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2" r:id="rId14"/>
    <p:sldId id="269" r:id="rId15"/>
    <p:sldId id="271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guZWzWAlilw+doQGNTtuv6Yd48R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86C20E-E8FE-F7EA-1312-44A5FA28217C}" name="Jon Kerr Nilsen" initials="JKN" userId="S::jonkni@uio.no::e20fab65-5e8b-4400-9c2e-cb63edb1ad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9"/>
    <p:restoredTop sz="81361"/>
  </p:normalViewPr>
  <p:slideViewPr>
    <p:cSldViewPr snapToGrid="0">
      <p:cViewPr varScale="1">
        <p:scale>
          <a:sx n="103" d="100"/>
          <a:sy n="103" d="100"/>
        </p:scale>
        <p:origin x="1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21:59:55.3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83,'44'0,"-5"0,-27 0,0 0,10 0,-4 0,8 0,-11 0,-1 0,1 0,1 0,1 0,0 0,-3 0,2 0,0 0,-1 0,0 0,2 0,-3 0,5 0,-5 0,2 0,3 0,-6 0,8 0,-9 0,6 0,-3 0,-2 0,5 0,-5 0,5 0,0 0,2 0,-1 0,0 0,1 0,3 0,-1 0,0 0,-4 0,-6 0,4 0,-1 0,1 0,3 0,-7 0,10 0,-7 0,4 0,2 0,-5 0,6 0,-4 0,-4 0,7 0,-3 0,2 0,-2 0,-1 0,-1 2,-1 1,2-1,-3 0,4-2,0 0,-1 2,-2 1,1-1,-2 1,5-3,-2 0,3 0,-3 2,0 2,1-1,-1-1,-2-1,4-1,-7 0,8 0,-7 0,4 0,2 0,-7 0,8 0,-8 0,9 0,-3 0,3 0,-3 0,-1 0,0 0,1 0,-1 0,1 0,-1 0,1 0,-1 0,1 0,-1 0,1 0,-1 0,-2 0,6 0,-5 0,3 0,-5 0,4 0,-5 0,7 0,-4 0,2 0,3 0,0 0,-2 0,-3 0,2 0,-4 0,4 0,-3 0,3 0,-5 0,6 0,-2 0,-1 0,4 4,-8-3,8 3,-4-3,1-1,3 0,-6 0,5 0,-4 0,6 0,-5 0,6 0,-1 0,-3 0,8 0,0 0,8 0,5 0,-1 0,-5 0,-4 0,-4 0,0 0,0 0,1 0,-1 0,-2 0,-2 0,0 2,0 1,1 1,-1-1,-2-3,-1 0,-1 0,1 0,-1 0,0 0,-2 0,7 0,-6 0,6 3,-5 0,1 0,-1-1,0-1,1-1,0 0,5 0,0 0,6 2,4 2,8-1,6 2,7-2,-4 1,-7-1,-7-2,-11 2,0 1,0-1,0-2,1-1,-1 2,0 1,-1 0,-3 0,0-2,0-1,0 0,0 0,-2 2,-2 1,1 0,0 0,-3-2,6-1,-5 0,6 0,-5 0,-2 0,6 0,-4 0,5 0,-1 0,-2 0,6 2,-2 1,4 1,3-2,-1-2,-3 0,-5 0,-3 0,-1 0,0 0,1 0,-1 0,1 0,-1 0,1 0,-1 0,0 0,1 0,-1 0,0 0,1 0,-1 0,4 0,0 0,4 0,0 0,-2 0,-2 0,0 0,1 0,0 0,-1 0,0 0,1 0,8 0,-9 2,7 1,-10 0,5 0,1-3,4 0,0 0,0 0,-6 0,-5 0,-3 0,7 0,-5 0,8 0,-4 0,3 0,-1 0,3 0,-4 0,1 0,-1 0,0 0,0 0,1 0,-1 0,1 0,-1 0,7 0,2 0,1 0,-2 0,0 0,1 0,0 0,-1 0,3 0,13 0,2 0,4 0,-6 0,1 0,6 0,-2 0,-8 0,-10 0,-7 0,-2 0,-2 0,0 0,0 0,3 0,1 0,-1 0,-3 0,0 0,0 0,3 0,1 0,-2 0,-2 0,1 0,-1 0,3 0,2 0,-3 0,-2 0,-3 0,0 0,-1 0,0 0,1 0,0 0,-3 0,6 0,-3 0,2 0,-2 0,-2 0,3 0,2 0,-2 0,-3 0,-1 0,-1 0,4 0,-4 0,3-1,-3-2,2-1,1 2,-3 1,4 1,0 0,-2 0,3 0,-5 0,1 0,6 0,-5 0,3 0,-5 0,2 0,-2 0,5 0,-4 0,3 0,-4 0,2 0,3 0,0 0,4 0,1 0,-5 0,-3 0,2 0,-6 0,7 0,-2 0,0 0,2 0,-5 0,7 0,-5 0,5 0,-3 0,-1 0,1 0,0-2,-1-2,0 1,1 0,2 0,2 0,3-1,0 2,-2-1,-2 0,0-3,0-1,2 1,3-1,-3 0,6-2,5 0,3 1,-2 0,-5 3,-9 0,-3-1,1 2,2 1,1 1,-1 2,1-2,4-1,1-3,1 0,-6 3,-2-1,5 0,-6 2,5-4,-11 4,1-3,0-1,5 2,-4 0,1 0,-2 1,0 1,5-3,-4 3,1-2,-1-1,-3 4,7-4,-5 5,4 0,-3 0,1 0,-1 0,-1 0,5 0,-5 0,3 0,-3 0,3 0,-1 0,-2 0,4 0,-4 0,2 0,0 0,-2 0,2 0,-1 0,2 0,-3-8,-34 46,19-36,-28 38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21:59:58.9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66,'47'0,"-4"0,-21 0,-1 0,3 0,2 0,4 0,-1 0,-2 0,-2 0,1 0,-1 0,1 0,-1 0,-2 0,-2 0,0 0,9 0,-7 0,6 0,-11 0,3 0,4 0,-2 0,6-5,-3-1,4-1,0 1,-7 3,-5 0,-4 0,2 1,1-1,-1 0,2-2,-5 1,7 1,-6-1,1 0,3 2,-3-1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05e061f73c6355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05e061f73c6355a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En typisk arbeidsdag i seksjon for beregningstjenester starter med en frustrert forsker.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Forskeren er tydelig frustrert fordi laptopen er for dårlig for det han ønsker å få til.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I et tidligere liv var jeg selv denne frustrerte forskeren som sto og klaget til USIT.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Alt det ga meg var en jobb på USIT.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 nå har jeg brukt de siste 15-20 årene på å få våre forskere til å bli mer som dette. [neste slide]</a:t>
            </a:r>
          </a:p>
        </p:txBody>
      </p:sp>
      <p:sp>
        <p:nvSpPr>
          <p:cNvPr id="268" name="Google Shape;268;g705e061f73c6355a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fc1e8c16f7789cd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fc1e8c16f7789cd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Når det gjelder det neste nasjonale HPC-anlegget vi skal kjøpe, med kodenavn A2,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så er vi snart klare til å be leverandører om tilbud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vi vet ikke helt hvordan det skal se ut, men vi vet at den skal dekke både HPC last og AI-last.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Det er litt vanskelig å gjette når den er på plass med dagens leveringstider for HPC-hardware, men planen er å ha det på plass i 2024.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Siden </a:t>
            </a:r>
            <a:r>
              <a:rPr lang="nb-NO" dirty="0" err="1"/>
              <a:t>Dall</a:t>
            </a:r>
            <a:r>
              <a:rPr lang="nb-NO" dirty="0"/>
              <a:t>-E kjenner AI-hardware fra innsiden tenkte jeg den var den beste å spørre hvordan det vil se ut.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Jeg er litt usikker på skalaen her, men jeg satser på at det er nok plass på Lefdal.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Jeg ser også at </a:t>
            </a:r>
            <a:r>
              <a:rPr lang="nb-NO" dirty="0" err="1"/>
              <a:t>Dall</a:t>
            </a:r>
            <a:r>
              <a:rPr lang="nb-NO" dirty="0"/>
              <a:t>-E på eget initiativ har kastet seg inn i </a:t>
            </a:r>
            <a:r>
              <a:rPr lang="nb-NO" dirty="0" err="1"/>
              <a:t>navnekonkuransen</a:t>
            </a:r>
            <a:r>
              <a:rPr lang="nb-NO" dirty="0"/>
              <a:t> for det nye anlegget.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b58519f47e18b0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b58519f47e18b04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Men noen ganger er til og med Betzy og den nye A2-klyngen for liten til å dekke behovet.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Derfor er vi også med på europeiske satsinger som pre-</a:t>
            </a:r>
            <a:r>
              <a:rPr lang="nb-NO" dirty="0" err="1"/>
              <a:t>exascale</a:t>
            </a:r>
            <a:r>
              <a:rPr lang="nb-NO" dirty="0"/>
              <a:t> klyngen </a:t>
            </a:r>
            <a:r>
              <a:rPr lang="nb-NO" dirty="0" err="1"/>
              <a:t>Lumi</a:t>
            </a:r>
            <a:r>
              <a:rPr lang="nb-NO" dirty="0"/>
              <a:t> i Finland, der Sigma2 har kjøpt seg inn med en andel.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Her er GPU-partisjonen </a:t>
            </a:r>
            <a:r>
              <a:rPr lang="nb-NO" dirty="0" err="1"/>
              <a:t>Lumi</a:t>
            </a:r>
            <a:r>
              <a:rPr lang="nb-NO" dirty="0"/>
              <a:t>-G mest interessant med 164000 kjerner og hele 10240 AMD </a:t>
            </a:r>
            <a:r>
              <a:rPr lang="nb-NO" dirty="0" err="1"/>
              <a:t>GPUer</a:t>
            </a: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Så om du har et beregningsproblem som kan skalere ekstremt bra og kan utnytte AMD-</a:t>
            </a:r>
            <a:r>
              <a:rPr lang="nb-NO" dirty="0" err="1"/>
              <a:t>GPUer</a:t>
            </a:r>
            <a:r>
              <a:rPr lang="nb-NO" dirty="0"/>
              <a:t> og ikke bare NVIDIA,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Så si fra til oss så hjelper vi til med å søke om tilgang.</a:t>
            </a:r>
          </a:p>
        </p:txBody>
      </p:sp>
      <p:sp>
        <p:nvSpPr>
          <p:cNvPr id="365" name="Google Shape;365;gb58519f47e18b04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05e061f73c6355a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705e061f73c6355a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OK, jeg skjønner at dere kan kjenne på litt </a:t>
            </a:r>
            <a:r>
              <a:rPr lang="nb-NO" dirty="0" err="1"/>
              <a:t>information</a:t>
            </a:r>
            <a:r>
              <a:rPr lang="nb-NO" dirty="0"/>
              <a:t> </a:t>
            </a:r>
            <a:r>
              <a:rPr lang="nb-NO" dirty="0" err="1"/>
              <a:t>overflow</a:t>
            </a:r>
            <a:r>
              <a:rPr lang="nb-NO" dirty="0"/>
              <a:t> etter å ha sett alle disse ressursene og prøvd å finne ut hvor deres beregninger hører hjemme.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Men frykt ikke, vi har nemlig satt på en tjenestevelger for å guide deg gjennom prosessen. Og er du fortsatt usikker, bare ta kontakt så kan vi ta en prat om det.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2" name="Google Shape;382;g705e061f73c6355a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 nå er det på tide å ta et steg tilbake i tid.</a:t>
            </a:r>
          </a:p>
          <a:p>
            <a:r>
              <a:rPr lang="nb-NO" dirty="0"/>
              <a:t>Det du ser her er den første superdatamaskinen jeg fikk tilgang til.</a:t>
            </a:r>
          </a:p>
          <a:p>
            <a:r>
              <a:rPr lang="nb-NO" dirty="0"/>
              <a:t>Den het Magnum og sto over i Kristen Nygaards hus. </a:t>
            </a:r>
          </a:p>
          <a:p>
            <a:r>
              <a:rPr lang="nb-NO" dirty="0"/>
              <a:t>Det var en veldig bra HP </a:t>
            </a:r>
            <a:r>
              <a:rPr lang="nb-NO" dirty="0" err="1"/>
              <a:t>Superdome</a:t>
            </a:r>
            <a:r>
              <a:rPr lang="nb-NO" dirty="0"/>
              <a:t> med 64 kjerner og 128GB ram om jeg husker riktig.</a:t>
            </a:r>
          </a:p>
          <a:p>
            <a:r>
              <a:rPr lang="nb-NO" dirty="0"/>
              <a:t>Den kjørte et operativsystem kalt HP-UX, og føltes nesten men ikke helt som Linux. UX sto i alle fall ikke for brukeropplevelse.</a:t>
            </a:r>
          </a:p>
          <a:p>
            <a:r>
              <a:rPr lang="nb-NO" dirty="0"/>
              <a:t>For å bruke systemet måtte jeg </a:t>
            </a:r>
            <a:r>
              <a:rPr lang="nb-NO" dirty="0" err="1"/>
              <a:t>ssh</a:t>
            </a:r>
            <a:r>
              <a:rPr lang="nb-NO" dirty="0"/>
              <a:t>-e meg inn, kompilere </a:t>
            </a:r>
            <a:r>
              <a:rPr lang="nb-NO" dirty="0" err="1"/>
              <a:t>c++</a:t>
            </a:r>
            <a:r>
              <a:rPr lang="nb-NO" dirty="0"/>
              <a:t>-koden min, generere et batch-</a:t>
            </a:r>
            <a:r>
              <a:rPr lang="nb-NO" dirty="0" err="1"/>
              <a:t>scritp</a:t>
            </a:r>
            <a:r>
              <a:rPr lang="nb-NO" dirty="0"/>
              <a:t> og </a:t>
            </a:r>
            <a:r>
              <a:rPr lang="nb-NO" dirty="0" err="1"/>
              <a:t>submitte</a:t>
            </a:r>
            <a:r>
              <a:rPr lang="nb-NO" dirty="0"/>
              <a:t> det til en nokså lang kø, gjerne med noen dager ventetid.</a:t>
            </a:r>
          </a:p>
          <a:p>
            <a:r>
              <a:rPr lang="nb-NO" dirty="0"/>
              <a:t>Og selv om denne arbeidsflyten virker stadig mer tungvint jo mer moderne, </a:t>
            </a:r>
            <a:r>
              <a:rPr lang="nb-NO" dirty="0" err="1"/>
              <a:t>interaktvie</a:t>
            </a:r>
            <a:r>
              <a:rPr lang="nb-NO" dirty="0"/>
              <a:t> og brukervennlige applikasjonene blir så fortsetter vi å bruke den samme arbeidsflyten den dag i dag.</a:t>
            </a:r>
          </a:p>
          <a:p>
            <a:r>
              <a:rPr lang="nb-NO" dirty="0"/>
              <a:t>Eller fram til </a:t>
            </a:r>
            <a:r>
              <a:rPr lang="nb-NO" dirty="0" err="1"/>
              <a:t>idag</a:t>
            </a:r>
            <a:r>
              <a:rPr lang="nb-NO" dirty="0"/>
              <a:t>. [PAUSE]</a:t>
            </a:r>
          </a:p>
          <a:p>
            <a:r>
              <a:rPr lang="nb-NO" dirty="0"/>
              <a:t>Og her må jeg nesten få litt hjelp av Anne og Dagfinn.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47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05e061f73c6355a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05e061f73c6355a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[Fanfare av BHM, klippe snor]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 da tenker jeg Anne kan kjøre demo av </a:t>
            </a:r>
            <a:r>
              <a:rPr lang="nb-NO" dirty="0" err="1"/>
              <a:t>Educloud</a:t>
            </a:r>
            <a:r>
              <a:rPr lang="nb-NO" dirty="0"/>
              <a:t> </a:t>
            </a:r>
            <a:r>
              <a:rPr lang="nb-NO" dirty="0" err="1"/>
              <a:t>OnDemand</a:t>
            </a:r>
            <a:r>
              <a:rPr lang="nb-NO"/>
              <a:t>.</a:t>
            </a:r>
            <a:endParaRPr lang="nb-NO" dirty="0"/>
          </a:p>
        </p:txBody>
      </p:sp>
      <p:sp>
        <p:nvSpPr>
          <p:cNvPr id="373" name="Google Shape;373;g705e061f73c6355a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fc1e8c16f7789cd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fc1e8c16f7789cd_1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dirty="0" err="1"/>
              <a:t>Thank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!</a:t>
            </a:r>
            <a:r>
              <a:rPr lang="no-NO" dirty="0"/>
              <a:t> </a:t>
            </a: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Q</a:t>
            </a:r>
            <a:r>
              <a:rPr lang="no-NO" dirty="0"/>
              <a:t>uestions?</a:t>
            </a:r>
            <a:endParaRPr dirty="0"/>
          </a:p>
        </p:txBody>
      </p:sp>
      <p:sp>
        <p:nvSpPr>
          <p:cNvPr id="390" name="Google Shape;390;g2fc1e8c16f7789cd_1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a697fe179477cc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a697fe179477cc5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Det er nok mulig vi har litt igjen før vi kommer dit, jeg har alle fall ikke fått noen blomster ennå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men jeg håper i alle fall det vi viser fram </a:t>
            </a:r>
            <a:r>
              <a:rPr lang="nb-NO" dirty="0" err="1"/>
              <a:t>idag</a:t>
            </a:r>
            <a:r>
              <a:rPr lang="nb-NO" dirty="0"/>
              <a:t> hjelper litt på veien.</a:t>
            </a:r>
          </a:p>
        </p:txBody>
      </p:sp>
      <p:sp>
        <p:nvSpPr>
          <p:cNvPr id="275" name="Google Shape;275;g3a697fe179477cc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Jeg er Jon Nilsen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Leder av seksjon for beregningstjenester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Jeg skal gi dere en oversikt over de forskjellige tungregneressursene vi kan gi dere tilgang til.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</p:txBody>
      </p:sp>
      <p:sp>
        <p:nvSpPr>
          <p:cNvPr id="281" name="Google Shape;2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05e061f73c6355a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05e061f73c6355a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4" lvl="0" indent="-40554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nb-NO" dirty="0"/>
              <a:t>Den første ressursen jeg tenkte å snakke om er </a:t>
            </a:r>
            <a:r>
              <a:rPr lang="nb-NO" dirty="0" err="1"/>
              <a:t>fox</a:t>
            </a:r>
            <a:endParaRPr lang="nb-NO" dirty="0"/>
          </a:p>
          <a:p>
            <a:pPr marL="609584" lvl="0" indent="-40554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nb-NO" dirty="0"/>
              <a:t>Det er et HPC-anlegg som er del av </a:t>
            </a:r>
            <a:r>
              <a:rPr lang="nb-NO" dirty="0" err="1"/>
              <a:t>Educloud</a:t>
            </a:r>
            <a:r>
              <a:rPr lang="nb-NO" dirty="0"/>
              <a:t> forskerplattromen</a:t>
            </a:r>
          </a:p>
          <a:p>
            <a:pPr marL="609584" lvl="0" indent="-40554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nb-NO" dirty="0"/>
              <a:t>Fox er gratis for alle på UiO</a:t>
            </a:r>
          </a:p>
          <a:p>
            <a:pPr marL="609584" lvl="0" indent="-40554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nb-NO" dirty="0"/>
              <a:t>Tilsammen 3000 kjerner, en håndfull A100-GPUer fra NVIDIA og opptil 1TB RAM per node</a:t>
            </a:r>
          </a:p>
          <a:p>
            <a:pPr marL="609584" lvl="0" indent="-40554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nb-NO" dirty="0"/>
              <a:t>Og som dere kan se har den også sin egen maskot, </a:t>
            </a:r>
            <a:r>
              <a:rPr lang="nb-NO" dirty="0" err="1"/>
              <a:t>Jev</a:t>
            </a:r>
            <a:r>
              <a:rPr lang="nb-NO" dirty="0"/>
              <a:t>, som for lov av min datter til å bli med meg rundt på tur en gang i mellom.</a:t>
            </a:r>
          </a:p>
        </p:txBody>
      </p:sp>
      <p:sp>
        <p:nvSpPr>
          <p:cNvPr id="313" name="Google Shape;313;g705e061f73c6355a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5e061f73c6355a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5e061f73c6355a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Dernest har vi </a:t>
            </a:r>
            <a:r>
              <a:rPr lang="nb-NO" dirty="0" err="1"/>
              <a:t>Colossus</a:t>
            </a:r>
            <a:r>
              <a:rPr lang="nb-NO" dirty="0"/>
              <a:t>, som står i tjenester for sensitive data, TSD.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dirty="0"/>
              <a:t>Tilsammen 3400 kjerner, en par A100-GPUer og noen V100-GPUer fra NVIDIA og opptil 4TB RAM per node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Jeg vet ikke om dette er </a:t>
            </a:r>
            <a:r>
              <a:rPr lang="nb-NO" dirty="0" err="1"/>
              <a:t>Colossus</a:t>
            </a:r>
            <a:r>
              <a:rPr lang="nb-NO" dirty="0"/>
              <a:t> sine maskoter, men de passer i alle fall godt på. </a:t>
            </a:r>
          </a:p>
        </p:txBody>
      </p:sp>
      <p:sp>
        <p:nvSpPr>
          <p:cNvPr id="322" name="Google Shape;322;g705e061f73c6355a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05e061f73c6355a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05e061f73c6355a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I tillegg til HPC-klynger har vi også kraftige enkeltservere som dekker diverse behov.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Vi har en tjeneste vi kaller </a:t>
            </a:r>
            <a:r>
              <a:rPr lang="nb-NO" sz="1800" dirty="0" err="1">
                <a:latin typeface="Arial"/>
                <a:ea typeface="Arial"/>
                <a:cs typeface="Arial"/>
                <a:sym typeface="Arial"/>
              </a:rPr>
              <a:t>light</a:t>
            </a: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-HPC, der vi har endel maskiner hvor vi har installert noe vitenskapelig programvare og så er det first </a:t>
            </a:r>
            <a:r>
              <a:rPr lang="nb-NO" sz="1800" dirty="0" err="1">
                <a:latin typeface="Arial"/>
                <a:ea typeface="Arial"/>
                <a:cs typeface="Arial"/>
                <a:sym typeface="Arial"/>
              </a:rPr>
              <a:t>come</a:t>
            </a: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 first serve for å bruke dem, totalt fritt for innslag av byråkrati.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Her har vi også litt forskjellige prosessor-arkitekturer om du trenger å eksperimentere litt.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Og er det en ny type arkitektur du trenger å teste så si fra så kan vi se om vi får ordnet det.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Vi har også et sett med maskinlæringsnoder, disse er på vei til å flyttes inn i </a:t>
            </a:r>
            <a:r>
              <a:rPr lang="nb-NO" sz="1800" dirty="0" err="1">
                <a:latin typeface="Arial"/>
                <a:ea typeface="Arial"/>
                <a:cs typeface="Arial"/>
                <a:sym typeface="Arial"/>
              </a:rPr>
              <a:t>LightHPC</a:t>
            </a: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 operasjonelt.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I tillegg har vi også en håndfull appnoder, som er spesialiserte servere som kjøpes inn av forskergrupper og så tar vi oss av hosting, drift og installasjon av programvare.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Men stort sett ser vi at det er bedre å kjøpe seg inn i Fox eller </a:t>
            </a:r>
            <a:r>
              <a:rPr lang="nb-NO" sz="1800" dirty="0" err="1">
                <a:latin typeface="Arial"/>
                <a:ea typeface="Arial"/>
                <a:cs typeface="Arial"/>
                <a:sym typeface="Arial"/>
              </a:rPr>
              <a:t>Colossus</a:t>
            </a:r>
            <a:r>
              <a:rPr lang="nb-NO" sz="1800" dirty="0">
                <a:latin typeface="Arial"/>
                <a:ea typeface="Arial"/>
                <a:cs typeface="Arial"/>
                <a:sym typeface="Arial"/>
              </a:rPr>
              <a:t> og få prioritert tilgang der enn å kjøpe en helt frittstående server.</a:t>
            </a:r>
          </a:p>
        </p:txBody>
      </p:sp>
      <p:sp>
        <p:nvSpPr>
          <p:cNvPr id="330" name="Google Shape;330;g705e061f73c6355a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fc1e8c16f7789cd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fc1e8c16f7789cd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I tillegg til det som dekkes av disse relativt små HPC-ressursene hender det at vi treffer på </a:t>
            </a:r>
            <a:r>
              <a:rPr lang="nb-NO" dirty="0" err="1"/>
              <a:t>use</a:t>
            </a:r>
            <a:r>
              <a:rPr lang="nb-NO" dirty="0"/>
              <a:t> cases som trenger enda større ressurser.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 som det ledende universitetet vi er må vi jo selvsagt støtte dette også.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Derfor samarbeider vi tett med UiT, UiB, NTNU og Sigma2 i NRIS om å kjøpe inn og drifte nasjonale HPC-anlegg.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Her har vi Saga med 16000 kjerner og 32 </a:t>
            </a:r>
            <a:r>
              <a:rPr lang="nb-NO" dirty="0" err="1"/>
              <a:t>GPUer</a:t>
            </a:r>
            <a:r>
              <a:rPr lang="nb-NO" dirty="0"/>
              <a:t>, så ganske mye større enn Fox med sine 3000 kjerner.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Fram her har 32000 kjerner, mens Betzy her har 172000 kjerner.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fc1e8c16f7789cd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fc1e8c16f7789cd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 her er gjengen vi jobber sammen med for å drifte og gi brukerstøtte til de nasjonale anleggene.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Dere lurer kanskje på om vi har misforstått konseptet med </a:t>
            </a:r>
            <a:r>
              <a:rPr lang="nb-NO" dirty="0" err="1"/>
              <a:t>bitcoin</a:t>
            </a:r>
            <a:r>
              <a:rPr lang="nb-NO" dirty="0"/>
              <a:t> </a:t>
            </a:r>
            <a:r>
              <a:rPr lang="nb-NO" dirty="0" err="1"/>
              <a:t>mining</a:t>
            </a:r>
            <a:r>
              <a:rPr lang="nb-NO" dirty="0"/>
              <a:t> 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Men disse bildene er faktisk fra Lefdal Miner Datacenter et lite stykke utenfor Nordfjordeid.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 det er her vårt neste HPC-anlegg skal stå.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Gruvene her var tidligere brukt for å utvinne mineralet Olivin, som har noen fine egenskaper blant annet i rensing av jern.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 Olivin har et svakt grønnskjær, så her har vi en ny vri på grønn IT.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Det skal også sies at gruvene her har et enormt stort brukbart areal, har veldig stabilt lave temperaturer og tilgang på ren og billig strøm.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Ja, og her har </a:t>
            </a:r>
            <a:r>
              <a:rPr lang="nb-NO" dirty="0" err="1"/>
              <a:t>Jev</a:t>
            </a:r>
            <a:r>
              <a:rPr lang="nb-NO" dirty="0"/>
              <a:t> funnet plasseringen for det neste tungregneanlegget.</a:t>
            </a:r>
          </a:p>
        </p:txBody>
      </p:sp>
      <p:sp>
        <p:nvSpPr>
          <p:cNvPr id="342" name="Google Shape;342;g2fc1e8c16f7789cd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no-NO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fc1e8c16f7789c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fc1e8c16f7789c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Og vi har faktisk allerede startet drift i Lefdal miner.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Her ser dere det nye NIRD lagringsanlegget som står i LMD og kom i produksjon i april etter en runde streng kvalitetskontroll.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Dette lagringssystemet er levert av IBM, og er mer eller mindre samme type som vi har i </a:t>
            </a:r>
            <a:r>
              <a:rPr lang="nb-NO" dirty="0" err="1"/>
              <a:t>Educloud</a:t>
            </a:r>
            <a:r>
              <a:rPr lang="nb-NO" dirty="0"/>
              <a:t> og TSD.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 Faculty Picture">
  <p:cSld name="Front page Faculty Picture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209880" y="0"/>
            <a:ext cx="598212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8" name="Google Shape;18;p28" descr="Bakgrunn"/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 txBox="1">
            <a:spLocks noGrp="1"/>
          </p:cNvSpPr>
          <p:nvPr>
            <p:ph type="ctrTitle"/>
          </p:nvPr>
        </p:nvSpPr>
        <p:spPr>
          <a:xfrm>
            <a:off x="379038" y="239167"/>
            <a:ext cx="5075367" cy="2387600"/>
          </a:xfrm>
          <a:prstGeom prst="rect">
            <a:avLst/>
          </a:prstGeom>
          <a:solidFill>
            <a:srgbClr val="0000FF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1"/>
              <a:buFont typeface="Arial"/>
              <a:buNone/>
              <a:defRPr sz="450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body" idx="1"/>
          </p:nvPr>
        </p:nvSpPr>
        <p:spPr>
          <a:xfrm>
            <a:off x="379038" y="4112581"/>
            <a:ext cx="5080128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body" idx="3"/>
          </p:nvPr>
        </p:nvSpPr>
        <p:spPr>
          <a:xfrm>
            <a:off x="383800" y="4379312"/>
            <a:ext cx="5075366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4"/>
          </p:nvPr>
        </p:nvSpPr>
        <p:spPr>
          <a:xfrm>
            <a:off x="383800" y="4646043"/>
            <a:ext cx="5075367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dt" idx="10"/>
          </p:nvPr>
        </p:nvSpPr>
        <p:spPr>
          <a:xfrm>
            <a:off x="379038" y="5135118"/>
            <a:ext cx="50753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" name="Google Shape;24;p28" descr="UiO seg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038" y="5945262"/>
            <a:ext cx="1717464" cy="5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ont page UiO Full Width Color/Content">
  <p:cSld name="Front page UiO Full Width Color/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7" descr="Bakgrunn"/>
          <p:cNvSpPr txBox="1">
            <a:spLocks noGrp="1"/>
          </p:cNvSpPr>
          <p:nvPr>
            <p:ph type="body" idx="1"/>
          </p:nvPr>
        </p:nvSpPr>
        <p:spPr>
          <a:xfrm>
            <a:off x="1845483" y="0"/>
            <a:ext cx="103431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body" idx="2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7" descr="Logo university of oslo"/>
          <p:cNvSpPr txBox="1">
            <a:spLocks noGrp="1"/>
          </p:cNvSpPr>
          <p:nvPr>
            <p:ph type="body" idx="3"/>
          </p:nvPr>
        </p:nvSpPr>
        <p:spPr>
          <a:xfrm>
            <a:off x="0" y="0"/>
            <a:ext cx="4831492" cy="174230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35117" t="-97128" r="-37748" b="-104448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7"/>
          <p:cNvSpPr txBox="1"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>
                <a:highlight>
                  <a:srgbClr val="FFFFFF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4"/>
          </p:nvPr>
        </p:nvSpPr>
        <p:spPr>
          <a:xfrm>
            <a:off x="2463595" y="5199013"/>
            <a:ext cx="1574149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>
                <a:solidFill>
                  <a:schemeClr val="dk1"/>
                </a:solidFill>
                <a:highlight>
                  <a:srgbClr val="FFFFFF"/>
                </a:highlight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body" idx="5"/>
          </p:nvPr>
        </p:nvSpPr>
        <p:spPr>
          <a:xfrm>
            <a:off x="2463594" y="5468760"/>
            <a:ext cx="416461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>
                <a:highlight>
                  <a:srgbClr val="FFFFFF"/>
                </a:highlight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body" idx="6"/>
          </p:nvPr>
        </p:nvSpPr>
        <p:spPr>
          <a:xfrm>
            <a:off x="2463594" y="5735491"/>
            <a:ext cx="39914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>
                <a:solidFill>
                  <a:schemeClr val="dk1"/>
                </a:solidFill>
                <a:highlight>
                  <a:srgbClr val="FFFFFF"/>
                </a:highlight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dt" idx="10"/>
          </p:nvPr>
        </p:nvSpPr>
        <p:spPr>
          <a:xfrm>
            <a:off x="2463595" y="6264544"/>
            <a:ext cx="1161660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  <a:highlight>
                  <a:srgbClr val="FFFFFF"/>
                </a:highlight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7" descr="UiO segl"/>
          <p:cNvSpPr txBox="1">
            <a:spLocks noGrp="1"/>
          </p:cNvSpPr>
          <p:nvPr>
            <p:ph type="body" idx="7"/>
          </p:nvPr>
        </p:nvSpPr>
        <p:spPr>
          <a:xfrm>
            <a:off x="10785613" y="5457092"/>
            <a:ext cx="1025436" cy="1025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  <a:defRPr sz="1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ont page Faculty Color/Content">
  <p:cSld name="Front page Faculty Color/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8" descr="Bakgrunn"/>
          <p:cNvSpPr txBox="1">
            <a:spLocks noGrp="1"/>
          </p:cNvSpPr>
          <p:nvPr>
            <p:ph type="body" idx="1"/>
          </p:nvPr>
        </p:nvSpPr>
        <p:spPr>
          <a:xfrm>
            <a:off x="6214641" y="0"/>
            <a:ext cx="597395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8"/>
          <p:cNvSpPr txBox="1">
            <a:spLocks noGrp="1"/>
          </p:cNvSpPr>
          <p:nvPr>
            <p:ph type="body" idx="2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8"/>
          <p:cNvSpPr txBox="1">
            <a:spLocks noGrp="1"/>
          </p:cNvSpPr>
          <p:nvPr>
            <p:ph type="ctrTitle"/>
          </p:nvPr>
        </p:nvSpPr>
        <p:spPr>
          <a:xfrm>
            <a:off x="379038" y="239167"/>
            <a:ext cx="5075367" cy="2387600"/>
          </a:xfrm>
          <a:prstGeom prst="rect">
            <a:avLst/>
          </a:prstGeom>
          <a:solidFill>
            <a:srgbClr val="0000FF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1"/>
              <a:buFont typeface="Arial"/>
              <a:buNone/>
              <a:defRPr sz="450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8"/>
          <p:cNvSpPr txBox="1">
            <a:spLocks noGrp="1"/>
          </p:cNvSpPr>
          <p:nvPr>
            <p:ph type="body" idx="3"/>
          </p:nvPr>
        </p:nvSpPr>
        <p:spPr>
          <a:xfrm>
            <a:off x="379038" y="4112581"/>
            <a:ext cx="5080128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8"/>
          <p:cNvSpPr txBox="1">
            <a:spLocks noGrp="1"/>
          </p:cNvSpPr>
          <p:nvPr>
            <p:ph type="body" idx="4"/>
          </p:nvPr>
        </p:nvSpPr>
        <p:spPr>
          <a:xfrm>
            <a:off x="383800" y="4379312"/>
            <a:ext cx="5075366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38"/>
          <p:cNvSpPr txBox="1">
            <a:spLocks noGrp="1"/>
          </p:cNvSpPr>
          <p:nvPr>
            <p:ph type="body" idx="5"/>
          </p:nvPr>
        </p:nvSpPr>
        <p:spPr>
          <a:xfrm>
            <a:off x="383800" y="4646043"/>
            <a:ext cx="5075367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8"/>
          <p:cNvSpPr txBox="1">
            <a:spLocks noGrp="1"/>
          </p:cNvSpPr>
          <p:nvPr>
            <p:ph type="dt" idx="10"/>
          </p:nvPr>
        </p:nvSpPr>
        <p:spPr>
          <a:xfrm>
            <a:off x="379038" y="5135118"/>
            <a:ext cx="50753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38" descr="UiO seg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038" y="5945262"/>
            <a:ext cx="1717464" cy="5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ont page Faculty Highlighted Title">
  <p:cSld name="Front page Faculty Highlighted 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9" descr="Bakgrunn"/>
          <p:cNvSpPr txBox="1">
            <a:spLocks noGrp="1"/>
          </p:cNvSpPr>
          <p:nvPr>
            <p:ph type="body" idx="1"/>
          </p:nvPr>
        </p:nvSpPr>
        <p:spPr>
          <a:xfrm>
            <a:off x="6214641" y="0"/>
            <a:ext cx="597395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9"/>
          <p:cNvSpPr>
            <a:spLocks noGrp="1"/>
          </p:cNvSpPr>
          <p:nvPr>
            <p:ph type="pic" idx="2"/>
          </p:nvPr>
        </p:nvSpPr>
        <p:spPr>
          <a:xfrm>
            <a:off x="6215063" y="0"/>
            <a:ext cx="597693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39"/>
          <p:cNvSpPr txBox="1">
            <a:spLocks noGrp="1"/>
          </p:cNvSpPr>
          <p:nvPr>
            <p:ph type="body" idx="3"/>
          </p:nvPr>
        </p:nvSpPr>
        <p:spPr>
          <a:xfrm>
            <a:off x="382847" y="341458"/>
            <a:ext cx="5071557" cy="207999"/>
          </a:xfrm>
          <a:prstGeom prst="rect">
            <a:avLst/>
          </a:prstGeom>
          <a:solidFill>
            <a:srgbClr val="0000FE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9"/>
          <p:cNvSpPr txBox="1"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1"/>
              <a:buFont typeface="Arial"/>
              <a:buNone/>
              <a:defRPr sz="450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9"/>
          <p:cNvSpPr txBox="1">
            <a:spLocks noGrp="1"/>
          </p:cNvSpPr>
          <p:nvPr>
            <p:ph type="body" idx="4"/>
          </p:nvPr>
        </p:nvSpPr>
        <p:spPr>
          <a:xfrm>
            <a:off x="379038" y="4112581"/>
            <a:ext cx="5080128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9"/>
          <p:cNvSpPr txBox="1">
            <a:spLocks noGrp="1"/>
          </p:cNvSpPr>
          <p:nvPr>
            <p:ph type="body" idx="5"/>
          </p:nvPr>
        </p:nvSpPr>
        <p:spPr>
          <a:xfrm>
            <a:off x="383800" y="4379312"/>
            <a:ext cx="5075366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9"/>
          <p:cNvSpPr txBox="1">
            <a:spLocks noGrp="1"/>
          </p:cNvSpPr>
          <p:nvPr>
            <p:ph type="body" idx="6"/>
          </p:nvPr>
        </p:nvSpPr>
        <p:spPr>
          <a:xfrm>
            <a:off x="383800" y="4646043"/>
            <a:ext cx="5075367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9"/>
          <p:cNvSpPr txBox="1">
            <a:spLocks noGrp="1"/>
          </p:cNvSpPr>
          <p:nvPr>
            <p:ph type="dt" idx="10"/>
          </p:nvPr>
        </p:nvSpPr>
        <p:spPr>
          <a:xfrm>
            <a:off x="379038" y="5135118"/>
            <a:ext cx="50753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39" descr="UiO seg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038" y="5945262"/>
            <a:ext cx="1717464" cy="5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ont page Institute Picture">
  <p:cSld name="Front page Institute Pictur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0" descr="Bakgrunn"/>
          <p:cNvSpPr txBox="1">
            <a:spLocks noGrp="1"/>
          </p:cNvSpPr>
          <p:nvPr>
            <p:ph type="body" idx="1"/>
          </p:nvPr>
        </p:nvSpPr>
        <p:spPr>
          <a:xfrm>
            <a:off x="6214641" y="0"/>
            <a:ext cx="597395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6" name="Google Shape;116;p4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209880" y="0"/>
            <a:ext cx="598212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17" name="Google Shape;117;p40"/>
          <p:cNvSpPr txBox="1">
            <a:spLocks noGrp="1"/>
          </p:cNvSpPr>
          <p:nvPr>
            <p:ph type="body" idx="3"/>
          </p:nvPr>
        </p:nvSpPr>
        <p:spPr>
          <a:xfrm>
            <a:off x="382847" y="341458"/>
            <a:ext cx="5071557" cy="207999"/>
          </a:xfrm>
          <a:prstGeom prst="rect">
            <a:avLst/>
          </a:prstGeom>
          <a:solidFill>
            <a:srgbClr val="0000FE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40"/>
          <p:cNvSpPr txBox="1">
            <a:spLocks noGrp="1"/>
          </p:cNvSpPr>
          <p:nvPr>
            <p:ph type="body" idx="4"/>
          </p:nvPr>
        </p:nvSpPr>
        <p:spPr>
          <a:xfrm>
            <a:off x="379038" y="4112581"/>
            <a:ext cx="5080128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40"/>
          <p:cNvSpPr txBox="1">
            <a:spLocks noGrp="1"/>
          </p:cNvSpPr>
          <p:nvPr>
            <p:ph type="body" idx="5"/>
          </p:nvPr>
        </p:nvSpPr>
        <p:spPr>
          <a:xfrm>
            <a:off x="383800" y="4379312"/>
            <a:ext cx="5075366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40"/>
          <p:cNvSpPr txBox="1">
            <a:spLocks noGrp="1"/>
          </p:cNvSpPr>
          <p:nvPr>
            <p:ph type="body" idx="6"/>
          </p:nvPr>
        </p:nvSpPr>
        <p:spPr>
          <a:xfrm>
            <a:off x="383800" y="4646043"/>
            <a:ext cx="5075367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dt" idx="10"/>
          </p:nvPr>
        </p:nvSpPr>
        <p:spPr>
          <a:xfrm>
            <a:off x="379038" y="5135118"/>
            <a:ext cx="50753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2" name="Google Shape;122;p40" descr="UiO seg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038" y="5945262"/>
            <a:ext cx="1717464" cy="5386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0"/>
          <p:cNvSpPr txBox="1">
            <a:spLocks noGrp="1"/>
          </p:cNvSpPr>
          <p:nvPr>
            <p:ph type="body" idx="7"/>
          </p:nvPr>
        </p:nvSpPr>
        <p:spPr>
          <a:xfrm>
            <a:off x="379038" y="653143"/>
            <a:ext cx="5075367" cy="197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4501"/>
              <a:buNone/>
              <a:defRPr sz="45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ont page Institute Color/Content">
  <p:cSld name="Front page Institute Color/Conte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1" descr="Bakgrunn"/>
          <p:cNvSpPr txBox="1">
            <a:spLocks noGrp="1"/>
          </p:cNvSpPr>
          <p:nvPr>
            <p:ph type="body" idx="1"/>
          </p:nvPr>
        </p:nvSpPr>
        <p:spPr>
          <a:xfrm>
            <a:off x="6214641" y="0"/>
            <a:ext cx="597395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body" idx="2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body" idx="3"/>
          </p:nvPr>
        </p:nvSpPr>
        <p:spPr>
          <a:xfrm>
            <a:off x="382847" y="341458"/>
            <a:ext cx="5071557" cy="207999"/>
          </a:xfrm>
          <a:prstGeom prst="rect">
            <a:avLst/>
          </a:prstGeom>
          <a:solidFill>
            <a:srgbClr val="0000FE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body" idx="4"/>
          </p:nvPr>
        </p:nvSpPr>
        <p:spPr>
          <a:xfrm>
            <a:off x="379038" y="653143"/>
            <a:ext cx="5075367" cy="197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4501"/>
              <a:buNone/>
              <a:defRPr sz="450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body" idx="5"/>
          </p:nvPr>
        </p:nvSpPr>
        <p:spPr>
          <a:xfrm>
            <a:off x="379038" y="4112581"/>
            <a:ext cx="5080128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body" idx="6"/>
          </p:nvPr>
        </p:nvSpPr>
        <p:spPr>
          <a:xfrm>
            <a:off x="383800" y="4379312"/>
            <a:ext cx="5075366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7"/>
          </p:nvPr>
        </p:nvSpPr>
        <p:spPr>
          <a:xfrm>
            <a:off x="383800" y="4646043"/>
            <a:ext cx="5075367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dt" idx="10"/>
          </p:nvPr>
        </p:nvSpPr>
        <p:spPr>
          <a:xfrm>
            <a:off x="379038" y="5135118"/>
            <a:ext cx="50753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3" name="Google Shape;133;p41" descr="UiO seg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038" y="5945262"/>
            <a:ext cx="1717464" cy="5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ont page Institute Highlighted Title">
  <p:cSld name="Front page Institute Highlighted 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2" descr="Bakgrunn"/>
          <p:cNvSpPr txBox="1">
            <a:spLocks noGrp="1"/>
          </p:cNvSpPr>
          <p:nvPr>
            <p:ph type="body" idx="1"/>
          </p:nvPr>
        </p:nvSpPr>
        <p:spPr>
          <a:xfrm>
            <a:off x="6214641" y="0"/>
            <a:ext cx="597395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42"/>
          <p:cNvSpPr>
            <a:spLocks noGrp="1"/>
          </p:cNvSpPr>
          <p:nvPr>
            <p:ph type="pic" idx="2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42"/>
          <p:cNvSpPr txBox="1">
            <a:spLocks noGrp="1"/>
          </p:cNvSpPr>
          <p:nvPr>
            <p:ph type="body" idx="3"/>
          </p:nvPr>
        </p:nvSpPr>
        <p:spPr>
          <a:xfrm>
            <a:off x="382847" y="341458"/>
            <a:ext cx="5071557" cy="207999"/>
          </a:xfrm>
          <a:prstGeom prst="rect">
            <a:avLst/>
          </a:prstGeom>
          <a:solidFill>
            <a:srgbClr val="0000FE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 txBox="1">
            <a:spLocks noGrp="1"/>
          </p:cNvSpPr>
          <p:nvPr>
            <p:ph type="body" idx="4"/>
          </p:nvPr>
        </p:nvSpPr>
        <p:spPr>
          <a:xfrm>
            <a:off x="379038" y="653143"/>
            <a:ext cx="5075367" cy="1204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42"/>
          <p:cNvSpPr txBox="1">
            <a:spLocks noGrp="1"/>
          </p:cNvSpPr>
          <p:nvPr>
            <p:ph type="body" idx="5"/>
          </p:nvPr>
        </p:nvSpPr>
        <p:spPr>
          <a:xfrm>
            <a:off x="379039" y="2302849"/>
            <a:ext cx="5080128" cy="1702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body" idx="6"/>
          </p:nvPr>
        </p:nvSpPr>
        <p:spPr>
          <a:xfrm>
            <a:off x="379038" y="4112581"/>
            <a:ext cx="5080128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body" idx="7"/>
          </p:nvPr>
        </p:nvSpPr>
        <p:spPr>
          <a:xfrm>
            <a:off x="383800" y="4379312"/>
            <a:ext cx="5075366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body" idx="8"/>
          </p:nvPr>
        </p:nvSpPr>
        <p:spPr>
          <a:xfrm>
            <a:off x="383800" y="4646043"/>
            <a:ext cx="5075367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42"/>
          <p:cNvSpPr txBox="1">
            <a:spLocks noGrp="1"/>
          </p:cNvSpPr>
          <p:nvPr>
            <p:ph type="dt" idx="10"/>
          </p:nvPr>
        </p:nvSpPr>
        <p:spPr>
          <a:xfrm>
            <a:off x="379038" y="5135118"/>
            <a:ext cx="50753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42" descr="UiO segl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9038" y="5945262"/>
            <a:ext cx="1717464" cy="53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2">
  <p:cSld name="Agenda 02">
    <p:bg>
      <p:bgPr>
        <a:solidFill>
          <a:schemeClr val="accent4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3"/>
          <p:cNvSpPr txBox="1"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1"/>
              <a:buFont typeface="Arial"/>
              <a:buNone/>
              <a:defRPr sz="450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body" idx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63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Arial"/>
              <a:buChar char="​"/>
              <a:defRPr sz="3001"/>
            </a:lvl1pPr>
            <a:lvl2pPr marL="914400" lvl="1" indent="-3238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body" idx="2"/>
          </p:nvPr>
        </p:nvSpPr>
        <p:spPr>
          <a:xfrm>
            <a:off x="8413844" y="881597"/>
            <a:ext cx="2970013" cy="152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63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Arial"/>
              <a:buChar char="​"/>
              <a:defRPr sz="3001"/>
            </a:lvl1pPr>
            <a:lvl2pPr marL="914400" lvl="1" indent="-3238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43"/>
          <p:cNvSpPr txBox="1">
            <a:spLocks noGrp="1"/>
          </p:cNvSpPr>
          <p:nvPr>
            <p:ph type="body" idx="3"/>
          </p:nvPr>
        </p:nvSpPr>
        <p:spPr>
          <a:xfrm>
            <a:off x="4736716" y="2527399"/>
            <a:ext cx="2970013" cy="152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63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Arial"/>
              <a:buChar char="​"/>
              <a:defRPr sz="3001"/>
            </a:lvl1pPr>
            <a:lvl2pPr marL="914400" lvl="1" indent="-3238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body" idx="4"/>
          </p:nvPr>
        </p:nvSpPr>
        <p:spPr>
          <a:xfrm>
            <a:off x="8413844" y="2526959"/>
            <a:ext cx="2970013" cy="152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63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Arial"/>
              <a:buChar char="​"/>
              <a:defRPr sz="3001"/>
            </a:lvl1pPr>
            <a:lvl2pPr marL="914400" lvl="1" indent="-3238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body" idx="5"/>
          </p:nvPr>
        </p:nvSpPr>
        <p:spPr>
          <a:xfrm>
            <a:off x="4736715" y="4173200"/>
            <a:ext cx="2970013" cy="152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63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Arial"/>
              <a:buChar char="​"/>
              <a:defRPr sz="3001"/>
            </a:lvl1pPr>
            <a:lvl2pPr marL="914400" lvl="1" indent="-3238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body" idx="6"/>
          </p:nvPr>
        </p:nvSpPr>
        <p:spPr>
          <a:xfrm>
            <a:off x="8413843" y="4168058"/>
            <a:ext cx="2970013" cy="1528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63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3001"/>
              <a:buFont typeface="Arial"/>
              <a:buChar char="​"/>
              <a:defRPr sz="3001"/>
            </a:lvl1pPr>
            <a:lvl2pPr marL="914400" lvl="1" indent="-32385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3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page">
  <p:cSld name="Chapter page">
    <p:bg>
      <p:bgPr>
        <a:solidFill>
          <a:schemeClr val="accen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4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44"/>
          <p:cNvSpPr txBox="1"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>
                <a:highlight>
                  <a:srgbClr val="FFFFFF"/>
                </a:highlight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44"/>
          <p:cNvSpPr txBox="1"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1"/>
              <a:buFont typeface="Arial"/>
              <a:buNone/>
              <a:defRPr sz="4501">
                <a:highlight>
                  <a:srgbClr val="FFFFFF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4" descr="Logo university of oslo"/>
          <p:cNvSpPr txBox="1">
            <a:spLocks noGrp="1"/>
          </p:cNvSpPr>
          <p:nvPr>
            <p:ph type="body" idx="3"/>
          </p:nvPr>
        </p:nvSpPr>
        <p:spPr>
          <a:xfrm>
            <a:off x="381001" y="6280142"/>
            <a:ext cx="767518" cy="20298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44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4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bg>
      <p:bgPr>
        <a:solidFill>
          <a:schemeClr val="accent6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5"/>
          <p:cNvSpPr>
            <a:spLocks noGrp="1"/>
          </p:cNvSpPr>
          <p:nvPr>
            <p:ph type="pic" idx="2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63" name="Google Shape;163;p45"/>
          <p:cNvSpPr txBox="1">
            <a:spLocks noGrp="1"/>
          </p:cNvSpPr>
          <p:nvPr>
            <p:ph type="ctrTitle"/>
          </p:nvPr>
        </p:nvSpPr>
        <p:spPr>
          <a:xfrm>
            <a:off x="1524000" y="2057638"/>
            <a:ext cx="9144000" cy="2733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1"/>
              <a:buFont typeface="Arial"/>
              <a:buNone/>
              <a:defRPr sz="4501">
                <a:solidFill>
                  <a:schemeClr val="dk1"/>
                </a:solidFill>
                <a:highlight>
                  <a:srgbClr val="FFFFFF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5" descr="Logo university of oslo"/>
          <p:cNvSpPr txBox="1">
            <a:spLocks noGrp="1"/>
          </p:cNvSpPr>
          <p:nvPr>
            <p:ph type="body" idx="1"/>
          </p:nvPr>
        </p:nvSpPr>
        <p:spPr>
          <a:xfrm>
            <a:off x="381001" y="6280142"/>
            <a:ext cx="767518" cy="20298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extbox with subheading">
  <p:cSld name="One textbox with subheading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6"/>
          <p:cNvSpPr txBox="1">
            <a:spLocks noGrp="1"/>
          </p:cNvSpPr>
          <p:nvPr>
            <p:ph type="subTitle" idx="1"/>
          </p:nvPr>
        </p:nvSpPr>
        <p:spPr>
          <a:xfrm>
            <a:off x="380168" y="1003335"/>
            <a:ext cx="11431664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46"/>
          <p:cNvSpPr txBox="1">
            <a:spLocks noGrp="1"/>
          </p:cNvSpPr>
          <p:nvPr>
            <p:ph type="body" idx="2"/>
          </p:nvPr>
        </p:nvSpPr>
        <p:spPr>
          <a:xfrm>
            <a:off x="380169" y="1704042"/>
            <a:ext cx="11431663" cy="435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46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6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01">
  <p:cSld name="Agenda 01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1"/>
              <a:buFont typeface="Arial"/>
              <a:buNone/>
              <a:defRPr sz="450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6002667" y="1768008"/>
            <a:ext cx="5806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1"/>
              <a:buFont typeface="Arial"/>
              <a:buNone/>
              <a:defRPr sz="4501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1"/>
              <a:buFont typeface="Arial"/>
              <a:buNone/>
              <a:defRPr sz="4501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1"/>
              <a:buFont typeface="Arial"/>
              <a:buNone/>
              <a:defRPr sz="4501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1"/>
              <a:buFont typeface="Arial"/>
              <a:buNone/>
              <a:defRPr sz="4501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right">
  <p:cSld name="Picture righ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7"/>
          <p:cNvSpPr>
            <a:spLocks noGrp="1"/>
          </p:cNvSpPr>
          <p:nvPr>
            <p:ph type="pic" idx="2"/>
          </p:nvPr>
        </p:nvSpPr>
        <p:spPr>
          <a:xfrm>
            <a:off x="7659098" y="371518"/>
            <a:ext cx="4152735" cy="5325998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47"/>
          <p:cNvSpPr txBox="1">
            <a:spLocks noGrp="1"/>
          </p:cNvSpPr>
          <p:nvPr>
            <p:ph type="body" idx="1"/>
          </p:nvPr>
        </p:nvSpPr>
        <p:spPr>
          <a:xfrm>
            <a:off x="7659097" y="5875993"/>
            <a:ext cx="4152735" cy="18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524B48"/>
              </a:buClr>
              <a:buSzPts val="750"/>
              <a:buNone/>
              <a:defRPr sz="750">
                <a:solidFill>
                  <a:srgbClr val="524B48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7"/>
          <p:cNvSpPr txBox="1">
            <a:spLocks noGrp="1"/>
          </p:cNvSpPr>
          <p:nvPr>
            <p:ph type="subTitle" idx="3"/>
          </p:nvPr>
        </p:nvSpPr>
        <p:spPr>
          <a:xfrm>
            <a:off x="380168" y="1003335"/>
            <a:ext cx="5715831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47"/>
          <p:cNvSpPr txBox="1">
            <a:spLocks noGrp="1"/>
          </p:cNvSpPr>
          <p:nvPr>
            <p:ph type="body" idx="4"/>
          </p:nvPr>
        </p:nvSpPr>
        <p:spPr>
          <a:xfrm>
            <a:off x="380169" y="1704042"/>
            <a:ext cx="5715831" cy="435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47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7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">
  <p:cSld name="Content 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8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8"/>
          <p:cNvSpPr txBox="1">
            <a:spLocks noGrp="1"/>
          </p:cNvSpPr>
          <p:nvPr>
            <p:ph type="body" idx="1"/>
          </p:nvPr>
        </p:nvSpPr>
        <p:spPr>
          <a:xfrm>
            <a:off x="380168" y="1180008"/>
            <a:ext cx="11431664" cy="472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48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textboxes with ingress">
  <p:cSld name="Three textboxes with ingres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9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body" idx="1"/>
          </p:nvPr>
        </p:nvSpPr>
        <p:spPr>
          <a:xfrm>
            <a:off x="380168" y="1003335"/>
            <a:ext cx="352431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9"/>
          <p:cNvSpPr txBox="1">
            <a:spLocks noGrp="1"/>
          </p:cNvSpPr>
          <p:nvPr>
            <p:ph type="body" idx="2"/>
          </p:nvPr>
        </p:nvSpPr>
        <p:spPr>
          <a:xfrm>
            <a:off x="379851" y="1710199"/>
            <a:ext cx="3524319" cy="815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body" idx="3"/>
          </p:nvPr>
        </p:nvSpPr>
        <p:spPr>
          <a:xfrm>
            <a:off x="377360" y="2793528"/>
            <a:ext cx="3524319" cy="28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body" idx="4"/>
          </p:nvPr>
        </p:nvSpPr>
        <p:spPr>
          <a:xfrm>
            <a:off x="4333840" y="1003335"/>
            <a:ext cx="352431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body" idx="5"/>
          </p:nvPr>
        </p:nvSpPr>
        <p:spPr>
          <a:xfrm>
            <a:off x="4333841" y="1720927"/>
            <a:ext cx="3524319" cy="815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6"/>
          </p:nvPr>
        </p:nvSpPr>
        <p:spPr>
          <a:xfrm>
            <a:off x="4333839" y="2793528"/>
            <a:ext cx="3524320" cy="28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7"/>
          </p:nvPr>
        </p:nvSpPr>
        <p:spPr>
          <a:xfrm>
            <a:off x="8287512" y="1003335"/>
            <a:ext cx="352431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9"/>
          <p:cNvSpPr txBox="1">
            <a:spLocks noGrp="1"/>
          </p:cNvSpPr>
          <p:nvPr>
            <p:ph type="body" idx="8"/>
          </p:nvPr>
        </p:nvSpPr>
        <p:spPr>
          <a:xfrm>
            <a:off x="8287513" y="1710199"/>
            <a:ext cx="3524639" cy="815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49"/>
          <p:cNvSpPr txBox="1">
            <a:spLocks noGrp="1"/>
          </p:cNvSpPr>
          <p:nvPr>
            <p:ph type="body" idx="9"/>
          </p:nvPr>
        </p:nvSpPr>
        <p:spPr>
          <a:xfrm>
            <a:off x="8284385" y="2793528"/>
            <a:ext cx="3524639" cy="287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49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9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top">
  <p:cSld name="Three pictures top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0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0"/>
          <p:cNvSpPr>
            <a:spLocks noGrp="1"/>
          </p:cNvSpPr>
          <p:nvPr>
            <p:ph type="pic" idx="2"/>
          </p:nvPr>
        </p:nvSpPr>
        <p:spPr>
          <a:xfrm>
            <a:off x="380168" y="1002716"/>
            <a:ext cx="3558980" cy="1523583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50"/>
          <p:cNvSpPr txBox="1">
            <a:spLocks noGrp="1"/>
          </p:cNvSpPr>
          <p:nvPr>
            <p:ph type="body" idx="1"/>
          </p:nvPr>
        </p:nvSpPr>
        <p:spPr>
          <a:xfrm>
            <a:off x="381050" y="2604949"/>
            <a:ext cx="3558098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50"/>
          <p:cNvSpPr txBox="1">
            <a:spLocks noGrp="1"/>
          </p:cNvSpPr>
          <p:nvPr>
            <p:ph type="body" idx="3"/>
          </p:nvPr>
        </p:nvSpPr>
        <p:spPr>
          <a:xfrm>
            <a:off x="380168" y="3302287"/>
            <a:ext cx="3612984" cy="236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>
            <a:spLocks noGrp="1"/>
          </p:cNvSpPr>
          <p:nvPr>
            <p:ph type="pic" idx="4"/>
          </p:nvPr>
        </p:nvSpPr>
        <p:spPr>
          <a:xfrm>
            <a:off x="4319317" y="1002716"/>
            <a:ext cx="3556173" cy="1523583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50"/>
          <p:cNvSpPr txBox="1">
            <a:spLocks noGrp="1"/>
          </p:cNvSpPr>
          <p:nvPr>
            <p:ph type="body" idx="5"/>
          </p:nvPr>
        </p:nvSpPr>
        <p:spPr>
          <a:xfrm>
            <a:off x="4322127" y="2604949"/>
            <a:ext cx="3553363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50"/>
          <p:cNvSpPr txBox="1">
            <a:spLocks noGrp="1"/>
          </p:cNvSpPr>
          <p:nvPr>
            <p:ph type="body" idx="6"/>
          </p:nvPr>
        </p:nvSpPr>
        <p:spPr>
          <a:xfrm>
            <a:off x="4316509" y="3302287"/>
            <a:ext cx="3612984" cy="236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50"/>
          <p:cNvSpPr>
            <a:spLocks noGrp="1"/>
          </p:cNvSpPr>
          <p:nvPr>
            <p:ph type="pic" idx="7"/>
          </p:nvPr>
        </p:nvSpPr>
        <p:spPr>
          <a:xfrm>
            <a:off x="8255658" y="1002716"/>
            <a:ext cx="3556173" cy="1523583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50"/>
          <p:cNvSpPr txBox="1">
            <a:spLocks noGrp="1"/>
          </p:cNvSpPr>
          <p:nvPr>
            <p:ph type="body" idx="8"/>
          </p:nvPr>
        </p:nvSpPr>
        <p:spPr>
          <a:xfrm>
            <a:off x="8258468" y="2604949"/>
            <a:ext cx="3553363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0"/>
          <p:cNvSpPr txBox="1">
            <a:spLocks noGrp="1"/>
          </p:cNvSpPr>
          <p:nvPr>
            <p:ph type="body" idx="9"/>
          </p:nvPr>
        </p:nvSpPr>
        <p:spPr>
          <a:xfrm>
            <a:off x="8252851" y="3302287"/>
            <a:ext cx="3612984" cy="236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50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0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xtboxes">
  <p:cSld name="Four textboxes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1"/>
          <p:cNvSpPr txBox="1">
            <a:spLocks noGrp="1"/>
          </p:cNvSpPr>
          <p:nvPr>
            <p:ph type="subTitle" idx="1"/>
          </p:nvPr>
        </p:nvSpPr>
        <p:spPr>
          <a:xfrm>
            <a:off x="380168" y="1003335"/>
            <a:ext cx="11431664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3" name="Google Shape;213;p51"/>
          <p:cNvSpPr txBox="1">
            <a:spLocks noGrp="1"/>
          </p:cNvSpPr>
          <p:nvPr>
            <p:ph type="body" idx="2"/>
          </p:nvPr>
        </p:nvSpPr>
        <p:spPr>
          <a:xfrm>
            <a:off x="380168" y="1570739"/>
            <a:ext cx="2703713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body" idx="3"/>
          </p:nvPr>
        </p:nvSpPr>
        <p:spPr>
          <a:xfrm>
            <a:off x="380168" y="2307944"/>
            <a:ext cx="2703713" cy="336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51"/>
          <p:cNvSpPr txBox="1">
            <a:spLocks noGrp="1"/>
          </p:cNvSpPr>
          <p:nvPr>
            <p:ph type="body" idx="4"/>
          </p:nvPr>
        </p:nvSpPr>
        <p:spPr>
          <a:xfrm>
            <a:off x="3303806" y="1570739"/>
            <a:ext cx="2703713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51"/>
          <p:cNvSpPr txBox="1">
            <a:spLocks noGrp="1"/>
          </p:cNvSpPr>
          <p:nvPr>
            <p:ph type="body" idx="5"/>
          </p:nvPr>
        </p:nvSpPr>
        <p:spPr>
          <a:xfrm>
            <a:off x="3303806" y="2307943"/>
            <a:ext cx="2703713" cy="336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51"/>
          <p:cNvSpPr txBox="1">
            <a:spLocks noGrp="1"/>
          </p:cNvSpPr>
          <p:nvPr>
            <p:ph type="body" idx="6"/>
          </p:nvPr>
        </p:nvSpPr>
        <p:spPr>
          <a:xfrm>
            <a:off x="6205962" y="1570739"/>
            <a:ext cx="2703713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51"/>
          <p:cNvSpPr txBox="1">
            <a:spLocks noGrp="1"/>
          </p:cNvSpPr>
          <p:nvPr>
            <p:ph type="body" idx="7"/>
          </p:nvPr>
        </p:nvSpPr>
        <p:spPr>
          <a:xfrm>
            <a:off x="6205962" y="2307944"/>
            <a:ext cx="2703713" cy="3361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1"/>
          <p:cNvSpPr txBox="1">
            <a:spLocks noGrp="1"/>
          </p:cNvSpPr>
          <p:nvPr>
            <p:ph type="body" idx="8"/>
          </p:nvPr>
        </p:nvSpPr>
        <p:spPr>
          <a:xfrm>
            <a:off x="9108118" y="1570739"/>
            <a:ext cx="2703713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1"/>
          <p:cNvSpPr txBox="1">
            <a:spLocks noGrp="1"/>
          </p:cNvSpPr>
          <p:nvPr>
            <p:ph type="body" idx="9"/>
          </p:nvPr>
        </p:nvSpPr>
        <p:spPr>
          <a:xfrm>
            <a:off x="9108118" y="2307943"/>
            <a:ext cx="2703713" cy="336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51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1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pictures top">
  <p:cSld name="Four pictures top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2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2"/>
          <p:cNvSpPr>
            <a:spLocks noGrp="1"/>
          </p:cNvSpPr>
          <p:nvPr>
            <p:ph type="pic" idx="2"/>
          </p:nvPr>
        </p:nvSpPr>
        <p:spPr>
          <a:xfrm>
            <a:off x="380167" y="1002716"/>
            <a:ext cx="2716859" cy="1523583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52"/>
          <p:cNvSpPr txBox="1">
            <a:spLocks noGrp="1"/>
          </p:cNvSpPr>
          <p:nvPr>
            <p:ph type="subTitle" idx="1"/>
          </p:nvPr>
        </p:nvSpPr>
        <p:spPr>
          <a:xfrm>
            <a:off x="380168" y="2604949"/>
            <a:ext cx="2716858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52"/>
          <p:cNvSpPr txBox="1">
            <a:spLocks noGrp="1"/>
          </p:cNvSpPr>
          <p:nvPr>
            <p:ph type="body" idx="3"/>
          </p:nvPr>
        </p:nvSpPr>
        <p:spPr>
          <a:xfrm>
            <a:off x="380167" y="3292760"/>
            <a:ext cx="2716858" cy="237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52"/>
          <p:cNvSpPr>
            <a:spLocks noGrp="1"/>
          </p:cNvSpPr>
          <p:nvPr>
            <p:ph type="pic" idx="4"/>
          </p:nvPr>
        </p:nvSpPr>
        <p:spPr>
          <a:xfrm>
            <a:off x="3286577" y="1002716"/>
            <a:ext cx="2716859" cy="1523583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52"/>
          <p:cNvSpPr txBox="1">
            <a:spLocks noGrp="1"/>
          </p:cNvSpPr>
          <p:nvPr>
            <p:ph type="body" idx="5"/>
          </p:nvPr>
        </p:nvSpPr>
        <p:spPr>
          <a:xfrm>
            <a:off x="3286578" y="2604949"/>
            <a:ext cx="2716858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52"/>
          <p:cNvSpPr txBox="1">
            <a:spLocks noGrp="1"/>
          </p:cNvSpPr>
          <p:nvPr>
            <p:ph type="body" idx="6"/>
          </p:nvPr>
        </p:nvSpPr>
        <p:spPr>
          <a:xfrm>
            <a:off x="3286578" y="3292761"/>
            <a:ext cx="2716858" cy="237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52"/>
          <p:cNvSpPr>
            <a:spLocks noGrp="1"/>
          </p:cNvSpPr>
          <p:nvPr>
            <p:ph type="pic" idx="7"/>
          </p:nvPr>
        </p:nvSpPr>
        <p:spPr>
          <a:xfrm>
            <a:off x="6192988" y="1002716"/>
            <a:ext cx="2716859" cy="1523583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52"/>
          <p:cNvSpPr txBox="1">
            <a:spLocks noGrp="1"/>
          </p:cNvSpPr>
          <p:nvPr>
            <p:ph type="body" idx="8"/>
          </p:nvPr>
        </p:nvSpPr>
        <p:spPr>
          <a:xfrm>
            <a:off x="6192988" y="2604949"/>
            <a:ext cx="2716858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52"/>
          <p:cNvSpPr txBox="1">
            <a:spLocks noGrp="1"/>
          </p:cNvSpPr>
          <p:nvPr>
            <p:ph type="body" idx="9"/>
          </p:nvPr>
        </p:nvSpPr>
        <p:spPr>
          <a:xfrm>
            <a:off x="6192988" y="3292761"/>
            <a:ext cx="2716858" cy="237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52"/>
          <p:cNvSpPr>
            <a:spLocks noGrp="1"/>
          </p:cNvSpPr>
          <p:nvPr>
            <p:ph type="pic" idx="13"/>
          </p:nvPr>
        </p:nvSpPr>
        <p:spPr>
          <a:xfrm>
            <a:off x="9094974" y="1040821"/>
            <a:ext cx="2716858" cy="1523583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52"/>
          <p:cNvSpPr txBox="1">
            <a:spLocks noGrp="1"/>
          </p:cNvSpPr>
          <p:nvPr>
            <p:ph type="body" idx="14"/>
          </p:nvPr>
        </p:nvSpPr>
        <p:spPr>
          <a:xfrm>
            <a:off x="9094974" y="2604949"/>
            <a:ext cx="2716858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52"/>
          <p:cNvSpPr txBox="1">
            <a:spLocks noGrp="1"/>
          </p:cNvSpPr>
          <p:nvPr>
            <p:ph type="body" idx="15"/>
          </p:nvPr>
        </p:nvSpPr>
        <p:spPr>
          <a:xfrm>
            <a:off x="9094974" y="3292761"/>
            <a:ext cx="2716858" cy="2376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52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2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s">
  <p:cSld name="Two picture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3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3"/>
          <p:cNvSpPr txBox="1">
            <a:spLocks noGrp="1"/>
          </p:cNvSpPr>
          <p:nvPr>
            <p:ph type="subTitle" idx="1"/>
          </p:nvPr>
        </p:nvSpPr>
        <p:spPr>
          <a:xfrm>
            <a:off x="380168" y="1003335"/>
            <a:ext cx="11431664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2" name="Google Shape;242;p53"/>
          <p:cNvSpPr>
            <a:spLocks noGrp="1"/>
          </p:cNvSpPr>
          <p:nvPr>
            <p:ph type="pic" idx="2"/>
          </p:nvPr>
        </p:nvSpPr>
        <p:spPr>
          <a:xfrm>
            <a:off x="380168" y="1729109"/>
            <a:ext cx="5611759" cy="3948448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53"/>
          <p:cNvSpPr txBox="1">
            <a:spLocks noGrp="1"/>
          </p:cNvSpPr>
          <p:nvPr>
            <p:ph type="body" idx="3"/>
          </p:nvPr>
        </p:nvSpPr>
        <p:spPr>
          <a:xfrm>
            <a:off x="380168" y="5875993"/>
            <a:ext cx="5611760" cy="18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524B48"/>
              </a:buClr>
              <a:buSzPts val="750"/>
              <a:buNone/>
              <a:defRPr sz="750">
                <a:solidFill>
                  <a:srgbClr val="524B48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53"/>
          <p:cNvSpPr>
            <a:spLocks noGrp="1"/>
          </p:cNvSpPr>
          <p:nvPr>
            <p:ph type="pic" idx="4"/>
          </p:nvPr>
        </p:nvSpPr>
        <p:spPr>
          <a:xfrm>
            <a:off x="6172201" y="1729109"/>
            <a:ext cx="5639631" cy="3948448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53"/>
          <p:cNvSpPr txBox="1">
            <a:spLocks noGrp="1"/>
          </p:cNvSpPr>
          <p:nvPr>
            <p:ph type="body" idx="5"/>
          </p:nvPr>
        </p:nvSpPr>
        <p:spPr>
          <a:xfrm>
            <a:off x="6200072" y="5875993"/>
            <a:ext cx="5611760" cy="18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524B48"/>
              </a:buClr>
              <a:buSzPts val="750"/>
              <a:buNone/>
              <a:defRPr sz="750">
                <a:solidFill>
                  <a:srgbClr val="524B48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53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53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">
  <p:cSld name="Three picture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4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4"/>
          <p:cNvSpPr txBox="1">
            <a:spLocks noGrp="1"/>
          </p:cNvSpPr>
          <p:nvPr>
            <p:ph type="body" idx="1"/>
          </p:nvPr>
        </p:nvSpPr>
        <p:spPr>
          <a:xfrm>
            <a:off x="380168" y="1003335"/>
            <a:ext cx="352431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54"/>
          <p:cNvSpPr>
            <a:spLocks noGrp="1"/>
          </p:cNvSpPr>
          <p:nvPr>
            <p:ph type="pic" idx="2"/>
          </p:nvPr>
        </p:nvSpPr>
        <p:spPr>
          <a:xfrm>
            <a:off x="380170" y="1710901"/>
            <a:ext cx="3524319" cy="3958058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54"/>
          <p:cNvSpPr txBox="1">
            <a:spLocks noGrp="1"/>
          </p:cNvSpPr>
          <p:nvPr>
            <p:ph type="body" idx="3"/>
          </p:nvPr>
        </p:nvSpPr>
        <p:spPr>
          <a:xfrm>
            <a:off x="4333840" y="1003335"/>
            <a:ext cx="352431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54"/>
          <p:cNvSpPr>
            <a:spLocks noGrp="1"/>
          </p:cNvSpPr>
          <p:nvPr>
            <p:ph type="pic" idx="4"/>
          </p:nvPr>
        </p:nvSpPr>
        <p:spPr>
          <a:xfrm>
            <a:off x="4333842" y="1703168"/>
            <a:ext cx="3524319" cy="3958058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54"/>
          <p:cNvSpPr txBox="1">
            <a:spLocks noGrp="1"/>
          </p:cNvSpPr>
          <p:nvPr>
            <p:ph type="body" idx="5"/>
          </p:nvPr>
        </p:nvSpPr>
        <p:spPr>
          <a:xfrm>
            <a:off x="8287512" y="1003335"/>
            <a:ext cx="352431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54"/>
          <p:cNvSpPr>
            <a:spLocks noGrp="1"/>
          </p:cNvSpPr>
          <p:nvPr>
            <p:ph type="pic" idx="6"/>
          </p:nvPr>
        </p:nvSpPr>
        <p:spPr>
          <a:xfrm>
            <a:off x="8287514" y="1703168"/>
            <a:ext cx="3524319" cy="3958058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54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4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picture ">
  <p:cSld name="Large picture 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5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5"/>
          <p:cNvSpPr>
            <a:spLocks noGrp="1"/>
          </p:cNvSpPr>
          <p:nvPr>
            <p:ph type="pic" idx="2"/>
          </p:nvPr>
        </p:nvSpPr>
        <p:spPr>
          <a:xfrm>
            <a:off x="0" y="1180008"/>
            <a:ext cx="12192000" cy="5677992"/>
          </a:xfrm>
          <a:prstGeom prst="rect">
            <a:avLst/>
          </a:prstGeom>
          <a:noFill/>
          <a:ln>
            <a:noFill/>
          </a:ln>
        </p:spPr>
      </p:sp>
      <p:sp>
        <p:nvSpPr>
          <p:cNvPr id="261" name="Google Shape;261;p55" descr="Logo university of oslo"/>
          <p:cNvSpPr txBox="1">
            <a:spLocks noGrp="1"/>
          </p:cNvSpPr>
          <p:nvPr>
            <p:ph type="body" idx="1"/>
          </p:nvPr>
        </p:nvSpPr>
        <p:spPr>
          <a:xfrm>
            <a:off x="381001" y="6280142"/>
            <a:ext cx="767518" cy="20298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>
  <p:cSld name="Blank 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6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6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boxes with subheading">
  <p:cSld name="Two textboxes with subheading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ubTitle" idx="1"/>
          </p:nvPr>
        </p:nvSpPr>
        <p:spPr>
          <a:xfrm>
            <a:off x="380168" y="1003335"/>
            <a:ext cx="546908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body" idx="2"/>
          </p:nvPr>
        </p:nvSpPr>
        <p:spPr>
          <a:xfrm>
            <a:off x="380170" y="1704042"/>
            <a:ext cx="5469088" cy="435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3"/>
          </p:nvPr>
        </p:nvSpPr>
        <p:spPr>
          <a:xfrm>
            <a:off x="6342741" y="1003335"/>
            <a:ext cx="5469089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4"/>
          </p:nvPr>
        </p:nvSpPr>
        <p:spPr>
          <a:xfrm>
            <a:off x="6342741" y="1704042"/>
            <a:ext cx="5469089" cy="435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524B48"/>
              </a:buClr>
              <a:buSzPts val="750"/>
              <a:buFont typeface="Arial"/>
              <a:buNone/>
              <a:defRPr sz="750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tekstboks med underoverskrift">
  <p:cSld name="En tekstboks med underoverskrif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subTitle" idx="1"/>
          </p:nvPr>
        </p:nvSpPr>
        <p:spPr>
          <a:xfrm>
            <a:off x="380168" y="1003335"/>
            <a:ext cx="11431664" cy="494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2"/>
          </p:nvPr>
        </p:nvSpPr>
        <p:spPr>
          <a:xfrm>
            <a:off x="380169" y="1704042"/>
            <a:ext cx="11431663" cy="4354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Side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 UiO Picture">
  <p:cSld name="Front page UiO Picture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209880" y="0"/>
            <a:ext cx="598212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6" name="Google Shape;56;p34" descr="Bakgrunn"/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4" descr="Logo university of oslo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4831492" cy="17423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35117" t="-97128" r="-37748" b="-104448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subTitle" idx="3"/>
          </p:nvPr>
        </p:nvSpPr>
        <p:spPr>
          <a:xfrm>
            <a:off x="383800" y="5199013"/>
            <a:ext cx="5716962" cy="25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4"/>
          </p:nvPr>
        </p:nvSpPr>
        <p:spPr>
          <a:xfrm>
            <a:off x="383800" y="5456305"/>
            <a:ext cx="5716962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5"/>
          </p:nvPr>
        </p:nvSpPr>
        <p:spPr>
          <a:xfrm>
            <a:off x="383800" y="5723036"/>
            <a:ext cx="5716962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379038" y="6216634"/>
            <a:ext cx="57169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 descr="UiO segl"/>
          <p:cNvSpPr txBox="1">
            <a:spLocks noGrp="1"/>
          </p:cNvSpPr>
          <p:nvPr>
            <p:ph type="body" idx="6"/>
          </p:nvPr>
        </p:nvSpPr>
        <p:spPr>
          <a:xfrm>
            <a:off x="10785613" y="5457092"/>
            <a:ext cx="1025436" cy="10254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  <a:defRPr sz="1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ront page UiO Color/Content">
  <p:cSld name="Front page UiO Color/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5" descr="Bakgrunn"/>
          <p:cNvSpPr txBox="1">
            <a:spLocks noGrp="1"/>
          </p:cNvSpPr>
          <p:nvPr>
            <p:ph type="body" idx="1"/>
          </p:nvPr>
        </p:nvSpPr>
        <p:spPr>
          <a:xfrm>
            <a:off x="6214641" y="0"/>
            <a:ext cx="59739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body" idx="2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35" descr="Logo university of oslo"/>
          <p:cNvSpPr txBox="1">
            <a:spLocks noGrp="1"/>
          </p:cNvSpPr>
          <p:nvPr>
            <p:ph type="body" idx="3"/>
          </p:nvPr>
        </p:nvSpPr>
        <p:spPr>
          <a:xfrm>
            <a:off x="0" y="0"/>
            <a:ext cx="4831492" cy="174230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-35117" t="-97128" r="-37748" b="-104448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subTitle" idx="4"/>
          </p:nvPr>
        </p:nvSpPr>
        <p:spPr>
          <a:xfrm>
            <a:off x="383800" y="5199013"/>
            <a:ext cx="5716962" cy="25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5"/>
          </p:nvPr>
        </p:nvSpPr>
        <p:spPr>
          <a:xfrm>
            <a:off x="383800" y="5456305"/>
            <a:ext cx="5716962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body" idx="6"/>
          </p:nvPr>
        </p:nvSpPr>
        <p:spPr>
          <a:xfrm>
            <a:off x="383800" y="5723036"/>
            <a:ext cx="5716962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dt" idx="10"/>
          </p:nvPr>
        </p:nvSpPr>
        <p:spPr>
          <a:xfrm>
            <a:off x="379038" y="6216634"/>
            <a:ext cx="571696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 descr="UiO segl"/>
          <p:cNvSpPr txBox="1">
            <a:spLocks noGrp="1"/>
          </p:cNvSpPr>
          <p:nvPr>
            <p:ph type="body" idx="7"/>
          </p:nvPr>
        </p:nvSpPr>
        <p:spPr>
          <a:xfrm>
            <a:off x="10785613" y="5457092"/>
            <a:ext cx="1025436" cy="102542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  <a:defRPr sz="1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 UiO Full Width Picture">
  <p:cSld name="Front page UiO Full Width Picture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 descr="Bakgrunn"/>
          <p:cNvSpPr txBox="1">
            <a:spLocks noGrp="1"/>
          </p:cNvSpPr>
          <p:nvPr>
            <p:ph type="body" idx="1"/>
          </p:nvPr>
        </p:nvSpPr>
        <p:spPr>
          <a:xfrm>
            <a:off x="1845483" y="12355"/>
            <a:ext cx="10343114" cy="6833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rgbClr val="010000"/>
              </a:buClr>
              <a:buSzPts val="200"/>
              <a:buNone/>
              <a:defRPr sz="200">
                <a:solidFill>
                  <a:srgbClr val="010000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3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846263" y="12356"/>
            <a:ext cx="10345737" cy="68329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7" name="Google Shape;77;p36"/>
          <p:cNvSpPr/>
          <p:nvPr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6" descr="Logo university of oslo"/>
          <p:cNvSpPr txBox="1">
            <a:spLocks noGrp="1"/>
          </p:cNvSpPr>
          <p:nvPr>
            <p:ph type="body" idx="3"/>
          </p:nvPr>
        </p:nvSpPr>
        <p:spPr>
          <a:xfrm>
            <a:off x="0" y="0"/>
            <a:ext cx="4831492" cy="174230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35117" t="-97128" r="-37748" b="-104448"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>
                <a:highlight>
                  <a:srgbClr val="FFFFFF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subTitle" idx="4"/>
          </p:nvPr>
        </p:nvSpPr>
        <p:spPr>
          <a:xfrm>
            <a:off x="2463595" y="5199013"/>
            <a:ext cx="1574149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>
                <a:solidFill>
                  <a:schemeClr val="dk1"/>
                </a:solidFill>
                <a:highlight>
                  <a:srgbClr val="FFFFFF"/>
                </a:highlight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body" idx="5"/>
          </p:nvPr>
        </p:nvSpPr>
        <p:spPr>
          <a:xfrm>
            <a:off x="2463594" y="5468760"/>
            <a:ext cx="416461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>
                <a:highlight>
                  <a:srgbClr val="FFFFFF"/>
                </a:highlight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6"/>
          </p:nvPr>
        </p:nvSpPr>
        <p:spPr>
          <a:xfrm>
            <a:off x="2463594" y="5735491"/>
            <a:ext cx="399148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  <a:defRPr sz="1750">
                <a:solidFill>
                  <a:schemeClr val="dk1"/>
                </a:solidFill>
                <a:highlight>
                  <a:srgbClr val="FFFFFF"/>
                </a:highlight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2463595" y="6264544"/>
            <a:ext cx="1161660" cy="26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dk1"/>
                </a:solidFill>
                <a:highlight>
                  <a:srgbClr val="FFFFFF"/>
                </a:highlight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body" idx="7"/>
          </p:nvPr>
        </p:nvSpPr>
        <p:spPr>
          <a:xfrm>
            <a:off x="10785613" y="5457092"/>
            <a:ext cx="1025436" cy="102542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  <a:defRPr sz="100"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rgbClr val="524B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Page </a:t>
            </a:r>
            <a:fld id="{00000000-1234-1234-1234-123412341234}" type="slidenum">
              <a:rPr lang="no-NO"/>
              <a:t>‹#›</a:t>
            </a:fld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ftr" idx="11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" name="Google Shape;15;p27" descr="Logo university of oslo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381001" y="6280142"/>
            <a:ext cx="767518" cy="2029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0.png"/><Relationship Id="rId5" Type="http://schemas.openxmlformats.org/officeDocument/2006/relationships/customXml" Target="../ink/ink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05e061f73c6355a_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24B48"/>
              </a:buClr>
              <a:buSzPts val="750"/>
              <a:buFont typeface="Arial"/>
              <a:buNone/>
            </a:pPr>
            <a:fld id="{00000000-1234-1234-1234-123412341234}" type="slidenum">
              <a:rPr lang="no-NO"/>
              <a:t>1</a:t>
            </a:fld>
            <a:endParaRPr/>
          </a:p>
        </p:txBody>
      </p:sp>
      <p:pic>
        <p:nvPicPr>
          <p:cNvPr id="271" name="Google Shape;271;g705e061f73c6355a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100" y="10886"/>
            <a:ext cx="914980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fc1e8c16f7789cd_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Bilde av  Audi A2</a:t>
            </a:r>
            <a:endParaRPr/>
          </a:p>
        </p:txBody>
      </p:sp>
      <p:sp>
        <p:nvSpPr>
          <p:cNvPr id="358" name="Google Shape;358;g2fc1e8c16f7789cd_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1067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g2fc1e8c16f7789cd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2"/>
            <a:ext cx="6857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fc1e8c16f7789cd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0769" y="-11"/>
            <a:ext cx="6857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2fc1e8c16f7789cd_11"/>
          <p:cNvSpPr txBox="1"/>
          <p:nvPr/>
        </p:nvSpPr>
        <p:spPr>
          <a:xfrm>
            <a:off x="0" y="6242400"/>
            <a:ext cx="48195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lt1"/>
                </a:solidFill>
              </a:rPr>
              <a:t>Dall-E; “a futuristic picture of next generation supercomputer for HPC and AI load code-named A2”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b58519f47e18b04_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24B48"/>
              </a:buClr>
              <a:buSzPts val="750"/>
              <a:buFont typeface="Arial"/>
              <a:buNone/>
            </a:pPr>
            <a:fld id="{00000000-1234-1234-1234-123412341234}" type="slidenum">
              <a:rPr lang="no-NO"/>
              <a:t>11</a:t>
            </a:fld>
            <a:endParaRPr/>
          </a:p>
        </p:txBody>
      </p:sp>
      <p:pic>
        <p:nvPicPr>
          <p:cNvPr id="368" name="Google Shape;368;gb58519f47e18b04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4" y="2489405"/>
            <a:ext cx="1022985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b58519f47e18b04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59" y="6046850"/>
            <a:ext cx="755225" cy="8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05e061f73c6355a_4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24B48"/>
              </a:buClr>
              <a:buSzPts val="750"/>
              <a:buFont typeface="Arial"/>
              <a:buNone/>
            </a:pPr>
            <a:fld id="{00000000-1234-1234-1234-123412341234}" type="slidenum">
              <a:rPr lang="no-NO"/>
              <a:t>12</a:t>
            </a:fld>
            <a:endParaRPr/>
          </a:p>
        </p:txBody>
      </p:sp>
      <p:pic>
        <p:nvPicPr>
          <p:cNvPr id="385" name="Google Shape;385;g705e061f73c6355a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165" y="794615"/>
            <a:ext cx="10399673" cy="526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705e061f73c6355a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58230" y="4245701"/>
            <a:ext cx="1837626" cy="181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E4028E0-5491-59DD-60EA-F9F6179933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13</a:t>
            </a:fld>
            <a:endParaRPr lang="no-NO"/>
          </a:p>
        </p:txBody>
      </p:sp>
      <p:pic>
        <p:nvPicPr>
          <p:cNvPr id="4" name="Bilde 3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72D93FA7-3D15-41C4-FE99-9F2605800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281" y="1842052"/>
            <a:ext cx="9273971" cy="31939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333F106-B3EF-69E9-0CB2-EA653227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05"/>
            <a:ext cx="2743200" cy="693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A25C6AF1-FDF4-31CA-E627-19AA8C2F8911}"/>
                  </a:ext>
                </a:extLst>
              </p14:cNvPr>
              <p14:cNvContentPartPr/>
              <p14:nvPr/>
            </p14:nvContentPartPr>
            <p14:xfrm>
              <a:off x="3402976" y="4040014"/>
              <a:ext cx="3283920" cy="831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A25C6AF1-FDF4-31CA-E627-19AA8C2F89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9336" y="3932374"/>
                <a:ext cx="339156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3A0A9B16-A963-A512-FB6B-680044CBD27C}"/>
                  </a:ext>
                </a:extLst>
              </p14:cNvPr>
              <p14:cNvContentPartPr/>
              <p14:nvPr/>
            </p14:nvContentPartPr>
            <p14:xfrm>
              <a:off x="7456936" y="4044694"/>
              <a:ext cx="346680" cy="2412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3A0A9B16-A963-A512-FB6B-680044CBD2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02936" y="3936694"/>
                <a:ext cx="454320" cy="23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931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05e061f73c6355a_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14</a:t>
            </a:fld>
            <a:endParaRPr/>
          </a:p>
        </p:txBody>
      </p:sp>
      <p:pic>
        <p:nvPicPr>
          <p:cNvPr id="5" name="Bilde 4" descr="Et bilde som inneholder tekst, skjermbilde, programvare, Dataikon&#10;&#10;Automatisk generert beskrivelse">
            <a:extLst>
              <a:ext uri="{FF2B5EF4-FFF2-40B4-BE49-F238E27FC236}">
                <a16:creationId xmlns:a16="http://schemas.microsoft.com/office/drawing/2014/main" id="{7D686410-393D-CCCC-52EB-0552A3E5C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1730"/>
            <a:ext cx="12192001" cy="6394540"/>
          </a:xfrm>
          <a:prstGeom prst="rect">
            <a:avLst/>
          </a:prstGeom>
        </p:spPr>
      </p:pic>
      <p:pic>
        <p:nvPicPr>
          <p:cNvPr id="4" name="Bilde 3" descr="Et bilde som inneholder mønster, maske, stoff, monokrom&#10;&#10;Automatisk generert beskrivelse">
            <a:extLst>
              <a:ext uri="{FF2B5EF4-FFF2-40B4-BE49-F238E27FC236}">
                <a16:creationId xmlns:a16="http://schemas.microsoft.com/office/drawing/2014/main" id="{28BCA536-6E1F-165F-1E16-BE53FB2D4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1" y="5121134"/>
            <a:ext cx="1727199" cy="17368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fc1e8c16f7789cd_1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24B48"/>
              </a:buClr>
              <a:buSzPts val="750"/>
              <a:buFont typeface="Arial"/>
              <a:buNone/>
            </a:pPr>
            <a:fld id="{00000000-1234-1234-1234-123412341234}" type="slidenum">
              <a:rPr lang="no-NO"/>
              <a:t>15</a:t>
            </a:fld>
            <a:endParaRPr/>
          </a:p>
        </p:txBody>
      </p:sp>
      <p:pic>
        <p:nvPicPr>
          <p:cNvPr id="393" name="Google Shape;393;g2fc1e8c16f7789cd_131"/>
          <p:cNvPicPr preferRelativeResize="0"/>
          <p:nvPr/>
        </p:nvPicPr>
        <p:blipFill rotWithShape="1">
          <a:blip r:embed="rId3">
            <a:alphaModFix/>
          </a:blip>
          <a:srcRect l="78220" r="-1011"/>
          <a:stretch/>
        </p:blipFill>
        <p:spPr>
          <a:xfrm>
            <a:off x="5042807" y="68275"/>
            <a:ext cx="2106400" cy="67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a697fe179477cc5_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24B48"/>
              </a:buClr>
              <a:buSzPts val="750"/>
              <a:buFont typeface="Arial"/>
              <a:buNone/>
            </a:pPr>
            <a:fld id="{00000000-1234-1234-1234-123412341234}" type="slidenum">
              <a:rPr lang="no-NO"/>
              <a:t>2</a:t>
            </a:fld>
            <a:endParaRPr/>
          </a:p>
        </p:txBody>
      </p:sp>
      <p:pic>
        <p:nvPicPr>
          <p:cNvPr id="278" name="Google Shape;278;g3a697fe179477cc5_0"/>
          <p:cNvPicPr preferRelativeResize="0"/>
          <p:nvPr/>
        </p:nvPicPr>
        <p:blipFill rotWithShape="1">
          <a:blip r:embed="rId3">
            <a:alphaModFix/>
          </a:blip>
          <a:srcRect l="-1284" r="-1448"/>
          <a:stretch/>
        </p:blipFill>
        <p:spPr>
          <a:xfrm>
            <a:off x="1594675" y="242300"/>
            <a:ext cx="9002651" cy="637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" descr="Image may contain: Toy, Automotive tire, Fawn, Tire, Snou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-2" b="14017"/>
          <a:stretch/>
        </p:blipFill>
        <p:spPr>
          <a:xfrm>
            <a:off x="6209880" y="10"/>
            <a:ext cx="598212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"/>
          <p:cNvSpPr txBox="1">
            <a:spLocks noGrp="1"/>
          </p:cNvSpPr>
          <p:nvPr>
            <p:ph type="ctrTitle"/>
          </p:nvPr>
        </p:nvSpPr>
        <p:spPr>
          <a:xfrm>
            <a:off x="379038" y="239167"/>
            <a:ext cx="5075367" cy="2387600"/>
          </a:xfrm>
          <a:prstGeom prst="rect">
            <a:avLst/>
          </a:prstGeom>
          <a:solidFill>
            <a:srgbClr val="0000FF">
              <a:alpha val="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no-NO" sz="4200" dirty="0" err="1"/>
              <a:t>HPC@UiO</a:t>
            </a:r>
            <a:r>
              <a:rPr lang="nb-NO" sz="4200" dirty="0"/>
              <a:t> –</a:t>
            </a:r>
            <a:br>
              <a:rPr lang="nb-NO" sz="4200" dirty="0"/>
            </a:br>
            <a:r>
              <a:rPr lang="nb-NO" sz="4200" dirty="0"/>
              <a:t>Gjennomgang av alle muligheter vi nå har for brukere med høye krav til CPU og GPU; og ikke minst RAM</a:t>
            </a:r>
            <a:endParaRPr sz="4200" dirty="0"/>
          </a:p>
        </p:txBody>
      </p:sp>
      <p:sp>
        <p:nvSpPr>
          <p:cNvPr id="285" name="Google Shape;285;p1"/>
          <p:cNvSpPr txBox="1">
            <a:spLocks noGrp="1"/>
          </p:cNvSpPr>
          <p:nvPr>
            <p:ph type="body" idx="1"/>
          </p:nvPr>
        </p:nvSpPr>
        <p:spPr>
          <a:xfrm>
            <a:off x="374276" y="4305894"/>
            <a:ext cx="5080128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o-NO" sz="1600" dirty="0"/>
              <a:t>Jon Kerr Nilsen</a:t>
            </a:r>
            <a:endParaRPr dirty="0"/>
          </a:p>
        </p:txBody>
      </p:sp>
      <p:sp>
        <p:nvSpPr>
          <p:cNvPr id="286" name="Google Shape;286;p1"/>
          <p:cNvSpPr txBox="1">
            <a:spLocks noGrp="1"/>
          </p:cNvSpPr>
          <p:nvPr>
            <p:ph type="body" idx="3"/>
          </p:nvPr>
        </p:nvSpPr>
        <p:spPr>
          <a:xfrm>
            <a:off x="379038" y="4794969"/>
            <a:ext cx="5075366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b-NO" sz="1600" dirty="0"/>
              <a:t>IT-avdelingen</a:t>
            </a:r>
            <a:endParaRPr dirty="0"/>
          </a:p>
        </p:txBody>
      </p:sp>
      <p:sp>
        <p:nvSpPr>
          <p:cNvPr id="287" name="Google Shape;287;p1"/>
          <p:cNvSpPr txBox="1">
            <a:spLocks noGrp="1"/>
          </p:cNvSpPr>
          <p:nvPr>
            <p:ph type="body" idx="4"/>
          </p:nvPr>
        </p:nvSpPr>
        <p:spPr>
          <a:xfrm>
            <a:off x="383800" y="4540027"/>
            <a:ext cx="5075367" cy="2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b-NO" sz="1600" dirty="0"/>
              <a:t>Leder, Seksjon for beregningstjenester</a:t>
            </a:r>
            <a:endParaRPr dirty="0"/>
          </a:p>
        </p:txBody>
      </p:sp>
      <p:sp>
        <p:nvSpPr>
          <p:cNvPr id="288" name="Google Shape;288;p1"/>
          <p:cNvSpPr txBox="1">
            <a:spLocks noGrp="1"/>
          </p:cNvSpPr>
          <p:nvPr>
            <p:ph type="dt" idx="10"/>
          </p:nvPr>
        </p:nvSpPr>
        <p:spPr>
          <a:xfrm>
            <a:off x="379038" y="5135118"/>
            <a:ext cx="507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2023-06-12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05e061f73c6355a_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24B48"/>
              </a:buClr>
              <a:buSzPts val="750"/>
              <a:buFont typeface="Arial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  <p:pic>
        <p:nvPicPr>
          <p:cNvPr id="316" name="Google Shape;316;g705e061f73c6355a_8" descr="Fox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4609" y="2497405"/>
            <a:ext cx="3490050" cy="39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705e061f73c6355a_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177343" y="0"/>
            <a:ext cx="601466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705e061f73c6355a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47" y="428520"/>
            <a:ext cx="2523972" cy="2497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05e061f73c6355a_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5</a:t>
            </a:fld>
            <a:endParaRPr/>
          </a:p>
        </p:txBody>
      </p:sp>
      <p:pic>
        <p:nvPicPr>
          <p:cNvPr id="325" name="Google Shape;325;g705e061f73c6355a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705e061f73c6355a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3249" y="3383560"/>
            <a:ext cx="857302" cy="9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05e061f73c6355a_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  <p:pic>
        <p:nvPicPr>
          <p:cNvPr id="333" name="Google Shape;333;g705e061f73c6355a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1786" y="565463"/>
            <a:ext cx="8088425" cy="57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2fc1e8c16f7789cd_5" descr="Tungregneanlegget Sag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3477" y="3779647"/>
            <a:ext cx="4126524" cy="289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24642D0-8B0D-11F4-3B43-92F31A60F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28" y="449384"/>
            <a:ext cx="7772400" cy="924185"/>
          </a:xfrm>
          <a:prstGeom prst="rect">
            <a:avLst/>
          </a:prstGeom>
        </p:spPr>
      </p:pic>
      <p:pic>
        <p:nvPicPr>
          <p:cNvPr id="5" name="Bilde 4" descr="Tungregneanlegget Betzy&#10;&#10;Et bilde som inneholder klær, konstruksjon, sko, person&#10;&#10;Automatisk generert beskrivelse">
            <a:extLst>
              <a:ext uri="{FF2B5EF4-FFF2-40B4-BE49-F238E27FC236}">
                <a16:creationId xmlns:a16="http://schemas.microsoft.com/office/drawing/2014/main" id="{35C2E0F6-7E5E-A440-D2A1-488D8C4E7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1373568"/>
            <a:ext cx="3980472" cy="5300395"/>
          </a:xfrm>
          <a:prstGeom prst="rect">
            <a:avLst/>
          </a:prstGeom>
        </p:spPr>
      </p:pic>
      <p:pic>
        <p:nvPicPr>
          <p:cNvPr id="7" name="Bilde 6" descr="Tungregneanlegget Fram&#10;Et bilde som inneholder innendørs, klær, maskin, person&#10;&#10;Automatisk generert beskrivelse">
            <a:extLst>
              <a:ext uri="{FF2B5EF4-FFF2-40B4-BE49-F238E27FC236}">
                <a16:creationId xmlns:a16="http://schemas.microsoft.com/office/drawing/2014/main" id="{75B28251-CDA7-D0B7-4708-7DA179C35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46" y="1395045"/>
            <a:ext cx="4130431" cy="30978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fc1e8c16f7789cd_1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524B48"/>
              </a:buClr>
              <a:buSzPts val="750"/>
              <a:buFont typeface="Arial"/>
              <a:buNone/>
            </a:pPr>
            <a:fld id="{00000000-1234-1234-1234-123412341234}" type="slidenum">
              <a:rPr lang="no-NO"/>
              <a:t>8</a:t>
            </a:fld>
            <a:endParaRPr/>
          </a:p>
        </p:txBody>
      </p:sp>
      <p:pic>
        <p:nvPicPr>
          <p:cNvPr id="345" name="Google Shape;345;g2fc1e8c16f7789cd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50" y="921625"/>
            <a:ext cx="3761077" cy="50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fc1e8c16f7789cd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399" y="921612"/>
            <a:ext cx="7522162" cy="50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g2fc1e8c16f7789cd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872175" y="-70725"/>
            <a:ext cx="9144003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fc1e8c16f7789cd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852623" y="-37825"/>
            <a:ext cx="10209551" cy="765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1306</Words>
  <Application>Microsoft Macintosh PowerPoint</Application>
  <PresentationFormat>Widescreen</PresentationFormat>
  <Paragraphs>98</Paragraphs>
  <Slides>15</Slides>
  <Notes>15</Notes>
  <HiddenSlides>1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Office-tema</vt:lpstr>
      <vt:lpstr>PowerPoint-presentasjon</vt:lpstr>
      <vt:lpstr>PowerPoint-presentasjon</vt:lpstr>
      <vt:lpstr>HPC@UiO – Gjennomgang av alle muligheter vi nå har for brukere med høye krav til CPU og GPU; og ikke minst RAM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Bilde av  Audi A2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Jon Kerr Nilsen</dc:creator>
  <cp:lastModifiedBy>Jon Kerr Nilsen</cp:lastModifiedBy>
  <cp:revision>16</cp:revision>
  <dcterms:created xsi:type="dcterms:W3CDTF">2022-05-19T07:46:40Z</dcterms:created>
  <dcterms:modified xsi:type="dcterms:W3CDTF">2023-06-19T10:44:56Z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0x010100D982FC97A4EB864EBF6B6ADD443A67CC</vt:lpwstr>
  </property>
</Properties>
</file>