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7" r:id="rId4"/>
    <p:sldId id="270" r:id="rId5"/>
    <p:sldId id="275" r:id="rId6"/>
    <p:sldId id="267" r:id="rId7"/>
    <p:sldId id="268" r:id="rId8"/>
    <p:sldId id="271" r:id="rId9"/>
    <p:sldId id="259" r:id="rId10"/>
    <p:sldId id="278" r:id="rId11"/>
    <p:sldId id="258" r:id="rId12"/>
    <p:sldId id="273" r:id="rId13"/>
    <p:sldId id="269" r:id="rId14"/>
    <p:sldId id="274" r:id="rId15"/>
    <p:sldId id="279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37" autoAdjust="0"/>
  </p:normalViewPr>
  <p:slideViewPr>
    <p:cSldViewPr snapToGrid="0" snapToObjects="1">
      <p:cViewPr varScale="1">
        <p:scale>
          <a:sx n="43" d="100"/>
          <a:sy n="43" d="100"/>
        </p:scale>
        <p:origin x="78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DCAAF-BD3A-1F44-82B5-77DFD2448E7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09E61-89D2-8443-947C-BA03D60F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0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11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1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16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Mye</a:t>
            </a:r>
            <a:r>
              <a:rPr lang="en-US" dirty="0" smtClean="0"/>
              <a:t> bra I </a:t>
            </a:r>
            <a:r>
              <a:rPr lang="en-US" dirty="0" err="1" smtClean="0"/>
              <a:t>Forskningsrapporten</a:t>
            </a:r>
            <a:r>
              <a:rPr lang="en-US" dirty="0" smtClean="0"/>
              <a:t>, </a:t>
            </a:r>
            <a:r>
              <a:rPr lang="en-US" dirty="0" err="1" smtClean="0"/>
              <a:t>bla</a:t>
            </a:r>
            <a:r>
              <a:rPr lang="en-US" dirty="0" smtClean="0"/>
              <a:t> 3.4 </a:t>
            </a:r>
            <a:r>
              <a:rPr lang="en-US" dirty="0" err="1" smtClean="0"/>
              <a:t>Rekruttering</a:t>
            </a:r>
            <a:r>
              <a:rPr lang="en-US" dirty="0" smtClean="0"/>
              <a:t>,</a:t>
            </a:r>
            <a:r>
              <a:rPr lang="en-US" baseline="0" dirty="0" smtClean="0"/>
              <a:t> 3.7 </a:t>
            </a:r>
            <a:r>
              <a:rPr lang="en-US" baseline="0" dirty="0" err="1" smtClean="0"/>
              <a:t>Karriereutvikling</a:t>
            </a:r>
            <a:endParaRPr lang="en-US" dirty="0" smtClean="0"/>
          </a:p>
          <a:p>
            <a:r>
              <a:rPr lang="en-US" dirty="0" smtClean="0"/>
              <a:t>Gap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mellom</a:t>
            </a:r>
            <a:r>
              <a:rPr lang="en-US" baseline="0" dirty="0" smtClean="0"/>
              <a:t> postdoc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professor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9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Mye</a:t>
            </a:r>
            <a:r>
              <a:rPr lang="en-US" dirty="0" smtClean="0"/>
              <a:t> bra I </a:t>
            </a:r>
            <a:r>
              <a:rPr lang="en-US" dirty="0" err="1" smtClean="0"/>
              <a:t>Forskningsrapporten</a:t>
            </a:r>
            <a:r>
              <a:rPr lang="en-US" dirty="0" smtClean="0"/>
              <a:t>, </a:t>
            </a:r>
            <a:r>
              <a:rPr lang="en-US" dirty="0" err="1" smtClean="0"/>
              <a:t>bla</a:t>
            </a:r>
            <a:r>
              <a:rPr lang="en-US" dirty="0" smtClean="0"/>
              <a:t> 3.4 </a:t>
            </a:r>
            <a:r>
              <a:rPr lang="en-US" dirty="0" err="1" smtClean="0"/>
              <a:t>Rekruttering</a:t>
            </a:r>
            <a:r>
              <a:rPr lang="en-US" dirty="0" smtClean="0"/>
              <a:t>,</a:t>
            </a:r>
            <a:r>
              <a:rPr lang="en-US" baseline="0" dirty="0" smtClean="0"/>
              <a:t> 3.7 </a:t>
            </a:r>
            <a:r>
              <a:rPr lang="en-US" baseline="0" dirty="0" err="1" smtClean="0"/>
              <a:t>Karriereutvikling</a:t>
            </a:r>
            <a:endParaRPr lang="en-US" dirty="0" smtClean="0"/>
          </a:p>
          <a:p>
            <a:r>
              <a:rPr lang="en-US" dirty="0" smtClean="0"/>
              <a:t>Gap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mellom</a:t>
            </a:r>
            <a:r>
              <a:rPr lang="en-US" baseline="0" dirty="0" smtClean="0"/>
              <a:t> postdoc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professor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9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Verdt å tenke på når rekrutterer nasjonale </a:t>
            </a:r>
            <a:r>
              <a:rPr lang="nb-NO" dirty="0" err="1" smtClean="0"/>
              <a:t>vs</a:t>
            </a:r>
            <a:r>
              <a:rPr lang="nb-NO" dirty="0" smtClean="0"/>
              <a:t> internasjonale: hvorfor komme til Norge? Familie, velferdsstat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7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7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7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9E61-89D2-8443-947C-BA03D60FA0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0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6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3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6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6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2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8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1BA43-1EEF-A546-A434-C1E0F55AB7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9C2A-F22D-A44B-A234-2E74CE48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9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Rekruttering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og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tilrettelegging</a:t>
            </a:r>
            <a:r>
              <a:rPr lang="en-US" dirty="0" smtClean="0">
                <a:solidFill>
                  <a:schemeClr val="accent1"/>
                </a:solidFill>
              </a:rPr>
              <a:t> for </a:t>
            </a:r>
            <a:r>
              <a:rPr lang="en-US" dirty="0" err="1" smtClean="0">
                <a:solidFill>
                  <a:schemeClr val="accent1"/>
                </a:solidFill>
              </a:rPr>
              <a:t>yngre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forskere</a:t>
            </a:r>
            <a:r>
              <a:rPr lang="en-US" dirty="0" smtClean="0">
                <a:solidFill>
                  <a:schemeClr val="accent1"/>
                </a:solidFill>
              </a:rPr>
              <a:t> i </a:t>
            </a:r>
            <a:r>
              <a:rPr lang="en-US" dirty="0" err="1" smtClean="0">
                <a:solidFill>
                  <a:schemeClr val="accent1"/>
                </a:solidFill>
              </a:rPr>
              <a:t>etableringsfasen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7667"/>
          </a:xfrm>
        </p:spPr>
        <p:txBody>
          <a:bodyPr/>
          <a:lstStyle/>
          <a:p>
            <a:r>
              <a:rPr lang="en-US" dirty="0" err="1" smtClean="0"/>
              <a:t>Tanja</a:t>
            </a:r>
            <a:r>
              <a:rPr lang="en-US" dirty="0" smtClean="0"/>
              <a:t> </a:t>
            </a:r>
            <a:r>
              <a:rPr lang="en-US" dirty="0" err="1" smtClean="0"/>
              <a:t>Storsul</a:t>
            </a:r>
            <a:r>
              <a:rPr lang="en-US" dirty="0" smtClean="0"/>
              <a:t>, </a:t>
            </a:r>
            <a:r>
              <a:rPr lang="en-US" dirty="0" err="1" smtClean="0"/>
              <a:t>Øivind</a:t>
            </a:r>
            <a:r>
              <a:rPr lang="en-US" dirty="0" smtClean="0"/>
              <a:t> </a:t>
            </a:r>
            <a:r>
              <a:rPr lang="en-US" dirty="0" err="1" smtClean="0"/>
              <a:t>Bratberg</a:t>
            </a:r>
            <a:r>
              <a:rPr lang="en-US" dirty="0" smtClean="0"/>
              <a:t> &amp; Anne Maria </a:t>
            </a:r>
            <a:r>
              <a:rPr lang="en-US" dirty="0" err="1" smtClean="0"/>
              <a:t>Eikeset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90117" y="6417230"/>
            <a:ext cx="4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UiO </a:t>
            </a:r>
            <a:r>
              <a:rPr lang="en-US" dirty="0" err="1"/>
              <a:t>s</a:t>
            </a:r>
            <a:r>
              <a:rPr lang="en-US" dirty="0" err="1" smtClean="0"/>
              <a:t>tyreseminar</a:t>
            </a:r>
            <a:r>
              <a:rPr lang="en-US" dirty="0" smtClean="0"/>
              <a:t> </a:t>
            </a:r>
            <a:r>
              <a:rPr lang="en-US" dirty="0" err="1"/>
              <a:t>om</a:t>
            </a:r>
            <a:r>
              <a:rPr lang="en-US" dirty="0"/>
              <a:t> SAB 20. </a:t>
            </a:r>
            <a:r>
              <a:rPr lang="en-US" dirty="0" err="1"/>
              <a:t>oktober</a:t>
            </a:r>
            <a:r>
              <a:rPr lang="en-US" dirty="0"/>
              <a:t> 2015 </a:t>
            </a:r>
          </a:p>
        </p:txBody>
      </p:sp>
    </p:spTree>
    <p:extLst>
      <p:ext uri="{BB962C8B-B14F-4D97-AF65-F5344CB8AC3E}">
        <p14:creationId xmlns:p14="http://schemas.microsoft.com/office/powerpoint/2010/main" val="8742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F81BD"/>
                </a:solidFill>
              </a:rPr>
              <a:t>Hva</a:t>
            </a:r>
            <a:r>
              <a:rPr lang="en-US" sz="4000" dirty="0" smtClean="0">
                <a:solidFill>
                  <a:srgbClr val="4F81BD"/>
                </a:solidFill>
              </a:rPr>
              <a:t> </a:t>
            </a:r>
            <a:r>
              <a:rPr lang="en-US" sz="4000" dirty="0" err="1" smtClean="0">
                <a:solidFill>
                  <a:srgbClr val="4F81BD"/>
                </a:solidFill>
              </a:rPr>
              <a:t>sier</a:t>
            </a:r>
            <a:r>
              <a:rPr lang="en-US" sz="4000" dirty="0" smtClean="0">
                <a:solidFill>
                  <a:srgbClr val="4F81BD"/>
                </a:solidFill>
              </a:rPr>
              <a:t> de </a:t>
            </a:r>
            <a:r>
              <a:rPr lang="en-US" sz="4000" dirty="0" err="1" smtClean="0">
                <a:solidFill>
                  <a:srgbClr val="4F81BD"/>
                </a:solidFill>
              </a:rPr>
              <a:t>yngre</a:t>
            </a:r>
            <a:r>
              <a:rPr lang="en-US" sz="4000" dirty="0" smtClean="0">
                <a:solidFill>
                  <a:srgbClr val="4F81BD"/>
                </a:solidFill>
              </a:rPr>
              <a:t> </a:t>
            </a:r>
            <a:r>
              <a:rPr lang="en-US" sz="4000" dirty="0" err="1" smtClean="0">
                <a:solidFill>
                  <a:srgbClr val="4F81BD"/>
                </a:solidFill>
              </a:rPr>
              <a:t>forskerne</a:t>
            </a:r>
            <a:r>
              <a:rPr lang="en-US" sz="4000" dirty="0" smtClean="0">
                <a:solidFill>
                  <a:srgbClr val="4F81BD"/>
                </a:solidFill>
              </a:rPr>
              <a:t>?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92" y="1767320"/>
            <a:ext cx="8686800" cy="3647234"/>
          </a:xfrm>
        </p:spPr>
        <p:txBody>
          <a:bodyPr>
            <a:noAutofit/>
          </a:bodyPr>
          <a:lstStyle/>
          <a:p>
            <a:r>
              <a:rPr lang="en-US" sz="2000" dirty="0" smtClean="0"/>
              <a:t>UiO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andre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universitet</a:t>
            </a:r>
            <a:r>
              <a:rPr lang="en-US" sz="2000" dirty="0" smtClean="0"/>
              <a:t>, </a:t>
            </a:r>
            <a:r>
              <a:rPr lang="en-US" sz="2000" dirty="0" err="1" smtClean="0"/>
              <a:t>også</a:t>
            </a:r>
            <a:r>
              <a:rPr lang="en-US" sz="2000" dirty="0" smtClean="0"/>
              <a:t> </a:t>
            </a:r>
            <a:r>
              <a:rPr lang="en-US" sz="2000" dirty="0" err="1" smtClean="0"/>
              <a:t>utlandet</a:t>
            </a:r>
            <a:r>
              <a:rPr lang="en-US" sz="2000" dirty="0" smtClean="0"/>
              <a:t>: </a:t>
            </a:r>
            <a:r>
              <a:rPr lang="en-US" sz="2000" dirty="0" err="1" smtClean="0"/>
              <a:t>skal</a:t>
            </a:r>
            <a:r>
              <a:rPr lang="en-US" sz="2000" dirty="0" smtClean="0"/>
              <a:t> man </a:t>
            </a:r>
            <a:r>
              <a:rPr lang="en-US" sz="2000" dirty="0" err="1" smtClean="0"/>
              <a:t>bli</a:t>
            </a:r>
            <a:r>
              <a:rPr lang="en-US" sz="2000" dirty="0" smtClean="0"/>
              <a:t> Professor med </a:t>
            </a:r>
            <a:r>
              <a:rPr lang="en-US" sz="2000" dirty="0" err="1" smtClean="0"/>
              <a:t>egen</a:t>
            </a:r>
            <a:r>
              <a:rPr lang="en-US" sz="2000" dirty="0" smtClean="0"/>
              <a:t> </a:t>
            </a:r>
            <a:r>
              <a:rPr lang="en-US" sz="2000" dirty="0" err="1" smtClean="0"/>
              <a:t>gruppe</a:t>
            </a:r>
            <a:r>
              <a:rPr lang="en-US" sz="2000" dirty="0" smtClean="0"/>
              <a:t>, </a:t>
            </a:r>
            <a:r>
              <a:rPr lang="en-US" sz="2000" dirty="0" err="1" smtClean="0"/>
              <a:t>må</a:t>
            </a:r>
            <a:r>
              <a:rPr lang="en-US" sz="2000" dirty="0" smtClean="0"/>
              <a:t> man </a:t>
            </a:r>
            <a:r>
              <a:rPr lang="en-US" sz="2000" dirty="0" err="1" smtClean="0"/>
              <a:t>ut</a:t>
            </a:r>
            <a:endParaRPr lang="en-US" sz="2000" dirty="0" smtClean="0"/>
          </a:p>
          <a:p>
            <a:r>
              <a:rPr lang="en-US" sz="2000" dirty="0" err="1" smtClean="0"/>
              <a:t>Det</a:t>
            </a:r>
            <a:r>
              <a:rPr lang="en-US" sz="2000" dirty="0" smtClean="0"/>
              <a:t> </a:t>
            </a:r>
            <a:r>
              <a:rPr lang="en-US" sz="2000" dirty="0" err="1" smtClean="0"/>
              <a:t>satses</a:t>
            </a:r>
            <a:r>
              <a:rPr lang="en-US" sz="2000" dirty="0" smtClean="0"/>
              <a:t> </a:t>
            </a:r>
            <a:r>
              <a:rPr lang="en-US" sz="2000" dirty="0" err="1" smtClean="0"/>
              <a:t>ikke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de </a:t>
            </a:r>
            <a:r>
              <a:rPr lang="en-US" sz="2000" dirty="0" err="1" smtClean="0"/>
              <a:t>yngre</a:t>
            </a:r>
            <a:r>
              <a:rPr lang="en-US" sz="2000" dirty="0"/>
              <a:t> </a:t>
            </a:r>
            <a:r>
              <a:rPr lang="en-US" sz="2000" dirty="0" err="1" smtClean="0"/>
              <a:t>til</a:t>
            </a:r>
            <a:r>
              <a:rPr lang="en-US" sz="2000" dirty="0" smtClean="0"/>
              <a:t> </a:t>
            </a:r>
            <a:r>
              <a:rPr lang="en-US" sz="2000" dirty="0" err="1" smtClean="0"/>
              <a:t>å</a:t>
            </a:r>
            <a:r>
              <a:rPr lang="en-US" sz="2000" dirty="0" smtClean="0"/>
              <a:t> </a:t>
            </a:r>
            <a:r>
              <a:rPr lang="en-US" sz="2000" dirty="0" err="1" smtClean="0"/>
              <a:t>etablere</a:t>
            </a:r>
            <a:r>
              <a:rPr lang="en-US" sz="2000" dirty="0" smtClean="0"/>
              <a:t> </a:t>
            </a:r>
            <a:r>
              <a:rPr lang="en-US" sz="2000" dirty="0" err="1" smtClean="0"/>
              <a:t>nye</a:t>
            </a:r>
            <a:r>
              <a:rPr lang="en-US" sz="2000" dirty="0" smtClean="0"/>
              <a:t> </a:t>
            </a:r>
            <a:r>
              <a:rPr lang="en-US" sz="2000" dirty="0" err="1" smtClean="0"/>
              <a:t>grupper</a:t>
            </a:r>
            <a:r>
              <a:rPr lang="en-US" sz="2000" dirty="0" smtClean="0"/>
              <a:t>/</a:t>
            </a:r>
            <a:r>
              <a:rPr lang="en-US" sz="2000" dirty="0" err="1" smtClean="0"/>
              <a:t>miljø</a:t>
            </a:r>
            <a:endParaRPr lang="en-US" sz="2000" dirty="0" smtClean="0"/>
          </a:p>
          <a:p>
            <a:r>
              <a:rPr lang="nb-NO" sz="2000" dirty="0" smtClean="0"/>
              <a:t>Timene </a:t>
            </a:r>
            <a:r>
              <a:rPr lang="nb-NO" sz="2000" dirty="0"/>
              <a:t>man legger ned må ende i noe. </a:t>
            </a:r>
            <a:r>
              <a:rPr lang="nb-NO" sz="2000" dirty="0" smtClean="0"/>
              <a:t>”Ta </a:t>
            </a:r>
            <a:r>
              <a:rPr lang="nb-NO" sz="2000" dirty="0"/>
              <a:t>vare på de som prøver å gjøre </a:t>
            </a:r>
            <a:r>
              <a:rPr lang="nb-NO" sz="2000" dirty="0" smtClean="0"/>
              <a:t>sin egen jobb og </a:t>
            </a:r>
            <a:r>
              <a:rPr lang="nb-NO" sz="2000" dirty="0"/>
              <a:t>bedriften bedre</a:t>
            </a:r>
            <a:r>
              <a:rPr lang="nb-NO" sz="2000" dirty="0" smtClean="0"/>
              <a:t>.”  </a:t>
            </a:r>
          </a:p>
          <a:p>
            <a:r>
              <a:rPr lang="en-US" sz="2000" dirty="0" err="1"/>
              <a:t>Vanskelig</a:t>
            </a:r>
            <a:r>
              <a:rPr lang="en-US" sz="2000" dirty="0"/>
              <a:t> </a:t>
            </a:r>
            <a:r>
              <a:rPr lang="en-US" sz="2000" dirty="0" err="1"/>
              <a:t>å</a:t>
            </a:r>
            <a:r>
              <a:rPr lang="en-US" sz="2000" dirty="0"/>
              <a:t> </a:t>
            </a:r>
            <a:r>
              <a:rPr lang="en-US" sz="2000" dirty="0" err="1"/>
              <a:t>få</a:t>
            </a:r>
            <a:r>
              <a:rPr lang="en-US" sz="2000" dirty="0"/>
              <a:t> </a:t>
            </a:r>
            <a:r>
              <a:rPr lang="en-US" sz="2000" dirty="0" err="1"/>
              <a:t>gjennom</a:t>
            </a:r>
            <a:r>
              <a:rPr lang="en-US" sz="2000" dirty="0"/>
              <a:t> </a:t>
            </a:r>
            <a:r>
              <a:rPr lang="en-US" sz="2000" dirty="0" err="1"/>
              <a:t>ideer</a:t>
            </a:r>
            <a:r>
              <a:rPr lang="en-US" sz="2000" dirty="0"/>
              <a:t>/</a:t>
            </a:r>
            <a:r>
              <a:rPr lang="en-US" sz="2000" dirty="0" err="1"/>
              <a:t>initiativ</a:t>
            </a:r>
            <a:r>
              <a:rPr lang="en-US" sz="2000" dirty="0"/>
              <a:t> for </a:t>
            </a:r>
            <a:r>
              <a:rPr lang="en-US" sz="2000" dirty="0" err="1"/>
              <a:t>undervisning</a:t>
            </a:r>
            <a:r>
              <a:rPr lang="en-US" sz="2000" dirty="0"/>
              <a:t> </a:t>
            </a:r>
            <a:r>
              <a:rPr lang="en-US" sz="2000" dirty="0" err="1" smtClean="0"/>
              <a:t>etc</a:t>
            </a:r>
            <a:endParaRPr lang="nb-NO" sz="2000" dirty="0" smtClean="0"/>
          </a:p>
          <a:p>
            <a:r>
              <a:rPr lang="nb-NO" sz="2000" dirty="0" smtClean="0"/>
              <a:t>Man kan selvfølgelig ikke ansette ”alle” </a:t>
            </a:r>
            <a:r>
              <a:rPr lang="nb-NO" sz="2000" dirty="0"/>
              <a:t>fast: men </a:t>
            </a:r>
            <a:r>
              <a:rPr lang="nb-NO" sz="2000" dirty="0" smtClean="0"/>
              <a:t>klarerere insentiver trengs, </a:t>
            </a:r>
            <a:r>
              <a:rPr lang="nb-NO" sz="2000" dirty="0"/>
              <a:t>det er lettere å jobbe et sted mange år om </a:t>
            </a:r>
            <a:r>
              <a:rPr lang="nb-NO" sz="2000" dirty="0" smtClean="0"/>
              <a:t>det er løp mot noe etter 6</a:t>
            </a:r>
            <a:r>
              <a:rPr lang="nb-NO" sz="2000" dirty="0"/>
              <a:t>-7 år. </a:t>
            </a:r>
            <a:endParaRPr lang="nb-NO" sz="2000" dirty="0" smtClean="0"/>
          </a:p>
          <a:p>
            <a:r>
              <a:rPr lang="nb-NO" sz="2000" dirty="0" smtClean="0"/>
              <a:t>Hvis </a:t>
            </a:r>
            <a:r>
              <a:rPr lang="nb-NO" sz="2000" dirty="0"/>
              <a:t>man vil jobbe med noe spennende, er dørene åpne. </a:t>
            </a:r>
            <a:endParaRPr lang="nb-NO" sz="2000" dirty="0" smtClean="0"/>
          </a:p>
          <a:p>
            <a:r>
              <a:rPr lang="nb-NO" sz="2000" dirty="0" smtClean="0"/>
              <a:t>Stort sett ikke redd for konkurranse, men vil se det er muligheter</a:t>
            </a:r>
            <a:endParaRPr lang="nb-NO" sz="2000" dirty="0"/>
          </a:p>
          <a:p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9136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F81BD"/>
                </a:solidFill>
              </a:rPr>
              <a:t>Våre</a:t>
            </a:r>
            <a:r>
              <a:rPr lang="en-US" sz="4000" dirty="0" smtClean="0">
                <a:solidFill>
                  <a:srgbClr val="4F81BD"/>
                </a:solidFill>
              </a:rPr>
              <a:t> </a:t>
            </a:r>
            <a:r>
              <a:rPr lang="en-US" sz="4000" dirty="0" err="1" smtClean="0">
                <a:solidFill>
                  <a:srgbClr val="4F81BD"/>
                </a:solidFill>
              </a:rPr>
              <a:t>observasjoner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Store </a:t>
            </a:r>
            <a:r>
              <a:rPr lang="en-US" sz="2000" dirty="0" err="1" smtClean="0"/>
              <a:t>forskjeller</a:t>
            </a:r>
            <a:r>
              <a:rPr lang="en-US" sz="2000" dirty="0" smtClean="0"/>
              <a:t> </a:t>
            </a:r>
            <a:r>
              <a:rPr lang="en-US" sz="2000" dirty="0" err="1" smtClean="0"/>
              <a:t>mellom</a:t>
            </a:r>
            <a:r>
              <a:rPr lang="en-US" sz="2000" dirty="0" smtClean="0"/>
              <a:t> </a:t>
            </a:r>
            <a:r>
              <a:rPr lang="en-US" sz="2000" dirty="0" err="1" smtClean="0"/>
              <a:t>fakultet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institutt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eksempel</a:t>
            </a:r>
            <a:r>
              <a:rPr lang="en-US" sz="2000" dirty="0"/>
              <a:t> </a:t>
            </a:r>
            <a:r>
              <a:rPr lang="en-US" sz="2000" dirty="0" err="1"/>
              <a:t>b</a:t>
            </a:r>
            <a:r>
              <a:rPr lang="en-US" sz="2000" dirty="0" err="1" smtClean="0"/>
              <a:t>ruk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“</a:t>
            </a:r>
            <a:r>
              <a:rPr lang="en-US" sz="2000" dirty="0" err="1" smtClean="0"/>
              <a:t>Forsker</a:t>
            </a:r>
            <a:r>
              <a:rPr lang="en-US" sz="2000" dirty="0" smtClean="0"/>
              <a:t>-stilling”.</a:t>
            </a:r>
          </a:p>
          <a:p>
            <a:pPr lvl="1"/>
            <a:r>
              <a:rPr lang="en-US" sz="2000" dirty="0" err="1"/>
              <a:t>Mentorprogram</a:t>
            </a:r>
            <a:r>
              <a:rPr lang="en-US" sz="2000" dirty="0"/>
              <a:t>: for bare postdoc</a:t>
            </a:r>
          </a:p>
          <a:p>
            <a:pPr lvl="1"/>
            <a:r>
              <a:rPr lang="en-US" sz="2000" dirty="0" err="1"/>
              <a:t>Innstegstillinger</a:t>
            </a:r>
            <a:r>
              <a:rPr lang="en-US" sz="2000" dirty="0"/>
              <a:t>: </a:t>
            </a:r>
            <a:r>
              <a:rPr lang="en-US" sz="2000" dirty="0" err="1"/>
              <a:t>gjelder</a:t>
            </a:r>
            <a:r>
              <a:rPr lang="en-US" sz="2000" dirty="0"/>
              <a:t> </a:t>
            </a:r>
            <a:r>
              <a:rPr lang="en-US" sz="2000" dirty="0" err="1"/>
              <a:t>dette</a:t>
            </a:r>
            <a:r>
              <a:rPr lang="en-US" sz="2000" dirty="0"/>
              <a:t> bare </a:t>
            </a:r>
            <a:r>
              <a:rPr lang="en-US" sz="2000" dirty="0" err="1"/>
              <a:t>fra</a:t>
            </a:r>
            <a:r>
              <a:rPr lang="en-US" sz="2000" dirty="0"/>
              <a:t> postdoc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nb-NO" sz="2000" dirty="0" smtClean="0"/>
              <a:t>Stillingsplan for hvert institutt: </a:t>
            </a:r>
          </a:p>
          <a:p>
            <a:pPr lvl="1"/>
            <a:r>
              <a:rPr lang="nb-NO" sz="2000" dirty="0" smtClean="0"/>
              <a:t>Dette legges ut offentlig</a:t>
            </a:r>
            <a:r>
              <a:rPr lang="nb-NO" sz="2000" dirty="0"/>
              <a:t> </a:t>
            </a:r>
            <a:r>
              <a:rPr lang="nb-NO" sz="2000" dirty="0" smtClean="0"/>
              <a:t>ved HF. SV vil ha mer åpent for å få beste kandidat</a:t>
            </a:r>
          </a:p>
          <a:p>
            <a:pPr lvl="1"/>
            <a:endParaRPr lang="nb-NO" sz="2000" dirty="0"/>
          </a:p>
          <a:p>
            <a:r>
              <a:rPr lang="en-US" sz="2000" dirty="0" smtClean="0"/>
              <a:t>Mobility, interdisciplinary projects (SAB-</a:t>
            </a:r>
            <a:r>
              <a:rPr lang="en-US" sz="2000" dirty="0" err="1" smtClean="0"/>
              <a:t>rapporten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Building new, international environments (SAB-</a:t>
            </a:r>
            <a:r>
              <a:rPr lang="en-US" sz="2000" dirty="0" err="1" smtClean="0"/>
              <a:t>rapporten</a:t>
            </a:r>
            <a:r>
              <a:rPr lang="en-US" sz="2000" dirty="0" smtClean="0"/>
              <a:t>)</a:t>
            </a:r>
          </a:p>
          <a:p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18368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F81BD"/>
                </a:solidFill>
              </a:rPr>
              <a:t>Key questions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184"/>
            <a:ext cx="8229600" cy="1925933"/>
          </a:xfrm>
        </p:spPr>
        <p:txBody>
          <a:bodyPr>
            <a:noAutofit/>
          </a:bodyPr>
          <a:lstStyle/>
          <a:p>
            <a:pPr lvl="0"/>
            <a:r>
              <a:rPr lang="nb-NO" sz="2500" dirty="0" smtClean="0"/>
              <a:t>Hvilken tilrettelegging </a:t>
            </a:r>
            <a:r>
              <a:rPr lang="nb-NO" sz="2500" dirty="0"/>
              <a:t>og støtte er det en forsker i den fasen trenger</a:t>
            </a:r>
            <a:r>
              <a:rPr lang="nb-NO" sz="2500" dirty="0" smtClean="0"/>
              <a:t>?</a:t>
            </a:r>
          </a:p>
          <a:p>
            <a:pPr marL="0" lvl="0" indent="0">
              <a:buNone/>
            </a:pPr>
            <a:endParaRPr lang="nb-NO" sz="2500" dirty="0"/>
          </a:p>
          <a:p>
            <a:r>
              <a:rPr lang="nb-NO" sz="2500" dirty="0"/>
              <a:t>Hvordan kan man innrette styring/ledelse på beste måte for at disse skal kravene/ønskene skal ivaretas, fulgt opp.</a:t>
            </a:r>
            <a:r>
              <a:rPr lang="nb-NO" sz="2500" dirty="0" smtClean="0">
                <a:effectLst/>
              </a:rPr>
              <a:t>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097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F81BD"/>
                </a:solidFill>
              </a:rPr>
              <a:t>Take home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546914"/>
            <a:ext cx="8515533" cy="5154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i="1" dirty="0" smtClean="0">
                <a:solidFill>
                  <a:srgbClr val="4F81BD"/>
                </a:solidFill>
              </a:rPr>
              <a:t>Hvilken tilrettelegging og støtte er det en forsker i den fasen trenger?</a:t>
            </a:r>
            <a:endParaRPr lang="nb-NO" sz="2000" dirty="0" smtClean="0"/>
          </a:p>
          <a:p>
            <a:pPr lvl="0"/>
            <a:r>
              <a:rPr lang="nb-NO" sz="2000" dirty="0" smtClean="0"/>
              <a:t>Bedre informasjon</a:t>
            </a:r>
          </a:p>
          <a:p>
            <a:pPr marL="0" lvl="0" indent="0">
              <a:buNone/>
            </a:pPr>
            <a:r>
              <a:rPr lang="nb-NO" sz="2000" dirty="0" smtClean="0"/>
              <a:t>	- Tentativ ansettelsesplan </a:t>
            </a:r>
            <a:r>
              <a:rPr lang="nb-NO" sz="2000" dirty="0"/>
              <a:t>årlig =&gt; Skaper </a:t>
            </a:r>
            <a:r>
              <a:rPr lang="nb-NO" sz="2000" dirty="0" smtClean="0"/>
              <a:t>forutsigbarhet. </a:t>
            </a:r>
          </a:p>
          <a:p>
            <a:pPr marL="0" lv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Kommunisere eksternt og internt</a:t>
            </a:r>
          </a:p>
          <a:p>
            <a:r>
              <a:rPr lang="nb-NO" sz="2000" dirty="0" smtClean="0"/>
              <a:t>De føler seg alene: trenger rammer for videre</a:t>
            </a:r>
            <a:endParaRPr lang="nb-NO" sz="2000" dirty="0"/>
          </a:p>
          <a:p>
            <a:pPr lvl="0"/>
            <a:r>
              <a:rPr lang="nb-NO" sz="2000" dirty="0" smtClean="0"/>
              <a:t>Bygge og utvikle </a:t>
            </a:r>
            <a:r>
              <a:rPr lang="nb-NO" sz="2000" dirty="0" err="1" smtClean="0"/>
              <a:t>talenter</a:t>
            </a:r>
            <a:r>
              <a:rPr lang="nb-NO" sz="2000" dirty="0" smtClean="0"/>
              <a:t>:</a:t>
            </a:r>
            <a:r>
              <a:rPr lang="nb-NO" sz="2000" dirty="0"/>
              <a:t>	</a:t>
            </a:r>
            <a:endParaRPr lang="nb-NO" sz="2000" dirty="0" smtClean="0"/>
          </a:p>
          <a:p>
            <a:pPr marL="0" lv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- Mentorprogram: </a:t>
            </a:r>
            <a:r>
              <a:rPr lang="nb-NO" sz="2000" dirty="0"/>
              <a:t>ikke for bare </a:t>
            </a:r>
            <a:r>
              <a:rPr lang="nb-NO" sz="2000" dirty="0" err="1" smtClean="0"/>
              <a:t>postdoc</a:t>
            </a:r>
            <a:r>
              <a:rPr lang="nb-NO" sz="2000" dirty="0" smtClean="0"/>
              <a:t>, inkluder forskerne. </a:t>
            </a:r>
          </a:p>
          <a:p>
            <a:pPr marL="0" lv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En faglig </a:t>
            </a:r>
            <a:r>
              <a:rPr lang="nb-NO" sz="2000" dirty="0"/>
              <a:t>eller karriere</a:t>
            </a:r>
            <a:r>
              <a:rPr lang="nb-NO" sz="2000" dirty="0" smtClean="0"/>
              <a:t>-veileder/kontaktperson</a:t>
            </a:r>
            <a:r>
              <a:rPr lang="nb-NO" sz="2000" dirty="0"/>
              <a:t>. </a:t>
            </a:r>
          </a:p>
          <a:p>
            <a:pPr marL="0" lv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- Trene de i prosjektledelse og hjelpe med effektiv administrasjon: 	behovet øker når de unge selv blir PI og forvalter prosjekter med 	studenter 	</a:t>
            </a:r>
            <a:r>
              <a:rPr lang="nb-NO" sz="2000" dirty="0" err="1" smtClean="0"/>
              <a:t>osv</a:t>
            </a:r>
            <a:r>
              <a:rPr lang="nb-NO" sz="2000" dirty="0" smtClean="0"/>
              <a:t>: knapphet på tid.</a:t>
            </a:r>
          </a:p>
          <a:p>
            <a:pPr marL="0" lvl="0" indent="0">
              <a:buNone/>
            </a:pPr>
            <a:r>
              <a:rPr lang="nb-NO" sz="2000" dirty="0" smtClean="0"/>
              <a:t>	- Utvikle veilederkompetansen</a:t>
            </a:r>
          </a:p>
          <a:p>
            <a:pPr marL="0" indent="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Få</a:t>
            </a:r>
            <a:r>
              <a:rPr lang="en-US" sz="2000" dirty="0" smtClean="0"/>
              <a:t> </a:t>
            </a:r>
            <a:r>
              <a:rPr lang="en-US" sz="2000" dirty="0" err="1"/>
              <a:t>uttelling</a:t>
            </a:r>
            <a:r>
              <a:rPr lang="en-US" sz="2000" dirty="0"/>
              <a:t> for </a:t>
            </a:r>
            <a:r>
              <a:rPr lang="en-US" sz="2000" dirty="0" err="1" smtClean="0"/>
              <a:t>veilederjobbing</a:t>
            </a:r>
            <a:endParaRPr lang="nb-NO" sz="2000" dirty="0" smtClean="0"/>
          </a:p>
          <a:p>
            <a:pPr marL="0" lv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- Trenger forskningskoordinering, kurs, effektiv støtte. For eks, ERC </a:t>
            </a:r>
            <a:r>
              <a:rPr lang="nb-NO" sz="2000" dirty="0" err="1" smtClean="0"/>
              <a:t>StG</a:t>
            </a:r>
            <a:r>
              <a:rPr lang="nb-NO" sz="2000" dirty="0" smtClean="0"/>
              <a:t> kurs.</a:t>
            </a:r>
          </a:p>
        </p:txBody>
      </p:sp>
    </p:spTree>
    <p:extLst>
      <p:ext uri="{BB962C8B-B14F-4D97-AF65-F5344CB8AC3E}">
        <p14:creationId xmlns:p14="http://schemas.microsoft.com/office/powerpoint/2010/main" val="14430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F81BD"/>
                </a:solidFill>
              </a:rPr>
              <a:t>Take home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1546914"/>
            <a:ext cx="8686800" cy="4903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i="1" dirty="0" smtClean="0">
                <a:solidFill>
                  <a:srgbClr val="4F81BD"/>
                </a:solidFill>
              </a:rPr>
              <a:t>Hvordan </a:t>
            </a:r>
            <a:r>
              <a:rPr lang="nb-NO" sz="2000" b="1" i="1" dirty="0">
                <a:solidFill>
                  <a:srgbClr val="4F81BD"/>
                </a:solidFill>
              </a:rPr>
              <a:t>kan man innrette styring/ledelse på beste måte for at disse skal kravene/ønskene skal ivaretas, fulgt opp. </a:t>
            </a:r>
            <a:endParaRPr lang="en-US" sz="2000" b="1" i="1" dirty="0">
              <a:solidFill>
                <a:srgbClr val="4F81BD"/>
              </a:solidFill>
            </a:endParaRPr>
          </a:p>
          <a:p>
            <a:pPr marL="0" indent="0">
              <a:buNone/>
            </a:pPr>
            <a:endParaRPr lang="nb-NO" sz="2000" dirty="0"/>
          </a:p>
          <a:p>
            <a:pPr>
              <a:lnSpc>
                <a:spcPct val="140000"/>
              </a:lnSpc>
            </a:pPr>
            <a:r>
              <a:rPr lang="nb-NO" sz="2000" dirty="0" err="1" smtClean="0"/>
              <a:t>Innstegstillinger</a:t>
            </a:r>
            <a:r>
              <a:rPr lang="nb-NO" sz="2000" dirty="0" smtClean="0"/>
              <a:t>: uten ekstra midler for dette blir det vanskelig. Ønskes velkommen, men det kan ikke erstatte det som allerede finnes</a:t>
            </a:r>
          </a:p>
          <a:p>
            <a:pPr>
              <a:lnSpc>
                <a:spcPct val="140000"/>
              </a:lnSpc>
            </a:pPr>
            <a:r>
              <a:rPr lang="nb-NO" sz="2000" dirty="0" smtClean="0"/>
              <a:t>”</a:t>
            </a:r>
            <a:r>
              <a:rPr lang="nb-NO" sz="2000" dirty="0"/>
              <a:t>Faste stillinger”: og </a:t>
            </a:r>
            <a:r>
              <a:rPr lang="nb-NO" sz="2000" dirty="0" smtClean="0"/>
              <a:t>videre? UiB har </a:t>
            </a:r>
            <a:r>
              <a:rPr lang="nb-NO" sz="2000" dirty="0" err="1" smtClean="0">
                <a:solidFill>
                  <a:srgbClr val="000000"/>
                </a:solidFill>
              </a:rPr>
              <a:t>UniResearch</a:t>
            </a:r>
            <a:r>
              <a:rPr lang="nb-NO" sz="2000" dirty="0" smtClean="0">
                <a:solidFill>
                  <a:srgbClr val="000000"/>
                </a:solidFill>
              </a:rPr>
              <a:t> AS</a:t>
            </a:r>
          </a:p>
          <a:p>
            <a:pPr>
              <a:lnSpc>
                <a:spcPct val="140000"/>
              </a:lnSpc>
            </a:pPr>
            <a:r>
              <a:rPr lang="nb-NO" sz="2000" dirty="0">
                <a:solidFill>
                  <a:srgbClr val="000000"/>
                </a:solidFill>
              </a:rPr>
              <a:t>Stjerneprogrammet for yngre forskere, NTNU </a:t>
            </a:r>
          </a:p>
          <a:p>
            <a:pPr>
              <a:lnSpc>
                <a:spcPct val="140000"/>
              </a:lnSpc>
            </a:pPr>
            <a:r>
              <a:rPr lang="nb-NO" sz="2000" dirty="0" smtClean="0"/>
              <a:t>4 </a:t>
            </a:r>
            <a:r>
              <a:rPr lang="nb-NO" sz="2000" dirty="0"/>
              <a:t>års </a:t>
            </a:r>
            <a:r>
              <a:rPr lang="nb-NO" sz="2000" dirty="0" err="1"/>
              <a:t>postdoc</a:t>
            </a:r>
            <a:r>
              <a:rPr lang="nb-NO" sz="2000" dirty="0"/>
              <a:t> </a:t>
            </a:r>
            <a:r>
              <a:rPr lang="nb-NO" sz="2000" dirty="0" smtClean="0"/>
              <a:t>med 1 års undervisning: Undervisning </a:t>
            </a:r>
            <a:r>
              <a:rPr lang="nb-NO" sz="2000" dirty="0"/>
              <a:t>er vin-vin</a:t>
            </a:r>
            <a:r>
              <a:rPr lang="nb-NO" sz="2000" dirty="0" smtClean="0"/>
              <a:t>.</a:t>
            </a:r>
            <a:endParaRPr lang="nb-NO" sz="2000" dirty="0"/>
          </a:p>
          <a:p>
            <a:pPr lvl="0">
              <a:lnSpc>
                <a:spcPct val="140000"/>
              </a:lnSpc>
            </a:pPr>
            <a:r>
              <a:rPr lang="nb-NO" sz="2000" dirty="0" smtClean="0"/>
              <a:t>Lektor stilling? </a:t>
            </a:r>
            <a:r>
              <a:rPr lang="nb-NO" sz="2000" dirty="0"/>
              <a:t>L</a:t>
            </a:r>
            <a:r>
              <a:rPr lang="nb-NO" sz="2000" dirty="0" smtClean="0"/>
              <a:t>ettere å komme inn. Men blir man for isolert i undervisning </a:t>
            </a:r>
            <a:r>
              <a:rPr lang="nb-NO" sz="2000" dirty="0" err="1" smtClean="0"/>
              <a:t>vs</a:t>
            </a:r>
            <a:r>
              <a:rPr lang="nb-NO" sz="2000" dirty="0" smtClean="0"/>
              <a:t> forskning?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59496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F81BD"/>
                </a:solidFill>
              </a:rPr>
              <a:t>Take home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1546914"/>
            <a:ext cx="8686800" cy="3215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i="1" dirty="0" smtClean="0">
                <a:solidFill>
                  <a:srgbClr val="4F81BD"/>
                </a:solidFill>
              </a:rPr>
              <a:t>Hvordan </a:t>
            </a:r>
            <a:r>
              <a:rPr lang="nb-NO" sz="2000" b="1" i="1" dirty="0">
                <a:solidFill>
                  <a:srgbClr val="4F81BD"/>
                </a:solidFill>
              </a:rPr>
              <a:t>kan man innrette styring/ledelse på beste måte for at disse skal kravene/ønskene skal ivaretas, fulgt opp. </a:t>
            </a:r>
            <a:endParaRPr lang="en-US" sz="2000" b="1" i="1" dirty="0">
              <a:solidFill>
                <a:srgbClr val="4F81BD"/>
              </a:solidFill>
            </a:endParaRPr>
          </a:p>
          <a:p>
            <a:pPr marL="0" indent="0">
              <a:buNone/>
            </a:pPr>
            <a:endParaRPr lang="nb-NO" sz="2000" dirty="0"/>
          </a:p>
          <a:p>
            <a:pPr lvl="0">
              <a:lnSpc>
                <a:spcPct val="140000"/>
              </a:lnSpc>
            </a:pPr>
            <a:r>
              <a:rPr lang="nb-NO" sz="2000" dirty="0"/>
              <a:t>Hvis gode, satse på unge kandidater med ny nisje, interdisiplinært samarbeid</a:t>
            </a:r>
          </a:p>
          <a:p>
            <a:pPr lvl="0">
              <a:lnSpc>
                <a:spcPct val="140000"/>
              </a:lnSpc>
            </a:pPr>
            <a:r>
              <a:rPr lang="nb-NO" sz="2000" dirty="0"/>
              <a:t>Bruke </a:t>
            </a:r>
            <a:r>
              <a:rPr lang="nb-NO" sz="2000" dirty="0">
                <a:solidFill>
                  <a:srgbClr val="000000"/>
                </a:solidFill>
              </a:rPr>
              <a:t>de unge i kobling mellom forskning, innovasjon og formidling</a:t>
            </a:r>
          </a:p>
          <a:p>
            <a:pPr>
              <a:lnSpc>
                <a:spcPct val="140000"/>
              </a:lnSpc>
            </a:pPr>
            <a:r>
              <a:rPr lang="en-US" sz="2000" dirty="0" err="1">
                <a:solidFill>
                  <a:srgbClr val="000000"/>
                </a:solidFill>
              </a:rPr>
              <a:t>Gode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forskningsgrupperinger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bygge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opp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gode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forskninsmiljø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katalysator</a:t>
            </a:r>
            <a:r>
              <a:rPr lang="en-US" sz="2000" dirty="0">
                <a:solidFill>
                  <a:srgbClr val="000000"/>
                </a:solidFill>
              </a:rPr>
              <a:t> for de </a:t>
            </a:r>
            <a:r>
              <a:rPr lang="en-US" sz="2000" dirty="0" err="1">
                <a:solidFill>
                  <a:srgbClr val="000000"/>
                </a:solidFill>
              </a:rPr>
              <a:t>enkelte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som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er</a:t>
            </a:r>
            <a:r>
              <a:rPr lang="en-US" sz="2000" dirty="0">
                <a:solidFill>
                  <a:srgbClr val="000000"/>
                </a:solidFill>
              </a:rPr>
              <a:t> der. </a:t>
            </a:r>
            <a:r>
              <a:rPr lang="en-US" sz="2000" dirty="0" err="1">
                <a:solidFill>
                  <a:srgbClr val="000000"/>
                </a:solidFill>
              </a:rPr>
              <a:t>Dynamiske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grupper</a:t>
            </a:r>
            <a:r>
              <a:rPr lang="en-US" sz="2000" dirty="0" smtClean="0">
                <a:solidFill>
                  <a:srgbClr val="000000"/>
                </a:solidFill>
              </a:rPr>
              <a:t>. MEN….</a:t>
            </a:r>
            <a:endParaRPr lang="nb-NO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F81BD"/>
                </a:solidFill>
              </a:rPr>
              <a:t>Take home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1546914"/>
            <a:ext cx="8686800" cy="4268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i="1" dirty="0" smtClean="0">
                <a:solidFill>
                  <a:srgbClr val="4F81BD"/>
                </a:solidFill>
              </a:rPr>
              <a:t>Hvordan </a:t>
            </a:r>
            <a:r>
              <a:rPr lang="nb-NO" sz="2000" b="1" i="1" dirty="0">
                <a:solidFill>
                  <a:srgbClr val="4F81BD"/>
                </a:solidFill>
              </a:rPr>
              <a:t>kan man innrette styring/ledelse på beste måte for at disse skal kravene/ønskene skal ivaretas, fulgt opp. </a:t>
            </a:r>
            <a:endParaRPr lang="en-US" sz="2000" b="1" i="1" dirty="0">
              <a:solidFill>
                <a:srgbClr val="4F81BD"/>
              </a:solidFill>
            </a:endParaRPr>
          </a:p>
          <a:p>
            <a:pPr marL="0" indent="0">
              <a:buNone/>
            </a:pPr>
            <a:endParaRPr lang="nb-NO" sz="2000" dirty="0" smtClean="0"/>
          </a:p>
          <a:p>
            <a:pPr>
              <a:lnSpc>
                <a:spcPct val="140000"/>
              </a:lnSpc>
            </a:pPr>
            <a:r>
              <a:rPr lang="en-US" sz="2000" dirty="0"/>
              <a:t>UiO </a:t>
            </a:r>
            <a:r>
              <a:rPr lang="en-US" sz="2000" dirty="0" err="1"/>
              <a:t>består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</a:t>
            </a:r>
            <a:r>
              <a:rPr lang="en-US" sz="2000" dirty="0" err="1"/>
              <a:t>svært</a:t>
            </a:r>
            <a:r>
              <a:rPr lang="en-US" sz="2000" dirty="0"/>
              <a:t> </a:t>
            </a:r>
            <a:r>
              <a:rPr lang="en-US" sz="2000" dirty="0" err="1"/>
              <a:t>forskjellige</a:t>
            </a:r>
            <a:r>
              <a:rPr lang="en-US" sz="2000" dirty="0"/>
              <a:t> </a:t>
            </a:r>
            <a:r>
              <a:rPr lang="en-US" sz="2000" dirty="0" err="1"/>
              <a:t>fagmiljøer</a:t>
            </a:r>
            <a:endParaRPr lang="en-US" sz="2000" dirty="0"/>
          </a:p>
          <a:p>
            <a:pPr>
              <a:lnSpc>
                <a:spcPct val="140000"/>
              </a:lnSpc>
            </a:pPr>
            <a:r>
              <a:rPr lang="en-US" sz="2000" dirty="0" err="1"/>
              <a:t>Bør</a:t>
            </a:r>
            <a:r>
              <a:rPr lang="en-US" sz="2000" dirty="0"/>
              <a:t> </a:t>
            </a:r>
            <a:r>
              <a:rPr lang="en-US" sz="2000" dirty="0" err="1"/>
              <a:t>være</a:t>
            </a:r>
            <a:r>
              <a:rPr lang="en-US" sz="2000" dirty="0"/>
              <a:t> </a:t>
            </a:r>
            <a:r>
              <a:rPr lang="en-US" sz="2000" dirty="0" err="1"/>
              <a:t>varsomme</a:t>
            </a:r>
            <a:r>
              <a:rPr lang="en-US" sz="2000" dirty="0"/>
              <a:t> med </a:t>
            </a:r>
            <a:r>
              <a:rPr lang="en-US" sz="2000" dirty="0" err="1"/>
              <a:t>å</a:t>
            </a:r>
            <a:r>
              <a:rPr lang="en-US" sz="2000" dirty="0"/>
              <a:t> </a:t>
            </a:r>
            <a:r>
              <a:rPr lang="en-US" sz="2000" dirty="0" err="1"/>
              <a:t>anbefale</a:t>
            </a:r>
            <a:r>
              <a:rPr lang="en-US" sz="2000" dirty="0"/>
              <a:t> </a:t>
            </a:r>
            <a:r>
              <a:rPr lang="en-US" sz="2000" dirty="0" err="1"/>
              <a:t>standardiserte</a:t>
            </a:r>
            <a:r>
              <a:rPr lang="en-US" sz="2000" dirty="0"/>
              <a:t> </a:t>
            </a:r>
            <a:r>
              <a:rPr lang="en-US" sz="2000" dirty="0" err="1"/>
              <a:t>strukturer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skal</a:t>
            </a:r>
            <a:r>
              <a:rPr lang="en-US" sz="2000" dirty="0"/>
              <a:t> </a:t>
            </a:r>
            <a:r>
              <a:rPr lang="en-US" sz="2000" dirty="0" err="1"/>
              <a:t>forventes</a:t>
            </a:r>
            <a:r>
              <a:rPr lang="en-US" sz="2000" dirty="0"/>
              <a:t> </a:t>
            </a:r>
            <a:r>
              <a:rPr lang="en-US" sz="2000" dirty="0" err="1"/>
              <a:t>å</a:t>
            </a:r>
            <a:r>
              <a:rPr lang="en-US" sz="2000" dirty="0"/>
              <a:t> </a:t>
            </a:r>
            <a:r>
              <a:rPr lang="en-US" sz="2000" dirty="0" err="1"/>
              <a:t>stemme</a:t>
            </a:r>
            <a:r>
              <a:rPr lang="en-US" sz="2000" dirty="0"/>
              <a:t> for </a:t>
            </a:r>
            <a:r>
              <a:rPr lang="en-US" sz="2000" dirty="0" err="1"/>
              <a:t>alle</a:t>
            </a:r>
            <a:endParaRPr lang="en-US" sz="2000" dirty="0"/>
          </a:p>
          <a:p>
            <a:pPr>
              <a:lnSpc>
                <a:spcPct val="140000"/>
              </a:lnSpc>
            </a:pPr>
            <a:r>
              <a:rPr lang="en-US" sz="2000" dirty="0" err="1"/>
              <a:t>Forutsigbarhet</a:t>
            </a:r>
            <a:r>
              <a:rPr lang="en-US" sz="2000" dirty="0"/>
              <a:t> i </a:t>
            </a:r>
            <a:r>
              <a:rPr lang="en-US" sz="2000" dirty="0" err="1"/>
              <a:t>stillingsutlysninger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mentorordninger</a:t>
            </a:r>
            <a:r>
              <a:rPr lang="en-US" sz="2000" dirty="0"/>
              <a:t> </a:t>
            </a:r>
            <a:r>
              <a:rPr lang="en-US" sz="2000" dirty="0" err="1"/>
              <a:t>er</a:t>
            </a:r>
            <a:r>
              <a:rPr lang="en-US" sz="2000" dirty="0"/>
              <a:t> </a:t>
            </a:r>
            <a:r>
              <a:rPr lang="en-US" sz="2000" dirty="0" err="1"/>
              <a:t>viktig</a:t>
            </a:r>
            <a:endParaRPr lang="en-US" sz="2000" dirty="0"/>
          </a:p>
          <a:p>
            <a:pPr>
              <a:lnSpc>
                <a:spcPct val="140000"/>
              </a:lnSpc>
            </a:pPr>
            <a:r>
              <a:rPr lang="en-US" sz="2000" dirty="0" err="1"/>
              <a:t>Klare</a:t>
            </a:r>
            <a:r>
              <a:rPr lang="en-US" sz="2000" dirty="0"/>
              <a:t> </a:t>
            </a:r>
            <a:r>
              <a:rPr lang="en-US" sz="2000" dirty="0" err="1"/>
              <a:t>kanaler</a:t>
            </a:r>
            <a:r>
              <a:rPr lang="en-US" sz="2000" dirty="0"/>
              <a:t> </a:t>
            </a:r>
            <a:r>
              <a:rPr lang="en-US" sz="2000" dirty="0" err="1"/>
              <a:t>ut</a:t>
            </a:r>
            <a:r>
              <a:rPr lang="en-US" sz="2000" dirty="0"/>
              <a:t> - for </a:t>
            </a:r>
            <a:r>
              <a:rPr lang="en-US" sz="2000" dirty="0" err="1"/>
              <a:t>mobilitet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for </a:t>
            </a:r>
            <a:r>
              <a:rPr lang="en-US" sz="2000" dirty="0" err="1"/>
              <a:t>tverrinstitusjonelt</a:t>
            </a:r>
            <a:r>
              <a:rPr lang="en-US" sz="2000" dirty="0"/>
              <a:t> </a:t>
            </a:r>
            <a:r>
              <a:rPr lang="en-US" sz="2000" dirty="0" err="1"/>
              <a:t>samarbeid</a:t>
            </a:r>
            <a:r>
              <a:rPr lang="en-US" sz="2000" dirty="0"/>
              <a:t>: </a:t>
            </a:r>
            <a:r>
              <a:rPr lang="en-US" sz="2000" dirty="0" err="1"/>
              <a:t>spesiellt</a:t>
            </a:r>
            <a:r>
              <a:rPr lang="en-US" sz="2000" dirty="0"/>
              <a:t> for de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mangler</a:t>
            </a:r>
            <a:r>
              <a:rPr lang="en-US" sz="2000" dirty="0"/>
              <a:t> </a:t>
            </a:r>
            <a:r>
              <a:rPr lang="en-US" sz="2000" dirty="0" err="1"/>
              <a:t>etablerte</a:t>
            </a:r>
            <a:r>
              <a:rPr lang="en-US" sz="2000" dirty="0"/>
              <a:t> </a:t>
            </a:r>
            <a:r>
              <a:rPr lang="en-US" sz="2000" dirty="0" err="1"/>
              <a:t>samarbeidsstrukturer</a:t>
            </a:r>
            <a:r>
              <a:rPr lang="en-US" sz="2000" dirty="0"/>
              <a:t> </a:t>
            </a:r>
          </a:p>
          <a:p>
            <a:pPr>
              <a:lnSpc>
                <a:spcPct val="140000"/>
              </a:lnSpc>
            </a:pPr>
            <a:r>
              <a:rPr lang="en-US" sz="2000" dirty="0"/>
              <a:t>God </a:t>
            </a:r>
            <a:r>
              <a:rPr lang="en-US" sz="2000" dirty="0" err="1"/>
              <a:t>forskningsadministrasjon</a:t>
            </a:r>
            <a:r>
              <a:rPr lang="en-US" sz="2000" dirty="0"/>
              <a:t>: en </a:t>
            </a:r>
            <a:r>
              <a:rPr lang="en-US" sz="2000" dirty="0" err="1"/>
              <a:t>ressures</a:t>
            </a:r>
            <a:r>
              <a:rPr lang="en-US" sz="2000" dirty="0"/>
              <a:t> for </a:t>
            </a:r>
            <a:r>
              <a:rPr lang="en-US" sz="2000" dirty="0" err="1"/>
              <a:t>unge</a:t>
            </a:r>
            <a:r>
              <a:rPr lang="en-US" sz="2000" dirty="0"/>
              <a:t> </a:t>
            </a:r>
            <a:r>
              <a:rPr lang="en-US" sz="2000" dirty="0" err="1"/>
              <a:t>så</a:t>
            </a:r>
            <a:r>
              <a:rPr lang="en-US" sz="2000" dirty="0"/>
              <a:t> </a:t>
            </a:r>
            <a:r>
              <a:rPr lang="en-US" sz="2000" dirty="0" err="1"/>
              <a:t>vel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i </a:t>
            </a:r>
            <a:r>
              <a:rPr lang="en-US" sz="2000" dirty="0" err="1"/>
              <a:t>brobygging</a:t>
            </a:r>
            <a:r>
              <a:rPr lang="en-US" sz="2000" dirty="0"/>
              <a:t> med </a:t>
            </a:r>
            <a:r>
              <a:rPr lang="en-US" sz="2000" dirty="0" err="1"/>
              <a:t>andre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8603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F81BD"/>
                </a:solidFill>
              </a:rPr>
              <a:t>Key questions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500" dirty="0" smtClean="0"/>
              <a:t>Hvilken tilrettelegging </a:t>
            </a:r>
            <a:r>
              <a:rPr lang="nb-NO" sz="2500" dirty="0"/>
              <a:t>og støtte er det en forsker i den fasen trenger</a:t>
            </a:r>
            <a:r>
              <a:rPr lang="nb-NO" sz="2500" dirty="0" smtClean="0"/>
              <a:t>?</a:t>
            </a:r>
          </a:p>
          <a:p>
            <a:pPr marL="0" lvl="0" indent="0">
              <a:buNone/>
            </a:pPr>
            <a:endParaRPr lang="nb-NO" sz="2500" dirty="0"/>
          </a:p>
          <a:p>
            <a:r>
              <a:rPr lang="nb-NO" sz="2500" dirty="0"/>
              <a:t>Hvordan kan man innrette styring/ledelse på beste måte for at disse skal kravene/ønskene skal ivaretas, fulgt opp.</a:t>
            </a:r>
            <a:r>
              <a:rPr lang="nb-NO" sz="2500" dirty="0" smtClean="0">
                <a:effectLst/>
              </a:rPr>
              <a:t>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402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F81BD"/>
                </a:solidFill>
              </a:rPr>
              <a:t>Hva</a:t>
            </a:r>
            <a:r>
              <a:rPr lang="en-US" sz="4000" dirty="0" smtClean="0">
                <a:solidFill>
                  <a:srgbClr val="4F81BD"/>
                </a:solidFill>
              </a:rPr>
              <a:t> </a:t>
            </a:r>
            <a:r>
              <a:rPr lang="en-US" sz="4000" dirty="0" err="1" smtClean="0">
                <a:solidFill>
                  <a:srgbClr val="4F81BD"/>
                </a:solidFill>
              </a:rPr>
              <a:t>sier</a:t>
            </a:r>
            <a:r>
              <a:rPr lang="en-US" sz="4000" dirty="0" smtClean="0">
                <a:solidFill>
                  <a:srgbClr val="4F81BD"/>
                </a:solidFill>
              </a:rPr>
              <a:t> SAB-</a:t>
            </a:r>
            <a:r>
              <a:rPr lang="en-US" sz="4000" dirty="0" err="1" smtClean="0">
                <a:solidFill>
                  <a:srgbClr val="4F81BD"/>
                </a:solidFill>
              </a:rPr>
              <a:t>rapporten</a:t>
            </a:r>
            <a:r>
              <a:rPr lang="en-US" sz="4000" dirty="0" smtClean="0">
                <a:solidFill>
                  <a:srgbClr val="4F81BD"/>
                </a:solidFill>
              </a:rPr>
              <a:t>?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0335"/>
            <a:ext cx="5389720" cy="497373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F81BD"/>
                </a:solidFill>
              </a:rPr>
              <a:t>p</a:t>
            </a:r>
            <a:r>
              <a:rPr lang="en-US" sz="2000" dirty="0" smtClean="0">
                <a:solidFill>
                  <a:srgbClr val="4F81BD"/>
                </a:solidFill>
              </a:rPr>
              <a:t>.8; The Global Environment</a:t>
            </a:r>
          </a:p>
          <a:p>
            <a:pPr marL="0" indent="0">
              <a:buNone/>
            </a:pPr>
            <a:r>
              <a:rPr lang="en-US" sz="2000" dirty="0" smtClean="0"/>
              <a:t>“The increased international competition for talent…. forces universities to develop their own </a:t>
            </a:r>
            <a:r>
              <a:rPr lang="en-US" sz="2000" b="1" dirty="0" smtClean="0"/>
              <a:t>specific profile and strengths</a:t>
            </a:r>
            <a:r>
              <a:rPr lang="en-US" sz="2000" dirty="0" smtClean="0"/>
              <a:t>, and to look for effective </a:t>
            </a:r>
            <a:r>
              <a:rPr lang="en-US" sz="2000" b="1" dirty="0" smtClean="0"/>
              <a:t>international partnerships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4F81BD"/>
                </a:solidFill>
              </a:rPr>
              <a:t>p</a:t>
            </a:r>
            <a:r>
              <a:rPr lang="en-US" sz="2000" dirty="0" smtClean="0">
                <a:solidFill>
                  <a:srgbClr val="4F81BD"/>
                </a:solidFill>
              </a:rPr>
              <a:t>.14; Competition – Cooperation</a:t>
            </a:r>
          </a:p>
          <a:p>
            <a:pPr marL="0" indent="0">
              <a:buNone/>
            </a:pPr>
            <a:r>
              <a:rPr lang="en-US" sz="2000" dirty="0" smtClean="0"/>
              <a:t>“…. UiO is not making enough efforts to </a:t>
            </a:r>
            <a:r>
              <a:rPr lang="en-US" sz="2000" b="1" dirty="0" smtClean="0"/>
              <a:t>recruit the</a:t>
            </a:r>
            <a:r>
              <a:rPr lang="en-US" sz="2000" b="1" dirty="0"/>
              <a:t> </a:t>
            </a:r>
            <a:r>
              <a:rPr lang="en-US" sz="2000" b="1" dirty="0" smtClean="0"/>
              <a:t>best brains</a:t>
            </a:r>
            <a:r>
              <a:rPr lang="en-US" sz="2000" dirty="0" smtClean="0"/>
              <a:t> in the world”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>
                <a:solidFill>
                  <a:srgbClr val="4F81BD"/>
                </a:solidFill>
              </a:rPr>
              <a:t>p</a:t>
            </a:r>
            <a:r>
              <a:rPr lang="en-US" sz="2000" dirty="0" smtClean="0">
                <a:solidFill>
                  <a:srgbClr val="4F81BD"/>
                </a:solidFill>
              </a:rPr>
              <a:t>.17; “Governance”</a:t>
            </a:r>
          </a:p>
          <a:p>
            <a:pPr marL="0" indent="0">
              <a:buNone/>
            </a:pPr>
            <a:r>
              <a:rPr lang="en-US" sz="2000" dirty="0" smtClean="0"/>
              <a:t>“…. </a:t>
            </a:r>
            <a:r>
              <a:rPr lang="nb-NO" sz="2000" dirty="0" err="1" smtClean="0"/>
              <a:t>each</a:t>
            </a:r>
            <a:r>
              <a:rPr lang="nb-NO" sz="2000" dirty="0" smtClean="0"/>
              <a:t> </a:t>
            </a:r>
            <a:r>
              <a:rPr lang="nb-NO" sz="2000" dirty="0" err="1" smtClean="0"/>
              <a:t>faculty</a:t>
            </a:r>
            <a:r>
              <a:rPr lang="nb-NO" sz="2000" dirty="0" smtClean="0"/>
              <a:t> </a:t>
            </a:r>
            <a:r>
              <a:rPr lang="nb-NO" sz="2000" dirty="0"/>
              <a:t>(‘</a:t>
            </a:r>
            <a:r>
              <a:rPr lang="nb-NO" sz="2000" dirty="0" err="1"/>
              <a:t>school</a:t>
            </a:r>
            <a:r>
              <a:rPr lang="nb-NO" sz="2000" dirty="0"/>
              <a:t>’</a:t>
            </a:r>
            <a:r>
              <a:rPr lang="nb-NO" sz="2000" dirty="0" smtClean="0"/>
              <a:t>) has </a:t>
            </a:r>
            <a:r>
              <a:rPr lang="nb-NO" sz="2000" dirty="0" err="1" smtClean="0"/>
              <a:t>its</a:t>
            </a:r>
            <a:r>
              <a:rPr lang="nb-NO" sz="2000" dirty="0" smtClean="0"/>
              <a:t> </a:t>
            </a:r>
            <a:r>
              <a:rPr lang="nb-NO" sz="2000" dirty="0" err="1" smtClean="0"/>
              <a:t>own</a:t>
            </a:r>
            <a:r>
              <a:rPr lang="nb-NO" sz="2000" dirty="0" smtClean="0"/>
              <a:t> </a:t>
            </a:r>
            <a:r>
              <a:rPr lang="nb-NO" sz="2000" dirty="0" err="1" smtClean="0"/>
              <a:t>processes</a:t>
            </a:r>
            <a:r>
              <a:rPr lang="nb-NO" sz="2000" dirty="0" smtClean="0"/>
              <a:t> and </a:t>
            </a:r>
            <a:r>
              <a:rPr lang="nb-NO" sz="2000" b="1" dirty="0" err="1" smtClean="0"/>
              <a:t>policies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concerning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recruitment</a:t>
            </a:r>
            <a:r>
              <a:rPr lang="nb-NO" sz="2000" b="1" dirty="0" smtClean="0"/>
              <a:t> </a:t>
            </a:r>
            <a:r>
              <a:rPr lang="nb-NO" sz="2000" dirty="0" err="1" smtClean="0"/>
              <a:t>where</a:t>
            </a:r>
            <a:r>
              <a:rPr lang="nb-NO" sz="2000" dirty="0" smtClean="0"/>
              <a:t> a </a:t>
            </a:r>
            <a:r>
              <a:rPr lang="nb-NO" sz="2000" dirty="0" err="1" smtClean="0"/>
              <a:t>central</a:t>
            </a:r>
            <a:r>
              <a:rPr lang="nb-NO" sz="2000" dirty="0" smtClean="0"/>
              <a:t> policy and </a:t>
            </a:r>
            <a:r>
              <a:rPr lang="nb-NO" sz="2000" dirty="0" err="1" smtClean="0"/>
              <a:t>process</a:t>
            </a:r>
            <a:r>
              <a:rPr lang="nb-NO" sz="2000" dirty="0" smtClean="0"/>
              <a:t> </a:t>
            </a:r>
            <a:r>
              <a:rPr lang="nb-NO" sz="2000" dirty="0" err="1" smtClean="0"/>
              <a:t>would</a:t>
            </a:r>
            <a:r>
              <a:rPr lang="nb-NO" sz="2000" dirty="0" smtClean="0"/>
              <a:t> be far more </a:t>
            </a:r>
            <a:r>
              <a:rPr lang="nb-NO" sz="2000" dirty="0" err="1" smtClean="0"/>
              <a:t>effective</a:t>
            </a:r>
            <a:r>
              <a:rPr lang="nb-NO" sz="2000" dirty="0" smtClean="0"/>
              <a:t>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920" y="1823356"/>
            <a:ext cx="3125813" cy="315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920" y="1823356"/>
            <a:ext cx="3125813" cy="315038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10335"/>
            <a:ext cx="5389720" cy="4973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>
                <a:solidFill>
                  <a:srgbClr val="4F81BD"/>
                </a:solidFill>
              </a:rPr>
              <a:t>p</a:t>
            </a:r>
            <a:r>
              <a:rPr lang="nb-NO" sz="2000" dirty="0" smtClean="0">
                <a:solidFill>
                  <a:srgbClr val="4F81BD"/>
                </a:solidFill>
              </a:rPr>
              <a:t>.</a:t>
            </a:r>
            <a:r>
              <a:rPr lang="nb-NO" sz="2000" dirty="0">
                <a:solidFill>
                  <a:srgbClr val="4F81BD"/>
                </a:solidFill>
              </a:rPr>
              <a:t>21; </a:t>
            </a:r>
            <a:r>
              <a:rPr lang="en-US" sz="2000" dirty="0">
                <a:solidFill>
                  <a:srgbClr val="4F81BD"/>
                </a:solidFill>
              </a:rPr>
              <a:t>Education and Research</a:t>
            </a:r>
          </a:p>
          <a:p>
            <a:pPr marL="0" indent="0">
              <a:buNone/>
            </a:pPr>
            <a:r>
              <a:rPr lang="en-US" sz="2000" dirty="0"/>
              <a:t>“The recruitment policy has to become more outward-­‐looking and more focused on</a:t>
            </a:r>
            <a:r>
              <a:rPr lang="en-US" sz="2000" b="1" dirty="0"/>
              <a:t> attracting global talent</a:t>
            </a:r>
            <a:r>
              <a:rPr lang="en-US" sz="2000" dirty="0"/>
              <a:t>.”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b-NO" sz="2000" dirty="0">
                <a:solidFill>
                  <a:srgbClr val="4F81BD"/>
                </a:solidFill>
              </a:rPr>
              <a:t>p.21; </a:t>
            </a:r>
            <a:r>
              <a:rPr lang="en-US" sz="2000" dirty="0">
                <a:solidFill>
                  <a:srgbClr val="4F81BD"/>
                </a:solidFill>
              </a:rPr>
              <a:t>Education and Research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“Use Norway’s and </a:t>
            </a:r>
            <a:r>
              <a:rPr lang="en-US" sz="2000" dirty="0" err="1"/>
              <a:t>UiO’s</a:t>
            </a:r>
            <a:r>
              <a:rPr lang="en-US" sz="2000" dirty="0"/>
              <a:t> excellent working conditions as a competitive advantage.”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4F81BD"/>
                </a:solidFill>
              </a:rPr>
              <a:t>p.21; Education and Research</a:t>
            </a:r>
          </a:p>
          <a:p>
            <a:pPr marL="0" indent="0">
              <a:buNone/>
            </a:pPr>
            <a:r>
              <a:rPr lang="en-US" sz="2000" dirty="0"/>
              <a:t>“</a:t>
            </a:r>
            <a:r>
              <a:rPr lang="en-US" sz="2000" b="1" dirty="0"/>
              <a:t>International mobility</a:t>
            </a:r>
            <a:r>
              <a:rPr lang="en-US" sz="2000" dirty="0"/>
              <a:t> among academic staff UiO </a:t>
            </a:r>
            <a:r>
              <a:rPr lang="en-US" sz="2000" dirty="0" smtClean="0"/>
              <a:t>is too </a:t>
            </a:r>
            <a:r>
              <a:rPr lang="en-US" sz="2000" dirty="0"/>
              <a:t>low.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40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920" y="1823356"/>
            <a:ext cx="3125813" cy="3150388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10335"/>
            <a:ext cx="5389720" cy="4973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4F81BD"/>
                </a:solidFill>
              </a:rPr>
              <a:t>p</a:t>
            </a:r>
            <a:r>
              <a:rPr lang="en-US" sz="2000" dirty="0">
                <a:solidFill>
                  <a:srgbClr val="4F81BD"/>
                </a:solidFill>
              </a:rPr>
              <a:t>.22; Education and Research</a:t>
            </a:r>
          </a:p>
          <a:p>
            <a:pPr marL="0" indent="0">
              <a:buNone/>
            </a:pPr>
            <a:r>
              <a:rPr lang="en-US" sz="2000" dirty="0"/>
              <a:t>“There is a need for </a:t>
            </a:r>
            <a:r>
              <a:rPr lang="en-US" sz="2000" b="1" dirty="0"/>
              <a:t>clearer career paths </a:t>
            </a:r>
            <a:r>
              <a:rPr lang="en-US" sz="2000" dirty="0"/>
              <a:t>beyond the post-­‐doctoral fellowship and UiO needs to develop a system of career paths which is more </a:t>
            </a:r>
            <a:r>
              <a:rPr lang="en-US" sz="2000" b="1" dirty="0"/>
              <a:t>streamlined</a:t>
            </a:r>
            <a:r>
              <a:rPr lang="en-US" sz="2000" dirty="0"/>
              <a:t>… should consider developing tenure track..”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4F81BD"/>
                </a:solidFill>
              </a:rPr>
              <a:t>p.23: Education and Research</a:t>
            </a:r>
          </a:p>
          <a:p>
            <a:pPr marL="0" indent="0">
              <a:buNone/>
            </a:pPr>
            <a:r>
              <a:rPr lang="en-US" sz="2000" dirty="0"/>
              <a:t>“Young researchers and scholars need more </a:t>
            </a:r>
            <a:r>
              <a:rPr lang="en-US" sz="2000" b="1" dirty="0"/>
              <a:t>mentoring</a:t>
            </a:r>
            <a:r>
              <a:rPr lang="en-US" sz="2000" dirty="0"/>
              <a:t> on </a:t>
            </a:r>
            <a:r>
              <a:rPr lang="en-US" sz="2000" b="1" dirty="0"/>
              <a:t>broader career perspectives </a:t>
            </a:r>
            <a:r>
              <a:rPr lang="en-US" sz="2000" dirty="0"/>
              <a:t>than they are currently getting. There is insufficient support to develop </a:t>
            </a:r>
            <a:r>
              <a:rPr lang="en-US" sz="2000" b="1" dirty="0"/>
              <a:t>skills in grant application</a:t>
            </a:r>
            <a:r>
              <a:rPr lang="en-US" sz="2000" dirty="0"/>
              <a:t>, which are crucial for their future careers.”</a:t>
            </a:r>
          </a:p>
        </p:txBody>
      </p:sp>
    </p:spTree>
    <p:extLst>
      <p:ext uri="{BB962C8B-B14F-4D97-AF65-F5344CB8AC3E}">
        <p14:creationId xmlns:p14="http://schemas.microsoft.com/office/powerpoint/2010/main" val="37704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Hva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sier</a:t>
            </a:r>
            <a:r>
              <a:rPr lang="en-US" dirty="0" smtClean="0">
                <a:solidFill>
                  <a:srgbClr val="4F81BD"/>
                </a:solidFill>
              </a:rPr>
              <a:t> de </a:t>
            </a:r>
            <a:r>
              <a:rPr lang="en-US" dirty="0" err="1" smtClean="0">
                <a:solidFill>
                  <a:srgbClr val="4F81BD"/>
                </a:solidFill>
              </a:rPr>
              <a:t>andre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arbeidsgruppene</a:t>
            </a:r>
            <a:r>
              <a:rPr lang="en-US" dirty="0" smtClean="0">
                <a:solidFill>
                  <a:srgbClr val="4F81BD"/>
                </a:solidFill>
              </a:rPr>
              <a:t>?</a:t>
            </a:r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Hva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sier</a:t>
            </a:r>
            <a:r>
              <a:rPr lang="en-US" dirty="0" smtClean="0">
                <a:solidFill>
                  <a:srgbClr val="4F81BD"/>
                </a:solidFill>
              </a:rPr>
              <a:t> de </a:t>
            </a:r>
            <a:r>
              <a:rPr lang="en-US" dirty="0" err="1" smtClean="0">
                <a:solidFill>
                  <a:srgbClr val="4F81BD"/>
                </a:solidFill>
              </a:rPr>
              <a:t>andre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arbeidsgruppene</a:t>
            </a:r>
            <a:r>
              <a:rPr lang="en-US" dirty="0" smtClean="0">
                <a:solidFill>
                  <a:srgbClr val="4F81BD"/>
                </a:solidFill>
              </a:rPr>
              <a:t>?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51" y="2403132"/>
            <a:ext cx="7652007" cy="271210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08565" y="1417638"/>
            <a:ext cx="3567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Arbeidsgruppe</a:t>
            </a:r>
            <a:r>
              <a:rPr lang="en-US" dirty="0" smtClean="0">
                <a:solidFill>
                  <a:srgbClr val="4F81BD"/>
                </a:solidFill>
              </a:rPr>
              <a:t> “</a:t>
            </a:r>
            <a:r>
              <a:rPr lang="en-US" dirty="0" err="1" smtClean="0">
                <a:solidFill>
                  <a:srgbClr val="4F81BD"/>
                </a:solidFill>
              </a:rPr>
              <a:t>Forskningskvalitet</a:t>
            </a:r>
            <a:r>
              <a:rPr lang="en-US" dirty="0" smtClean="0">
                <a:solidFill>
                  <a:srgbClr val="4F81BD"/>
                </a:solidFill>
              </a:rPr>
              <a:t>”:</a:t>
            </a:r>
          </a:p>
          <a:p>
            <a:endParaRPr lang="en-US" dirty="0">
              <a:solidFill>
                <a:srgbClr val="4F81BD"/>
              </a:solidFill>
            </a:endParaRPr>
          </a:p>
          <a:p>
            <a:r>
              <a:rPr lang="en-US" dirty="0" err="1" smtClean="0">
                <a:solidFill>
                  <a:srgbClr val="4F81BD"/>
                </a:solidFill>
              </a:rPr>
              <a:t>Karriereutvikling</a:t>
            </a:r>
            <a:r>
              <a:rPr lang="en-US" dirty="0" smtClean="0">
                <a:solidFill>
                  <a:srgbClr val="4F81BD"/>
                </a:solidFill>
              </a:rPr>
              <a:t>, 3.7.1, s.29 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40" y="5790293"/>
            <a:ext cx="8593339" cy="93682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6351" y="5360930"/>
            <a:ext cx="625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Tiltaksforslag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fra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arbeidsgruppe</a:t>
            </a:r>
            <a:r>
              <a:rPr lang="en-US" dirty="0" smtClean="0">
                <a:solidFill>
                  <a:srgbClr val="4F81BD"/>
                </a:solidFill>
              </a:rPr>
              <a:t> “</a:t>
            </a:r>
            <a:r>
              <a:rPr lang="en-US" dirty="0" err="1" smtClean="0">
                <a:solidFill>
                  <a:srgbClr val="4F81BD"/>
                </a:solidFill>
              </a:rPr>
              <a:t>Forskningskvalitet</a:t>
            </a:r>
            <a:r>
              <a:rPr lang="en-US" dirty="0" smtClean="0">
                <a:solidFill>
                  <a:srgbClr val="4F81BD"/>
                </a:solidFill>
              </a:rPr>
              <a:t>”; </a:t>
            </a:r>
            <a:r>
              <a:rPr lang="en-US" dirty="0" err="1" smtClean="0">
                <a:solidFill>
                  <a:srgbClr val="4F81BD"/>
                </a:solidFill>
              </a:rPr>
              <a:t>Tiltak</a:t>
            </a:r>
            <a:r>
              <a:rPr lang="en-US" dirty="0" smtClean="0">
                <a:solidFill>
                  <a:srgbClr val="4F81BD"/>
                </a:solidFill>
              </a:rPr>
              <a:t> 2, s.6</a:t>
            </a:r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3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Hva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sier</a:t>
            </a:r>
            <a:r>
              <a:rPr lang="en-US" dirty="0" smtClean="0">
                <a:solidFill>
                  <a:schemeClr val="accent1"/>
                </a:solidFill>
              </a:rPr>
              <a:t> de </a:t>
            </a:r>
            <a:r>
              <a:rPr lang="en-US" dirty="0" err="1" smtClean="0">
                <a:solidFill>
                  <a:schemeClr val="accent1"/>
                </a:solidFill>
              </a:rPr>
              <a:t>andre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arbeidsgruppene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565" y="1417638"/>
            <a:ext cx="290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Tverrfaglig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gruppe</a:t>
            </a:r>
            <a:r>
              <a:rPr lang="en-US" dirty="0" smtClean="0">
                <a:solidFill>
                  <a:srgbClr val="4F81BD"/>
                </a:solidFill>
              </a:rPr>
              <a:t>, </a:t>
            </a:r>
            <a:r>
              <a:rPr lang="en-US" dirty="0" err="1" smtClean="0">
                <a:solidFill>
                  <a:srgbClr val="4F81BD"/>
                </a:solidFill>
              </a:rPr>
              <a:t>mål</a:t>
            </a:r>
            <a:r>
              <a:rPr lang="en-US" dirty="0" smtClean="0">
                <a:solidFill>
                  <a:srgbClr val="4F81BD"/>
                </a:solidFill>
              </a:rPr>
              <a:t> 4, s.1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38934"/>
            <a:ext cx="7945078" cy="64115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070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F81BD"/>
                </a:solidFill>
              </a:rPr>
              <a:t>Hva</a:t>
            </a:r>
            <a:r>
              <a:rPr lang="en-US" sz="4000" dirty="0" smtClean="0">
                <a:solidFill>
                  <a:srgbClr val="4F81BD"/>
                </a:solidFill>
              </a:rPr>
              <a:t> </a:t>
            </a:r>
            <a:r>
              <a:rPr lang="en-US" sz="4000" dirty="0" err="1" smtClean="0">
                <a:solidFill>
                  <a:srgbClr val="4F81BD"/>
                </a:solidFill>
              </a:rPr>
              <a:t>sier</a:t>
            </a:r>
            <a:r>
              <a:rPr lang="en-US" sz="4000" dirty="0" smtClean="0">
                <a:solidFill>
                  <a:srgbClr val="4F81BD"/>
                </a:solidFill>
              </a:rPr>
              <a:t> de </a:t>
            </a:r>
            <a:r>
              <a:rPr lang="en-US" sz="4000" dirty="0" err="1" smtClean="0">
                <a:solidFill>
                  <a:srgbClr val="4F81BD"/>
                </a:solidFill>
              </a:rPr>
              <a:t>yngre</a:t>
            </a:r>
            <a:r>
              <a:rPr lang="en-US" sz="4000" dirty="0" smtClean="0">
                <a:solidFill>
                  <a:srgbClr val="4F81BD"/>
                </a:solidFill>
              </a:rPr>
              <a:t> </a:t>
            </a:r>
            <a:r>
              <a:rPr lang="en-US" sz="4000" dirty="0" err="1" smtClean="0">
                <a:solidFill>
                  <a:srgbClr val="4F81BD"/>
                </a:solidFill>
              </a:rPr>
              <a:t>forskerne</a:t>
            </a:r>
            <a:r>
              <a:rPr lang="en-US" sz="4000" dirty="0" smtClean="0">
                <a:solidFill>
                  <a:srgbClr val="4F81BD"/>
                </a:solidFill>
              </a:rPr>
              <a:t>?</a:t>
            </a:r>
            <a:endParaRPr lang="en-US" sz="40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92" y="1667048"/>
            <a:ext cx="8686800" cy="197608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Dårlig</a:t>
            </a:r>
            <a:r>
              <a:rPr lang="en-US" sz="2000" b="1" dirty="0" smtClean="0"/>
              <a:t>/”</a:t>
            </a:r>
            <a:r>
              <a:rPr lang="en-US" sz="2000" b="1" dirty="0" err="1" smtClean="0"/>
              <a:t>ingen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informasjon</a:t>
            </a:r>
            <a:endParaRPr lang="en-US" sz="2000" b="1" dirty="0" smtClean="0"/>
          </a:p>
          <a:p>
            <a:r>
              <a:rPr lang="en-US" sz="2000" b="1" dirty="0" smtClean="0"/>
              <a:t>Lite </a:t>
            </a:r>
            <a:r>
              <a:rPr lang="en-US" sz="2000" b="1" dirty="0" err="1" smtClean="0"/>
              <a:t>forutsigbart</a:t>
            </a:r>
            <a:r>
              <a:rPr lang="en-US" sz="2000" dirty="0" smtClean="0"/>
              <a:t>, </a:t>
            </a:r>
            <a:r>
              <a:rPr lang="en-US" sz="2000" dirty="0" err="1" smtClean="0"/>
              <a:t>det</a:t>
            </a:r>
            <a:r>
              <a:rPr lang="en-US" sz="2000" dirty="0" smtClean="0"/>
              <a:t> 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 smtClean="0"/>
              <a:t>ingen</a:t>
            </a:r>
            <a:r>
              <a:rPr lang="en-US" sz="2000" dirty="0" smtClean="0"/>
              <a:t> plan for </a:t>
            </a:r>
            <a:r>
              <a:rPr lang="en-US" sz="2000" dirty="0" err="1" smtClean="0"/>
              <a:t>videre</a:t>
            </a:r>
            <a:r>
              <a:rPr lang="en-US" sz="2000" dirty="0" smtClean="0"/>
              <a:t> </a:t>
            </a:r>
            <a:r>
              <a:rPr lang="en-US" sz="2000" dirty="0" err="1" smtClean="0"/>
              <a:t>løp</a:t>
            </a:r>
            <a:r>
              <a:rPr lang="en-US" sz="2000" dirty="0" smtClean="0"/>
              <a:t>: </a:t>
            </a:r>
            <a:r>
              <a:rPr lang="en-US" sz="2000" dirty="0" err="1" smtClean="0"/>
              <a:t>verken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</a:t>
            </a:r>
            <a:r>
              <a:rPr lang="en-US" sz="2000" dirty="0" err="1" smtClean="0"/>
              <a:t>høyere</a:t>
            </a:r>
            <a:r>
              <a:rPr lang="en-US" sz="2000" dirty="0" smtClean="0"/>
              <a:t> </a:t>
            </a:r>
            <a:r>
              <a:rPr lang="en-US" sz="2000" dirty="0" err="1" smtClean="0"/>
              <a:t>nivå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institutt-nivå</a:t>
            </a:r>
            <a:r>
              <a:rPr lang="en-US" sz="2000" dirty="0" smtClean="0"/>
              <a:t> (med </a:t>
            </a:r>
            <a:r>
              <a:rPr lang="en-US" sz="2000" dirty="0" err="1" smtClean="0"/>
              <a:t>noen</a:t>
            </a:r>
            <a:r>
              <a:rPr lang="en-US" sz="2000" dirty="0" smtClean="0"/>
              <a:t> </a:t>
            </a:r>
            <a:r>
              <a:rPr lang="en-US" sz="2000" dirty="0" err="1" smtClean="0"/>
              <a:t>unntak</a:t>
            </a:r>
            <a:r>
              <a:rPr lang="en-US" sz="2000" dirty="0" smtClean="0"/>
              <a:t>)</a:t>
            </a:r>
          </a:p>
          <a:p>
            <a:r>
              <a:rPr lang="nb-NO" sz="2000" b="1" dirty="0"/>
              <a:t>Det er ikke snakk om satsning eller strategi for å satse, er det noe plan? </a:t>
            </a:r>
            <a:r>
              <a:rPr lang="nb-NO" sz="2000" dirty="0" smtClean="0"/>
              <a:t>Tilfeldigheter</a:t>
            </a:r>
            <a:r>
              <a:rPr lang="nb-NO" sz="2000" dirty="0"/>
              <a:t>. Rett sted til rett plass. </a:t>
            </a:r>
          </a:p>
        </p:txBody>
      </p:sp>
    </p:spTree>
    <p:extLst>
      <p:ext uri="{BB962C8B-B14F-4D97-AF65-F5344CB8AC3E}">
        <p14:creationId xmlns:p14="http://schemas.microsoft.com/office/powerpoint/2010/main" val="11846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927</Words>
  <Application>Microsoft Office PowerPoint</Application>
  <PresentationFormat>On-screen Show (4:3)</PresentationFormat>
  <Paragraphs>116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Rekruttering og tilrettelegging for yngre forskere i etableringsfasen</vt:lpstr>
      <vt:lpstr>Key questions</vt:lpstr>
      <vt:lpstr>Hva sier SAB-rapporten?</vt:lpstr>
      <vt:lpstr>PowerPoint Presentation</vt:lpstr>
      <vt:lpstr>PowerPoint Presentation</vt:lpstr>
      <vt:lpstr>Hva sier de andre arbeidsgruppene?</vt:lpstr>
      <vt:lpstr>Hva sier de andre arbeidsgruppene?</vt:lpstr>
      <vt:lpstr>Hva sier de andre arbeidsgruppene?</vt:lpstr>
      <vt:lpstr>Hva sier de yngre forskerne?</vt:lpstr>
      <vt:lpstr>Hva sier de yngre forskerne?</vt:lpstr>
      <vt:lpstr>Våre observasjoner</vt:lpstr>
      <vt:lpstr>Key questions</vt:lpstr>
      <vt:lpstr>Take home</vt:lpstr>
      <vt:lpstr>Take home</vt:lpstr>
      <vt:lpstr>Take home</vt:lpstr>
      <vt:lpstr>Take home</vt:lpstr>
    </vt:vector>
  </TitlesOfParts>
  <Company>Universitetet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 3: Rekruttering og tilrettelegging for yngre forskere i etableringsfasen</dc:title>
  <dc:creator>Bruker ved UiO</dc:creator>
  <cp:lastModifiedBy>Lars Oftedal</cp:lastModifiedBy>
  <cp:revision>96</cp:revision>
  <dcterms:created xsi:type="dcterms:W3CDTF">2015-09-07T07:23:36Z</dcterms:created>
  <dcterms:modified xsi:type="dcterms:W3CDTF">2015-10-26T19:01:33Z</dcterms:modified>
</cp:coreProperties>
</file>