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9" r:id="rId4"/>
    <p:sldId id="261" r:id="rId5"/>
    <p:sldId id="267" r:id="rId6"/>
    <p:sldId id="273" r:id="rId7"/>
    <p:sldId id="270" r:id="rId8"/>
    <p:sldId id="263" r:id="rId9"/>
    <p:sldId id="271" r:id="rId10"/>
    <p:sldId id="275" r:id="rId11"/>
    <p:sldId id="276" r:id="rId12"/>
    <p:sldId id="277" r:id="rId13"/>
    <p:sldId id="274" r:id="rId14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9146" autoAdjust="0"/>
  </p:normalViewPr>
  <p:slideViewPr>
    <p:cSldViewPr>
      <p:cViewPr varScale="1">
        <p:scale>
          <a:sx n="49" d="100"/>
          <a:sy n="49" d="100"/>
        </p:scale>
        <p:origin x="878" y="43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0"/>
            <a:ext cx="2944283" cy="4953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pPr>
              <a:defRPr/>
            </a:pPr>
            <a:fld id="{E420630B-9959-404D-A083-BAF8D570FC1D}" type="datetime1">
              <a:rPr lang="nb-NO"/>
              <a:pPr>
                <a:defRPr/>
              </a:pPr>
              <a:t>26.10.2015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08981"/>
            <a:ext cx="2944283" cy="4953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9F71E6FB-3667-9440-82D0-BDFF339BC33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16041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8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05350"/>
            <a:ext cx="498263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8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12A685-CA26-8041-93A8-CA7068BB5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702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1503C-97AC-9145-BC99-105A5AF66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7CD12-4A94-A242-B5A5-01C479C28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D9349-2A75-B746-AC4C-3BC37A800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D7E6-BDF2-6B4B-BA32-BA5B547E1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B0BC5-3A78-C847-8152-C7FCFEB32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8F05C-6C69-BA40-9F56-1432B5585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CCD13-A222-BE43-B5F8-872D724C2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EFBEB-A06E-AE4C-8F42-C0F23E85B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531F1-36E4-DB40-9A28-EA56702AD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46BA3-DF4E-4C49-8E41-961A3BB48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CD73169B-4DB8-F842-9431-44BD2BE06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 smtClean="0"/>
              <a:t>SAB Arbeidsgruppe 4 – </a:t>
            </a:r>
            <a:br>
              <a:rPr lang="nb-NO" sz="2400" dirty="0" smtClean="0"/>
            </a:br>
            <a:r>
              <a:rPr lang="nb-NO" sz="2400" dirty="0" smtClean="0"/>
              <a:t>organisasjons- og beslutningsstruktur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b-NO" sz="2400" dirty="0" smtClean="0"/>
          </a:p>
          <a:p>
            <a:pPr eaLnBrk="1" hangingPunct="1"/>
            <a:r>
              <a:rPr lang="nb-NO" sz="2000" dirty="0" smtClean="0"/>
              <a:t>Oversikt over arbeidet hittil og planer for veien videre</a:t>
            </a:r>
            <a:endParaRPr lang="nb-NO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600" dirty="0" smtClean="0"/>
              <a:t>Illustrasjon (3a): </a:t>
            </a:r>
            <a:br>
              <a:rPr lang="nb-NO" sz="2600" dirty="0" smtClean="0"/>
            </a:br>
            <a:r>
              <a:rPr lang="nb-NO" sz="2600" dirty="0" smtClean="0"/>
              <a:t>Valg av dekan / </a:t>
            </a:r>
            <a:r>
              <a:rPr lang="nb-NO" sz="2600" dirty="0" err="1" smtClean="0"/>
              <a:t>prodekan</a:t>
            </a:r>
            <a:r>
              <a:rPr lang="nb-NO" sz="2600" dirty="0" smtClean="0"/>
              <a:t> (SV)</a:t>
            </a:r>
            <a:endParaRPr lang="en-US" sz="26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Arild Underdal, 19.10.2015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SAB-4: </a:t>
            </a:r>
            <a:r>
              <a:rPr lang="en-US" dirty="0" err="1" smtClean="0"/>
              <a:t>Innledning</a:t>
            </a:r>
            <a:r>
              <a:rPr lang="en-US" dirty="0" smtClean="0"/>
              <a:t> </a:t>
            </a:r>
            <a:r>
              <a:rPr lang="en-US" dirty="0" err="1" smtClean="0"/>
              <a:t>styreseminar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b-NO" sz="2000" dirty="0" smtClean="0"/>
              <a:t>H-2014 og V-2015: Åpen diskusjon om prosedyre (valg eller tilsetting) for utpeking av dekan / prodekan</a:t>
            </a:r>
          </a:p>
          <a:p>
            <a:pPr>
              <a:buNone/>
            </a:pPr>
            <a:endParaRPr lang="nb-NO" sz="2000" dirty="0" smtClean="0"/>
          </a:p>
          <a:p>
            <a:pPr>
              <a:buFont typeface="Wingdings" pitchFamily="2" charset="2"/>
              <a:buChar char="Ø"/>
            </a:pPr>
            <a:r>
              <a:rPr lang="nb-NO" sz="2000" dirty="0" smtClean="0"/>
              <a:t>Vinteren 2015: Rådgivende avstemning: Meget klart flertall for valg</a:t>
            </a:r>
          </a:p>
          <a:p>
            <a:pPr>
              <a:buNone/>
            </a:pPr>
            <a:endParaRPr lang="nb-NO" sz="2000" dirty="0" smtClean="0"/>
          </a:p>
          <a:p>
            <a:pPr>
              <a:buFont typeface="Wingdings" pitchFamily="2" charset="2"/>
              <a:buChar char="Ø"/>
            </a:pPr>
            <a:r>
              <a:rPr lang="nb-NO" sz="2000" dirty="0" smtClean="0"/>
              <a:t>Februar 2015: Fakultetsstyret stadfester formelt avstemningsresultatet</a:t>
            </a:r>
          </a:p>
          <a:p>
            <a:pPr>
              <a:buNone/>
            </a:pPr>
            <a:endParaRPr lang="nb-NO" sz="1800" dirty="0" smtClean="0"/>
          </a:p>
          <a:p>
            <a:pPr>
              <a:buNone/>
            </a:pPr>
            <a:endParaRPr lang="nb-NO" sz="1800" dirty="0" smtClean="0"/>
          </a:p>
          <a:p>
            <a:pPr>
              <a:buNone/>
            </a:pPr>
            <a:endParaRPr lang="nb-NO" sz="1800" dirty="0" smtClean="0"/>
          </a:p>
          <a:p>
            <a:pPr>
              <a:buNone/>
            </a:pPr>
            <a:r>
              <a:rPr lang="nb-NO" sz="1800" dirty="0" smtClean="0"/>
              <a:t>				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698834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600" dirty="0" smtClean="0"/>
              <a:t>Illustrasjon (3b): </a:t>
            </a:r>
            <a:br>
              <a:rPr lang="nb-NO" sz="2600" dirty="0" smtClean="0"/>
            </a:br>
            <a:r>
              <a:rPr lang="nb-NO" sz="2600" dirty="0" smtClean="0"/>
              <a:t>Valg av dekan / </a:t>
            </a:r>
            <a:r>
              <a:rPr lang="nb-NO" sz="2600" dirty="0" err="1" smtClean="0"/>
              <a:t>prodekan</a:t>
            </a:r>
            <a:r>
              <a:rPr lang="nb-NO" sz="2600" dirty="0" smtClean="0"/>
              <a:t> (SV)</a:t>
            </a:r>
            <a:endParaRPr lang="en-US" sz="26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Arild Underdal, 19.10.2015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SAB-4: </a:t>
            </a:r>
            <a:r>
              <a:rPr lang="en-US" dirty="0" err="1" smtClean="0"/>
              <a:t>Innledning</a:t>
            </a:r>
            <a:r>
              <a:rPr lang="en-US" dirty="0" smtClean="0"/>
              <a:t> </a:t>
            </a:r>
            <a:r>
              <a:rPr lang="en-US" dirty="0" err="1" smtClean="0"/>
              <a:t>styreseminar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b-NO" sz="1600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Åpen diskusjon om valg eller tilsetting av dekan / </a:t>
            </a:r>
            <a:r>
              <a:rPr lang="nb-NO" sz="1600" dirty="0" err="1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prodekan</a:t>
            </a:r>
            <a:endParaRPr lang="nb-NO" sz="1600" dirty="0" smtClean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nb-NO" sz="1600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Rådgivende avstemning: Meget klart flertall for valg</a:t>
            </a:r>
          </a:p>
          <a:p>
            <a:pPr>
              <a:buFont typeface="Wingdings" pitchFamily="2" charset="2"/>
              <a:buChar char="Ø"/>
            </a:pPr>
            <a:r>
              <a:rPr lang="nb-NO" sz="1600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Fakultetsstyret stadfester formelt avstemningsresultatet</a:t>
            </a:r>
          </a:p>
          <a:p>
            <a:pPr marL="0" indent="0">
              <a:buNone/>
            </a:pPr>
            <a:endParaRPr lang="nb-NO" sz="1600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nb-NO" sz="1800" dirty="0" smtClean="0"/>
          </a:p>
          <a:p>
            <a:pPr>
              <a:buFont typeface="Wingdings" pitchFamily="2" charset="2"/>
              <a:buChar char="q"/>
            </a:pPr>
            <a:r>
              <a:rPr lang="nb-NO" sz="2000" dirty="0" smtClean="0"/>
              <a:t>Valg er en av to aktuelle </a:t>
            </a:r>
            <a:r>
              <a:rPr lang="nb-NO" sz="2000" dirty="0" err="1" smtClean="0"/>
              <a:t>hovedprosedyrer</a:t>
            </a:r>
            <a:r>
              <a:rPr lang="nb-NO" sz="2000" dirty="0" smtClean="0"/>
              <a:t> for utpeking av ledere. </a:t>
            </a:r>
            <a:r>
              <a:rPr lang="nb-NO" sz="2000" i="1" dirty="0" smtClean="0">
                <a:solidFill>
                  <a:srgbClr val="0070C0"/>
                </a:solidFill>
              </a:rPr>
              <a:t>Innenfor</a:t>
            </a:r>
            <a:r>
              <a:rPr lang="nb-NO" sz="2000" dirty="0" smtClean="0"/>
              <a:t> denne </a:t>
            </a:r>
            <a:r>
              <a:rPr lang="nb-NO" sz="2000" dirty="0" err="1" smtClean="0"/>
              <a:t>hovedprosedyren</a:t>
            </a:r>
            <a:r>
              <a:rPr lang="nb-NO" sz="2000" dirty="0" smtClean="0"/>
              <a:t> kan reglene variere betydelig med hensyn til bl.a. valgbarhet, stemmerett, </a:t>
            </a:r>
            <a:r>
              <a:rPr lang="nb-NO" sz="2000" smtClean="0"/>
              <a:t>og valgordningen </a:t>
            </a:r>
            <a:r>
              <a:rPr lang="nb-NO" sz="2000" dirty="0" smtClean="0"/>
              <a:t>for øvrig</a:t>
            </a:r>
          </a:p>
          <a:p>
            <a:endParaRPr lang="nb-NO" sz="1800" dirty="0" smtClean="0"/>
          </a:p>
          <a:p>
            <a:pPr>
              <a:buNone/>
            </a:pPr>
            <a:r>
              <a:rPr lang="nb-NO" sz="1800" dirty="0" smtClean="0"/>
              <a:t>				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698834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600" dirty="0" smtClean="0"/>
              <a:t>Illustrasjon (3c): </a:t>
            </a:r>
            <a:br>
              <a:rPr lang="nb-NO" sz="2600" dirty="0" smtClean="0"/>
            </a:br>
            <a:r>
              <a:rPr lang="nb-NO" sz="2600" dirty="0" smtClean="0"/>
              <a:t>Valg av dekan / </a:t>
            </a:r>
            <a:r>
              <a:rPr lang="nb-NO" sz="2600" dirty="0" err="1" smtClean="0"/>
              <a:t>prodekan</a:t>
            </a:r>
            <a:r>
              <a:rPr lang="nb-NO" sz="2600" dirty="0" smtClean="0"/>
              <a:t> (SV)</a:t>
            </a:r>
            <a:endParaRPr lang="en-US" sz="26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Arild Underdal, 19.10.2015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SAB-4: </a:t>
            </a:r>
            <a:r>
              <a:rPr lang="en-US" dirty="0" err="1" smtClean="0"/>
              <a:t>Innledning</a:t>
            </a:r>
            <a:r>
              <a:rPr lang="en-US" dirty="0" smtClean="0"/>
              <a:t> </a:t>
            </a:r>
            <a:r>
              <a:rPr lang="en-US" dirty="0" err="1" smtClean="0"/>
              <a:t>styreseminar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b-NO" sz="1400" dirty="0" smtClean="0">
                <a:solidFill>
                  <a:schemeClr val="bg2">
                    <a:lumMod val="75000"/>
                  </a:schemeClr>
                </a:solidFill>
              </a:rPr>
              <a:t>Åpen diskusjon om valg eller tilsetting av dekan / </a:t>
            </a:r>
            <a:r>
              <a:rPr lang="nb-NO" sz="1400" dirty="0" err="1" smtClean="0">
                <a:solidFill>
                  <a:schemeClr val="bg2">
                    <a:lumMod val="75000"/>
                  </a:schemeClr>
                </a:solidFill>
              </a:rPr>
              <a:t>prodekan</a:t>
            </a:r>
            <a:endParaRPr lang="nb-NO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nb-NO" sz="1400" dirty="0" smtClean="0">
                <a:solidFill>
                  <a:schemeClr val="bg2">
                    <a:lumMod val="75000"/>
                  </a:schemeClr>
                </a:solidFill>
              </a:rPr>
              <a:t>Rådgivende avstemning: Meget klart flertall for valg</a:t>
            </a:r>
          </a:p>
          <a:p>
            <a:pPr>
              <a:buFont typeface="Wingdings" pitchFamily="2" charset="2"/>
              <a:buChar char="Ø"/>
            </a:pPr>
            <a:r>
              <a:rPr lang="nb-NO" sz="1400" dirty="0" smtClean="0">
                <a:solidFill>
                  <a:schemeClr val="bg2">
                    <a:lumMod val="75000"/>
                  </a:schemeClr>
                </a:solidFill>
              </a:rPr>
              <a:t>Fakultetsstyret stadfester formelt avstemningsresultatet</a:t>
            </a:r>
          </a:p>
          <a:p>
            <a:pPr marL="0" indent="0">
              <a:buNone/>
            </a:pPr>
            <a:endParaRPr lang="nb-NO" sz="1800" dirty="0" smtClean="0"/>
          </a:p>
          <a:p>
            <a:pPr>
              <a:buFont typeface="Wingdings" pitchFamily="2" charset="2"/>
              <a:buChar char="q"/>
            </a:pPr>
            <a:r>
              <a:rPr lang="nb-NO" sz="1400" dirty="0" smtClean="0">
                <a:solidFill>
                  <a:schemeClr val="bg2">
                    <a:lumMod val="75000"/>
                  </a:schemeClr>
                </a:solidFill>
              </a:rPr>
              <a:t>Valg er en av to </a:t>
            </a:r>
            <a:r>
              <a:rPr lang="nb-NO" sz="1400" dirty="0" err="1" smtClean="0">
                <a:solidFill>
                  <a:schemeClr val="bg2">
                    <a:lumMod val="75000"/>
                  </a:schemeClr>
                </a:solidFill>
              </a:rPr>
              <a:t>hovedprosedyrer</a:t>
            </a:r>
            <a:r>
              <a:rPr lang="nb-NO" sz="1400" dirty="0" smtClean="0">
                <a:solidFill>
                  <a:schemeClr val="bg2">
                    <a:lumMod val="75000"/>
                  </a:schemeClr>
                </a:solidFill>
              </a:rPr>
              <a:t> for utpeking av ledere. Innenfor denne hovedkategorien kan reglene variere med hensyn til bl.a. valgbarhet, stemmerett, og valgordning for øvrig</a:t>
            </a:r>
          </a:p>
          <a:p>
            <a:pPr marL="0" indent="0">
              <a:buNone/>
            </a:pPr>
            <a:endParaRPr lang="nb-NO" sz="1800" dirty="0" smtClean="0"/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</a:rPr>
              <a:t>SAB</a:t>
            </a:r>
            <a:r>
              <a:rPr lang="en-US" sz="2000" dirty="0" smtClean="0"/>
              <a:t>: Much has changed in </a:t>
            </a:r>
            <a:r>
              <a:rPr lang="en-US" sz="2000" dirty="0" err="1" smtClean="0"/>
              <a:t>UiO’s</a:t>
            </a:r>
            <a:r>
              <a:rPr lang="en-US" sz="2000" dirty="0" smtClean="0"/>
              <a:t> culture the last 4-5 years both in terms of initiatives and mind-sets. However, we find that </a:t>
            </a:r>
            <a:r>
              <a:rPr lang="en-US" sz="2000" dirty="0" err="1" smtClean="0"/>
              <a:t>UiO</a:t>
            </a:r>
            <a:r>
              <a:rPr lang="en-US" sz="2000" dirty="0" smtClean="0"/>
              <a:t> is still largely inward-looking (p.15)</a:t>
            </a:r>
          </a:p>
          <a:p>
            <a:pPr marL="0" indent="0">
              <a:buNone/>
            </a:pPr>
            <a:endParaRPr lang="nb-NO" sz="2000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nb-NO" sz="1800" b="1" dirty="0" smtClean="0"/>
              <a:t>Fast </a:t>
            </a:r>
            <a:r>
              <a:rPr lang="nb-NO" sz="1800" b="1" dirty="0"/>
              <a:t>tilsatte i minst halv vitenskapelig stilling ved </a:t>
            </a:r>
            <a:r>
              <a:rPr lang="nb-NO" sz="1800" b="1" dirty="0" smtClean="0"/>
              <a:t>fakultetet </a:t>
            </a:r>
            <a:r>
              <a:rPr lang="nb-NO" sz="1800" b="1" dirty="0"/>
              <a:t>er valgbare til vervet som dekan / </a:t>
            </a:r>
            <a:r>
              <a:rPr lang="nb-NO" sz="1800" b="1" dirty="0" smtClean="0"/>
              <a:t>prodekan</a:t>
            </a:r>
            <a:r>
              <a:rPr lang="nb-NO" sz="1200" dirty="0" smtClean="0"/>
              <a:t>                                                (</a:t>
            </a:r>
            <a:r>
              <a:rPr lang="nb-NO" sz="1200" dirty="0"/>
              <a:t>R</a:t>
            </a:r>
            <a:r>
              <a:rPr lang="nb-NO" sz="1200" dirty="0" smtClean="0"/>
              <a:t>eglement for tilsetting og valg av ledere ved fakulteter og institutter, §6)</a:t>
            </a:r>
            <a:endParaRPr lang="nb-NO" sz="2000" b="1" dirty="0"/>
          </a:p>
          <a:p>
            <a:pPr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98834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800" dirty="0" smtClean="0"/>
              <a:t>Hjelp til avklaring av prioriteringer for arbeidsgruppens videre arbeid</a:t>
            </a:r>
            <a:endParaRPr lang="nb-NO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b-NO" sz="2000" dirty="0" smtClean="0"/>
              <a:t>Spørsmål styringsgruppen anser for tilstrekkelig avklart (gjennom andre prosesser) eller uaktuelle for videre oppfølging (eksempelvis som følge av at handlingsrommet er begrenset)</a:t>
            </a:r>
          </a:p>
          <a:p>
            <a:pPr marL="0" indent="0">
              <a:buNone/>
            </a:pPr>
            <a:endParaRPr lang="nb-NO" sz="2000" dirty="0" smtClean="0"/>
          </a:p>
          <a:p>
            <a:pPr>
              <a:buFont typeface="Wingdings" pitchFamily="2" charset="2"/>
              <a:buChar char="Ø"/>
            </a:pPr>
            <a:r>
              <a:rPr lang="nb-NO" sz="2000" dirty="0" smtClean="0"/>
              <a:t>Tilnærming til kontroversielle spørsmål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1800" dirty="0" smtClean="0"/>
              <a:t>Arbeide i retning av en felles forståelse av hva som kjennetegner en ”god” løsning?</a:t>
            </a:r>
          </a:p>
          <a:p>
            <a:pPr lvl="2"/>
            <a:r>
              <a:rPr lang="nb-NO" sz="1400" dirty="0" smtClean="0"/>
              <a:t>Eksempelvis: bestemmelser om valgbarhet på dekan- og instituttledernivå</a:t>
            </a:r>
          </a:p>
          <a:p>
            <a:pPr lvl="2"/>
            <a:r>
              <a:rPr lang="nb-NO" sz="1400" dirty="0" smtClean="0"/>
              <a:t>Hvis åpning for kandidater utenfra, prosedyrer som ikke (tungt) diskriminerer kandidater utenfra</a:t>
            </a:r>
          </a:p>
          <a:p>
            <a:pPr lvl="1"/>
            <a:endParaRPr lang="nb-NO" sz="1400" dirty="0" smtClean="0"/>
          </a:p>
          <a:p>
            <a:pPr lvl="2"/>
            <a:r>
              <a:rPr lang="nb-NO" sz="1400" dirty="0" smtClean="0"/>
              <a:t>Mer generelt: Det kan finnes mer enn én løsning som tilfredsstiller et nærmere spesifisert sett av kriterier </a:t>
            </a:r>
            <a:endParaRPr lang="nb-NO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Arild Underdal, 19.10.2015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SAB-4: </a:t>
            </a:r>
            <a:r>
              <a:rPr lang="en-US" dirty="0" err="1" smtClean="0"/>
              <a:t>Innledning</a:t>
            </a:r>
            <a:r>
              <a:rPr lang="en-US" dirty="0" smtClean="0"/>
              <a:t> </a:t>
            </a:r>
            <a:r>
              <a:rPr lang="en-US" dirty="0" err="1" smtClean="0"/>
              <a:t>styreseminar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3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600" dirty="0" smtClean="0"/>
              <a:t>Utgangspunktet: </a:t>
            </a:r>
            <a:r>
              <a:rPr lang="nb-NO" sz="2600" i="1" dirty="0" err="1" smtClean="0"/>
              <a:t>Build</a:t>
            </a:r>
            <a:r>
              <a:rPr lang="nb-NO" sz="2600" i="1" dirty="0" smtClean="0"/>
              <a:t> a Ladder to </a:t>
            </a:r>
            <a:r>
              <a:rPr lang="nb-NO" sz="2600" i="1" dirty="0" err="1" smtClean="0"/>
              <a:t>the</a:t>
            </a:r>
            <a:r>
              <a:rPr lang="nb-NO" sz="2600" i="1" dirty="0" smtClean="0"/>
              <a:t> Stars </a:t>
            </a:r>
            <a:r>
              <a:rPr lang="nb-NO" sz="2600" dirty="0" smtClean="0"/>
              <a:t>(1)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88840"/>
            <a:ext cx="76962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b-NO" sz="2000" dirty="0" smtClean="0"/>
              <a:t>UiOs Strategic </a:t>
            </a:r>
            <a:r>
              <a:rPr lang="nb-NO" sz="2000" dirty="0" err="1" smtClean="0"/>
              <a:t>Advisory</a:t>
            </a:r>
            <a:r>
              <a:rPr lang="nb-NO" sz="2000" dirty="0" smtClean="0"/>
              <a:t> Board om «</a:t>
            </a:r>
            <a:r>
              <a:rPr lang="nb-NO" sz="2000" dirty="0" err="1" smtClean="0"/>
              <a:t>Governance</a:t>
            </a:r>
            <a:r>
              <a:rPr lang="nb-NO" sz="2000" dirty="0" smtClean="0"/>
              <a:t>» (styring)</a:t>
            </a:r>
          </a:p>
          <a:p>
            <a:pPr lvl="1"/>
            <a:r>
              <a:rPr lang="nb-NO" sz="1500" dirty="0" smtClean="0"/>
              <a:t>For SAB har «</a:t>
            </a:r>
            <a:r>
              <a:rPr lang="nb-NO" sz="1500" dirty="0" err="1" smtClean="0"/>
              <a:t>Governance</a:t>
            </a:r>
            <a:r>
              <a:rPr lang="nb-NO" sz="1500" dirty="0" smtClean="0"/>
              <a:t>» to hovedkomponenter – organisasjonsstruktur og beslutningsprosesser</a:t>
            </a:r>
          </a:p>
          <a:p>
            <a:pPr lvl="1"/>
            <a:endParaRPr lang="nb-NO" sz="1600" dirty="0"/>
          </a:p>
          <a:p>
            <a:pPr marL="457200" lvl="1" indent="0">
              <a:buNone/>
            </a:pPr>
            <a:r>
              <a:rPr lang="nb-NO" sz="1400" b="1" dirty="0" smtClean="0">
                <a:solidFill>
                  <a:srgbClr val="0070C0"/>
                </a:solidFill>
              </a:rPr>
              <a:t>Sentralisering</a:t>
            </a:r>
            <a:r>
              <a:rPr lang="nb-NO" sz="1400" dirty="0" smtClean="0"/>
              <a:t> (organisasjonsnivå)</a:t>
            </a:r>
          </a:p>
          <a:p>
            <a:pPr marL="457200" lvl="1" indent="0">
              <a:buNone/>
            </a:pPr>
            <a:r>
              <a:rPr lang="nb-NO" sz="1400" b="1" dirty="0" smtClean="0"/>
              <a:t>Høy</a:t>
            </a:r>
            <a:r>
              <a:rPr lang="nb-NO" sz="1400" dirty="0" smtClean="0"/>
              <a:t>			</a:t>
            </a:r>
            <a:endParaRPr lang="nb-NO" sz="1400" dirty="0"/>
          </a:p>
          <a:p>
            <a:pPr marL="457200" lvl="1" indent="0">
              <a:buNone/>
            </a:pPr>
            <a:r>
              <a:rPr lang="nb-NO" sz="1400" dirty="0" smtClean="0"/>
              <a:t>			</a:t>
            </a:r>
            <a:r>
              <a:rPr lang="nb-NO" sz="1200" dirty="0" smtClean="0"/>
              <a:t>Beslutningsevne</a:t>
            </a:r>
            <a:endParaRPr lang="nb-NO" sz="1400" dirty="0" smtClean="0"/>
          </a:p>
          <a:p>
            <a:pPr marL="457200" lvl="1" indent="0">
              <a:buNone/>
            </a:pPr>
            <a:r>
              <a:rPr lang="nb-NO" sz="1400" dirty="0" smtClean="0"/>
              <a:t>			</a:t>
            </a:r>
            <a:r>
              <a:rPr lang="nb-NO" sz="1200" dirty="0" smtClean="0"/>
              <a:t>Gjennomføringsevne</a:t>
            </a:r>
            <a:endParaRPr lang="nb-NO" sz="1200" dirty="0"/>
          </a:p>
          <a:p>
            <a:pPr marL="457200" lvl="1" indent="0">
              <a:buNone/>
            </a:pPr>
            <a:endParaRPr lang="nb-NO" sz="1400" dirty="0" smtClean="0"/>
          </a:p>
          <a:p>
            <a:pPr marL="457200" lvl="1" indent="0">
              <a:buNone/>
            </a:pPr>
            <a:endParaRPr lang="nb-NO" sz="1400" dirty="0"/>
          </a:p>
          <a:p>
            <a:pPr marL="457200" lvl="1" indent="0">
              <a:buNone/>
            </a:pPr>
            <a:endParaRPr lang="nb-NO" sz="1400" dirty="0" smtClean="0"/>
          </a:p>
          <a:p>
            <a:pPr marL="457200" lvl="1" indent="0">
              <a:buNone/>
            </a:pPr>
            <a:endParaRPr lang="nb-NO" sz="1400" dirty="0"/>
          </a:p>
          <a:p>
            <a:pPr marL="457200" lvl="1" indent="0">
              <a:buNone/>
            </a:pPr>
            <a:r>
              <a:rPr lang="nb-NO" sz="1400" dirty="0" smtClean="0"/>
              <a:t>	    </a:t>
            </a:r>
            <a:r>
              <a:rPr lang="nb-NO" sz="1200" dirty="0" smtClean="0"/>
              <a:t>(Intern) legitimitet</a:t>
            </a:r>
            <a:endParaRPr lang="nb-NO" sz="1400" dirty="0" smtClean="0"/>
          </a:p>
          <a:p>
            <a:pPr marL="457200" lvl="1" indent="0">
              <a:buNone/>
            </a:pPr>
            <a:r>
              <a:rPr lang="nb-NO" sz="1400" dirty="0" smtClean="0"/>
              <a:t>	    </a:t>
            </a:r>
            <a:r>
              <a:rPr lang="nb-NO" sz="1200" dirty="0" smtClean="0"/>
              <a:t>(Lokalt) engasjement</a:t>
            </a:r>
            <a:r>
              <a:rPr lang="nb-NO" sz="1400" dirty="0" smtClean="0"/>
              <a:t>	</a:t>
            </a:r>
            <a:endParaRPr lang="nb-NO" sz="1400" dirty="0"/>
          </a:p>
          <a:p>
            <a:pPr marL="457200" lvl="1" indent="0">
              <a:buNone/>
            </a:pPr>
            <a:r>
              <a:rPr lang="nb-NO" sz="1400" b="1" dirty="0" smtClean="0"/>
              <a:t>Lav					</a:t>
            </a:r>
            <a:r>
              <a:rPr lang="nb-NO" sz="1400" b="1" dirty="0" smtClean="0">
                <a:solidFill>
                  <a:srgbClr val="0070C0"/>
                </a:solidFill>
              </a:rPr>
              <a:t>Konsentrasjon</a:t>
            </a:r>
            <a:r>
              <a:rPr lang="nb-NO" sz="1400" dirty="0" smtClean="0">
                <a:solidFill>
                  <a:srgbClr val="0070C0"/>
                </a:solidFill>
              </a:rPr>
              <a:t> </a:t>
            </a:r>
            <a:r>
              <a:rPr lang="nb-NO" sz="1400" dirty="0" smtClean="0"/>
              <a:t>(beslutningstakere)</a:t>
            </a:r>
          </a:p>
          <a:p>
            <a:pPr marL="457200" lvl="1" indent="0">
              <a:buNone/>
            </a:pPr>
            <a:r>
              <a:rPr lang="nb-NO" sz="1400" dirty="0"/>
              <a:t>	</a:t>
            </a:r>
            <a:r>
              <a:rPr lang="nb-NO" sz="1400" b="1" dirty="0" smtClean="0"/>
              <a:t>  Lav</a:t>
            </a:r>
            <a:r>
              <a:rPr lang="nb-NO" sz="1400" dirty="0" smtClean="0"/>
              <a:t>			    </a:t>
            </a:r>
            <a:r>
              <a:rPr lang="nb-NO" sz="1400" b="1" dirty="0" smtClean="0"/>
              <a:t>Høy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Arild Underdal, 19.10.2015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SAB-4: </a:t>
            </a:r>
            <a:r>
              <a:rPr lang="en-US" dirty="0" err="1" smtClean="0"/>
              <a:t>Innledning</a:t>
            </a:r>
            <a:r>
              <a:rPr lang="en-US" dirty="0" smtClean="0"/>
              <a:t> </a:t>
            </a:r>
            <a:r>
              <a:rPr lang="en-US" dirty="0" err="1" smtClean="0"/>
              <a:t>styreseminar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123728" y="5949280"/>
            <a:ext cx="309634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2128375" y="3501008"/>
            <a:ext cx="0" cy="244827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78103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600" dirty="0" smtClean="0"/>
              <a:t>Utgangspunktet: </a:t>
            </a:r>
            <a:r>
              <a:rPr lang="nb-NO" sz="2600" i="1" dirty="0" err="1" smtClean="0"/>
              <a:t>Build</a:t>
            </a:r>
            <a:r>
              <a:rPr lang="nb-NO" sz="2600" i="1" dirty="0" smtClean="0"/>
              <a:t> a Ladder to </a:t>
            </a:r>
            <a:r>
              <a:rPr lang="nb-NO" sz="2600" i="1" dirty="0" err="1" smtClean="0"/>
              <a:t>the</a:t>
            </a:r>
            <a:r>
              <a:rPr lang="nb-NO" sz="2600" i="1" dirty="0" smtClean="0"/>
              <a:t> Stars </a:t>
            </a:r>
            <a:r>
              <a:rPr lang="nb-NO" sz="2600" dirty="0" smtClean="0"/>
              <a:t>(2)</a:t>
            </a:r>
            <a:br>
              <a:rPr lang="nb-NO" sz="2600" dirty="0" smtClean="0"/>
            </a:br>
            <a:r>
              <a:rPr lang="nb-NO" sz="2000" dirty="0" smtClean="0"/>
              <a:t>Utvalgte sitater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88840"/>
            <a:ext cx="76962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/>
              <a:t>To find the optimal balance [</a:t>
            </a:r>
            <a:r>
              <a:rPr lang="en-GB" sz="1800" dirty="0" err="1" smtClean="0"/>
              <a:t>kfr</a:t>
            </a:r>
            <a:r>
              <a:rPr lang="en-GB" sz="1800" dirty="0" smtClean="0"/>
              <a:t>. </a:t>
            </a:r>
            <a:r>
              <a:rPr lang="en-GB" sz="1800" dirty="0" err="1" smtClean="0"/>
              <a:t>dimensjonene</a:t>
            </a:r>
            <a:r>
              <a:rPr lang="en-GB" sz="1800" dirty="0" smtClean="0"/>
              <a:t> </a:t>
            </a:r>
            <a:r>
              <a:rPr lang="en-GB" sz="1800" dirty="0" err="1" smtClean="0"/>
              <a:t>på</a:t>
            </a:r>
            <a:r>
              <a:rPr lang="en-GB" sz="1800" dirty="0" smtClean="0"/>
              <a:t> </a:t>
            </a:r>
            <a:r>
              <a:rPr lang="en-GB" sz="1800" dirty="0" err="1" smtClean="0"/>
              <a:t>forrige</a:t>
            </a:r>
            <a:r>
              <a:rPr lang="en-GB" sz="1800" dirty="0" smtClean="0"/>
              <a:t> </a:t>
            </a:r>
            <a:r>
              <a:rPr lang="en-GB" sz="1800" dirty="0" err="1" smtClean="0"/>
              <a:t>lysark</a:t>
            </a:r>
            <a:r>
              <a:rPr lang="en-GB" sz="1800" dirty="0" smtClean="0"/>
              <a:t>] is crucial to effective strategy development and implementation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/>
              <a:t>The ‘right balance’ is not a matter of choosing one uniform governance structure to fit all the university’s activities, </a:t>
            </a:r>
            <a:r>
              <a:rPr lang="en-GB" sz="1800" dirty="0" smtClean="0">
                <a:solidFill>
                  <a:schemeClr val="tx2"/>
                </a:solidFill>
              </a:rPr>
              <a:t>but of choosing the right governance structure for each specific activity or programme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/>
              <a:t>A university’s governance structure must always serve the university’s fundamental mission: education and research</a:t>
            </a:r>
          </a:p>
          <a:p>
            <a:pPr marL="0" indent="0">
              <a:buNone/>
            </a:pPr>
            <a:endParaRPr lang="en-GB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1800" i="1" dirty="0" err="1" smtClean="0">
                <a:solidFill>
                  <a:srgbClr val="002060"/>
                </a:solidFill>
              </a:rPr>
              <a:t>UiO</a:t>
            </a:r>
            <a:r>
              <a:rPr lang="en-GB" sz="1800" i="1" dirty="0" smtClean="0">
                <a:solidFill>
                  <a:srgbClr val="002060"/>
                </a:solidFill>
              </a:rPr>
              <a:t> cannot continue to use its present uniform approach. It must find the right mode of governance for each specific division, programme, initiative or activity</a:t>
            </a:r>
          </a:p>
          <a:p>
            <a:pPr>
              <a:buFont typeface="Wingdings" panose="05000000000000000000" pitchFamily="2" charset="2"/>
              <a:buChar char="Ø"/>
            </a:pPr>
            <a:endParaRPr lang="nb-NO" sz="1800" dirty="0"/>
          </a:p>
          <a:p>
            <a:pPr>
              <a:buFont typeface="Wingdings" panose="05000000000000000000" pitchFamily="2" charset="2"/>
              <a:buChar char="Ø"/>
            </a:pPr>
            <a:endParaRPr lang="nb-NO" sz="1800" dirty="0" smtClean="0"/>
          </a:p>
          <a:p>
            <a:pPr lvl="1"/>
            <a:endParaRPr lang="nb-NO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Arild Underdal, 19.10.2015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SAB-4: </a:t>
            </a:r>
            <a:r>
              <a:rPr lang="en-US" dirty="0" err="1" smtClean="0"/>
              <a:t>Innledning</a:t>
            </a:r>
            <a:r>
              <a:rPr lang="en-US" dirty="0" smtClean="0"/>
              <a:t> </a:t>
            </a:r>
            <a:r>
              <a:rPr lang="en-US" dirty="0" err="1" smtClean="0"/>
              <a:t>styreseminar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6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800" dirty="0" smtClean="0"/>
              <a:t>Arbeidsgruppe 4 – mandat (utdrag)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+mj-lt"/>
              <a:buAutoNum type="alphaUcPeriod"/>
            </a:pPr>
            <a:r>
              <a:rPr lang="nb-NO" sz="1700" dirty="0" smtClean="0"/>
              <a:t>Foreta en </a:t>
            </a:r>
            <a:r>
              <a:rPr lang="nb-NO" sz="1700" i="1" dirty="0" smtClean="0">
                <a:solidFill>
                  <a:srgbClr val="0070C0"/>
                </a:solidFill>
              </a:rPr>
              <a:t>selvstendig vurdering </a:t>
            </a:r>
            <a:r>
              <a:rPr lang="nb-NO" sz="1700" dirty="0" smtClean="0"/>
              <a:t>av behovet for endringer eller presiseringer når det gjelder roller, myndighet og ansvar på ulike nivåer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nb-NO" sz="1400" dirty="0" smtClean="0"/>
              <a:t>For tre nærmere spesifiserte formål</a:t>
            </a:r>
            <a:endParaRPr lang="nb-NO" sz="1400" dirty="0"/>
          </a:p>
          <a:p>
            <a:pPr marL="400050">
              <a:buFont typeface="+mj-lt"/>
              <a:buAutoNum type="alphaUcPeriod"/>
            </a:pPr>
            <a:endParaRPr lang="nb-NO" sz="1700" dirty="0" smtClean="0"/>
          </a:p>
          <a:p>
            <a:pPr marL="400050">
              <a:buFont typeface="+mj-lt"/>
              <a:buAutoNum type="alphaUcPeriod"/>
            </a:pPr>
            <a:r>
              <a:rPr lang="nb-NO" sz="1700" dirty="0" smtClean="0"/>
              <a:t>Vurdere om de behov som springer ut av A tilsier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nb-NO" sz="1300" dirty="0" smtClean="0"/>
              <a:t>Endringer i noen deler av UiOs organisasjons- og styringsstruktur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nb-NO" sz="1300" dirty="0" smtClean="0"/>
              <a:t>At institusjonen bør søke om økt autonomi på noen områder eller kan/bør utnytte sitt eksisterende handlingsrom på en annen måte enn tidligere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nb-NO" sz="1300" dirty="0" smtClean="0"/>
              <a:t>At det bør gjøres endringer i beslutningsarenaer som sikrer de faglig ansatte medbestemmelse i å forme sine fags utvikling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nb-NO" sz="1300" dirty="0" smtClean="0"/>
              <a:t>At UiO bør definere rammer og vilkår for den enkelte vitenskapelige ansatte annerledes enn i dag – innenfor de avtaler og lover som regulerer betingelsene i dag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endParaRPr lang="nb-NO" sz="1300" dirty="0"/>
          </a:p>
          <a:p>
            <a:pPr marL="57150" indent="0">
              <a:buNone/>
            </a:pPr>
            <a:r>
              <a:rPr lang="nb-NO" sz="1500" dirty="0" smtClean="0"/>
              <a:t>Arbeidsgruppen skal foreta en </a:t>
            </a:r>
            <a:r>
              <a:rPr lang="nb-NO" sz="1500" i="1" u="sng" dirty="0" smtClean="0"/>
              <a:t>samlet gjennomgang </a:t>
            </a:r>
            <a:r>
              <a:rPr lang="nb-NO" sz="1500" dirty="0" smtClean="0"/>
              <a:t>av utfordringene ved dagens organisasjons- og styringsstruktur, </a:t>
            </a:r>
            <a:r>
              <a:rPr lang="nb-NO" sz="1500" i="1" u="sng" dirty="0" smtClean="0"/>
              <a:t>begrunne</a:t>
            </a:r>
            <a:r>
              <a:rPr lang="nb-NO" sz="1500" dirty="0" smtClean="0"/>
              <a:t> behovet for endringer slik gruppen ser det og – så langt mulig – presentere </a:t>
            </a:r>
            <a:r>
              <a:rPr lang="nb-NO" sz="1500" i="1" u="sng" dirty="0" smtClean="0"/>
              <a:t>alternative</a:t>
            </a:r>
            <a:r>
              <a:rPr lang="nb-NO" sz="1500" dirty="0" smtClean="0"/>
              <a:t> endringsmuligheter, sammenhenger og konsekvenser </a:t>
            </a:r>
          </a:p>
          <a:p>
            <a:pPr marL="400050">
              <a:buFont typeface="+mj-lt"/>
              <a:buAutoNum type="alphaUcPeriod"/>
            </a:pPr>
            <a:endParaRPr lang="nb-NO" sz="1700" dirty="0"/>
          </a:p>
          <a:p>
            <a:pPr marL="400050">
              <a:buFont typeface="+mj-lt"/>
              <a:buAutoNum type="alphaUcPeriod"/>
            </a:pPr>
            <a:endParaRPr lang="nb-NO" sz="1700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nb-NO" sz="1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Arild Underdal, 19.10.2015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SAB-4: </a:t>
            </a:r>
            <a:r>
              <a:rPr lang="en-US" dirty="0" err="1" smtClean="0"/>
              <a:t>Innledning</a:t>
            </a:r>
            <a:r>
              <a:rPr lang="en-US" dirty="0" smtClean="0"/>
              <a:t>  </a:t>
            </a:r>
            <a:r>
              <a:rPr lang="en-US" dirty="0" err="1" smtClean="0"/>
              <a:t>styreseminar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800" dirty="0" smtClean="0"/>
              <a:t>Implikasjoner for arbeidsorganisering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AutoNum type="arabicPeriod"/>
            </a:pPr>
            <a:r>
              <a:rPr lang="nb-NO" sz="1600" dirty="0" smtClean="0"/>
              <a:t>Begynne </a:t>
            </a:r>
            <a:r>
              <a:rPr lang="nb-NO" sz="1600" i="1" dirty="0" smtClean="0">
                <a:solidFill>
                  <a:srgbClr val="0070C0"/>
                </a:solidFill>
              </a:rPr>
              <a:t>bredt</a:t>
            </a:r>
            <a:r>
              <a:rPr lang="nb-NO" sz="1600" i="1" dirty="0" smtClean="0"/>
              <a:t> </a:t>
            </a:r>
            <a:r>
              <a:rPr lang="nb-NO" sz="1600" dirty="0" smtClean="0"/>
              <a:t>og </a:t>
            </a:r>
            <a:r>
              <a:rPr lang="nb-NO" sz="1600" i="1" dirty="0" smtClean="0">
                <a:solidFill>
                  <a:srgbClr val="0070C0"/>
                </a:solidFill>
              </a:rPr>
              <a:t>åpent:</a:t>
            </a:r>
            <a:r>
              <a:rPr lang="nb-NO" sz="1600" dirty="0" smtClean="0"/>
              <a:t>  UiOs strategi, </a:t>
            </a:r>
            <a:r>
              <a:rPr lang="nb-NO" sz="1600" dirty="0" err="1" smtClean="0"/>
              <a:t>SAB-rapporten</a:t>
            </a:r>
            <a:r>
              <a:rPr lang="nb-NO" sz="1600" dirty="0" smtClean="0"/>
              <a:t>, rapportene fra de andre arbeidsgruppene, orienteringer om status på viktige områder, supplert med enkelte egne høringer</a:t>
            </a:r>
          </a:p>
          <a:p>
            <a:pPr marL="400050">
              <a:buAutoNum type="arabicPeriod"/>
            </a:pPr>
            <a:r>
              <a:rPr lang="nb-NO" sz="1600" dirty="0" smtClean="0"/>
              <a:t>Nyttiggjøre oss gruppemedlemmenes kompetanse gjennom forberedende arbeid i mindre </a:t>
            </a:r>
            <a:r>
              <a:rPr lang="nb-NO" sz="1600" i="1" dirty="0" smtClean="0">
                <a:solidFill>
                  <a:srgbClr val="0070C0"/>
                </a:solidFill>
              </a:rPr>
              <a:t>undergrupper</a:t>
            </a:r>
          </a:p>
          <a:p>
            <a:pPr marL="400050">
              <a:buAutoNum type="arabicPeriod"/>
            </a:pPr>
            <a:r>
              <a:rPr lang="nb-NO" sz="1600" dirty="0" smtClean="0"/>
              <a:t>Nyttiggjøre oss </a:t>
            </a:r>
            <a:r>
              <a:rPr lang="nb-NO" sz="1600" i="1" dirty="0" smtClean="0">
                <a:solidFill>
                  <a:srgbClr val="0070C0"/>
                </a:solidFill>
              </a:rPr>
              <a:t>forskningsbasert kompetanse </a:t>
            </a:r>
            <a:r>
              <a:rPr lang="nb-NO" sz="1600" dirty="0" smtClean="0"/>
              <a:t>om utenlandske universiteter</a:t>
            </a:r>
          </a:p>
          <a:p>
            <a:pPr marL="400050">
              <a:buAutoNum type="arabicPeriod"/>
            </a:pPr>
            <a:r>
              <a:rPr lang="nb-NO" sz="1600" dirty="0" smtClean="0"/>
              <a:t>Fase 2 (som begynner nå): Mer </a:t>
            </a:r>
            <a:r>
              <a:rPr lang="nb-NO" sz="1600" i="1" dirty="0" smtClean="0">
                <a:solidFill>
                  <a:srgbClr val="0070C0"/>
                </a:solidFill>
              </a:rPr>
              <a:t>inngående</a:t>
            </a:r>
            <a:r>
              <a:rPr lang="nb-NO" sz="1600" dirty="0" smtClean="0"/>
              <a:t> gjennomgang av (de viktigste) innspillene fra de tre andre arbeidsgruppene, med </a:t>
            </a:r>
            <a:r>
              <a:rPr lang="nb-NO" sz="1600" i="1" dirty="0" smtClean="0">
                <a:solidFill>
                  <a:srgbClr val="0070C0"/>
                </a:solidFill>
              </a:rPr>
              <a:t>konkluderende</a:t>
            </a:r>
            <a:r>
              <a:rPr lang="nb-NO" sz="1600" dirty="0" smtClean="0"/>
              <a:t> drøftinger  også for spørsmål belyst gjennom egne initiativ i fase 1</a:t>
            </a:r>
          </a:p>
          <a:p>
            <a:pPr marL="800100" lvl="1">
              <a:buAutoNum type="arabicPeriod"/>
            </a:pPr>
            <a:r>
              <a:rPr lang="nb-NO" sz="1400" b="1" dirty="0" smtClean="0"/>
              <a:t>Her vil føringer fra styringsgruppen kunne gi viktig veiledning med hensyn til videre prioritering av oppgaver</a:t>
            </a:r>
          </a:p>
          <a:p>
            <a:pPr marL="400050">
              <a:buAutoNum type="arabicPeriod"/>
            </a:pPr>
            <a:r>
              <a:rPr lang="nb-NO" sz="1600" dirty="0" smtClean="0"/>
              <a:t>Prosessen skal være </a:t>
            </a:r>
            <a:r>
              <a:rPr lang="nb-NO" sz="1600" i="1" dirty="0" smtClean="0">
                <a:solidFill>
                  <a:srgbClr val="0070C0"/>
                </a:solidFill>
              </a:rPr>
              <a:t>åpen</a:t>
            </a:r>
            <a:r>
              <a:rPr lang="nb-NO" sz="1600" dirty="0" smtClean="0"/>
              <a:t> i den forstand at materiale vi utarbeider legges ut på UiOs nett  (dog slik at vi har lov til å ”kladde ferdig” først…)</a:t>
            </a:r>
          </a:p>
          <a:p>
            <a:pPr marL="400050">
              <a:buAutoNum type="arabicPeriod"/>
            </a:pPr>
            <a:endParaRPr lang="nb-NO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Arild Underdal, 19.10.2015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SAB-4: </a:t>
            </a:r>
            <a:r>
              <a:rPr lang="en-US" dirty="0" err="1" smtClean="0"/>
              <a:t>Innledning</a:t>
            </a:r>
            <a:r>
              <a:rPr lang="en-US" dirty="0" smtClean="0"/>
              <a:t> </a:t>
            </a:r>
            <a:r>
              <a:rPr lang="en-US" dirty="0" err="1" smtClean="0"/>
              <a:t>styreseminar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3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800" dirty="0" smtClean="0"/>
              <a:t>Viktige overgripende</a:t>
            </a:r>
            <a:br>
              <a:rPr lang="nb-NO" sz="2800" dirty="0" smtClean="0"/>
            </a:br>
            <a:r>
              <a:rPr lang="nb-NO" sz="2800" dirty="0" smtClean="0"/>
              <a:t>observasjoner og konklusjoner</a:t>
            </a:r>
            <a:endParaRPr lang="nb-NO" sz="28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b-NO" sz="1800" dirty="0" smtClean="0"/>
              <a:t>Arbeidsgruppe 3</a:t>
            </a:r>
          </a:p>
          <a:p>
            <a:pPr lvl="1"/>
            <a:r>
              <a:rPr lang="nb-NO" sz="1600" dirty="0" smtClean="0"/>
              <a:t>Det må implementeres mekanismer som sikrer samhandling mellom UiOs tre øverste nivåer slik at institusjonelle strategiske prioriteringer gjenspeiles i grunnenhetenes ressursprioritering. </a:t>
            </a:r>
            <a:r>
              <a:rPr lang="nb-NO" sz="1600" i="1" dirty="0" smtClean="0"/>
              <a:t>Uten at UiO lykkes med dette er det hensiktsløst å forsøke å drive en samlet innsats for heving av forskningskvaliteten          </a:t>
            </a:r>
            <a:r>
              <a:rPr lang="nb-NO" sz="1600" dirty="0" smtClean="0"/>
              <a:t>(kursiv AU)</a:t>
            </a:r>
            <a:endParaRPr lang="nb-NO" sz="1600" i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b-NO" sz="1800" dirty="0" smtClean="0"/>
              <a:t>Viktige samarbeidspartnere (høring, Arbeidsgruppe 4)</a:t>
            </a:r>
          </a:p>
          <a:p>
            <a:pPr lvl="1"/>
            <a:r>
              <a:rPr lang="nb-NO" sz="1600" dirty="0" smtClean="0"/>
              <a:t>UiO fremstår som en samarbeidspartner med høyt kunnskapsnivå, og samarbeidet med </a:t>
            </a:r>
            <a:r>
              <a:rPr lang="nb-NO" sz="1600" dirty="0" err="1" smtClean="0"/>
              <a:t>enkelt-forskere</a:t>
            </a:r>
            <a:r>
              <a:rPr lang="nb-NO" sz="1600" dirty="0" smtClean="0"/>
              <a:t> og forskningsgrupper fungerer stort sett godt, til dels meget godt. På institusjonsnivå preges imidlertid samspillet av en del hemmende faktorer. UiOs beslutningsstruktur oppleves som utydelig og vanskelig å forholde seg til.</a:t>
            </a:r>
          </a:p>
          <a:p>
            <a:pPr lvl="1"/>
            <a:endParaRPr lang="nb-NO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Arild Underdal, 19.10.2015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SAB-4: </a:t>
            </a:r>
            <a:r>
              <a:rPr lang="en-US" dirty="0" err="1" smtClean="0"/>
              <a:t>Innledning</a:t>
            </a:r>
            <a:r>
              <a:rPr lang="en-US" dirty="0" smtClean="0"/>
              <a:t> </a:t>
            </a:r>
            <a:r>
              <a:rPr lang="en-US" dirty="0" err="1" smtClean="0"/>
              <a:t>styreseminar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3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800" dirty="0" smtClean="0"/>
              <a:t>”Verktøykassen”</a:t>
            </a:r>
            <a:br>
              <a:rPr lang="nb-NO" sz="2800" dirty="0" smtClean="0"/>
            </a:br>
            <a:r>
              <a:rPr lang="nb-NO" sz="1600" dirty="0" smtClean="0"/>
              <a:t>(sterkt forenklet)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z="2000" dirty="0" smtClean="0"/>
              <a:t>			Overordnet styring (ledelse)</a:t>
            </a:r>
          </a:p>
          <a:p>
            <a:pPr>
              <a:buNone/>
            </a:pPr>
            <a:endParaRPr lang="nb-NO" sz="2000" dirty="0" smtClean="0"/>
          </a:p>
          <a:p>
            <a:pPr>
              <a:buNone/>
            </a:pPr>
            <a:endParaRPr lang="nb-NO" sz="2000" dirty="0" smtClean="0"/>
          </a:p>
          <a:p>
            <a:pPr>
              <a:buNone/>
            </a:pPr>
            <a:endParaRPr lang="nb-NO" sz="2000" dirty="0" smtClean="0"/>
          </a:p>
          <a:p>
            <a:pPr>
              <a:buNone/>
            </a:pPr>
            <a:endParaRPr lang="nb-NO" sz="2000" dirty="0" smtClean="0"/>
          </a:p>
          <a:p>
            <a:pPr>
              <a:buNone/>
            </a:pPr>
            <a:endParaRPr lang="nb-NO" sz="2000" dirty="0" smtClean="0"/>
          </a:p>
          <a:p>
            <a:pPr>
              <a:buNone/>
            </a:pPr>
            <a:r>
              <a:rPr lang="nb-NO" sz="2000" dirty="0" smtClean="0"/>
              <a:t>Operativ ledelse				Organisering</a:t>
            </a:r>
            <a:r>
              <a:rPr lang="nb-NO" sz="1400" dirty="0" smtClean="0"/>
              <a:t>							(Plassering av myndighet </a:t>
            </a:r>
          </a:p>
          <a:p>
            <a:pPr>
              <a:buNone/>
            </a:pPr>
            <a:r>
              <a:rPr lang="nb-NO" sz="1400" dirty="0" smtClean="0"/>
              <a:t>							og ansvar; prosedyrer)</a:t>
            </a:r>
          </a:p>
          <a:p>
            <a:pPr>
              <a:buNone/>
            </a:pPr>
            <a:endParaRPr lang="nb-NO" sz="1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1600" dirty="0" smtClean="0"/>
              <a:t>Pilene indikerer </a:t>
            </a:r>
            <a:r>
              <a:rPr lang="nb-NO" sz="1600" b="1" i="1" dirty="0" smtClean="0"/>
              <a:t>koplinger</a:t>
            </a:r>
            <a:r>
              <a:rPr lang="nb-NO" sz="1600" dirty="0" smtClean="0"/>
              <a:t> mellom disse hovedelementene </a:t>
            </a:r>
            <a:endParaRPr lang="nb-NO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Arild Underdal, 19.10.2015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SAB-4: </a:t>
            </a:r>
            <a:r>
              <a:rPr lang="en-US" dirty="0" err="1" smtClean="0"/>
              <a:t>Innledning</a:t>
            </a:r>
            <a:r>
              <a:rPr lang="en-US" dirty="0" smtClean="0"/>
              <a:t> </a:t>
            </a:r>
            <a:r>
              <a:rPr lang="en-US" dirty="0" err="1" smtClean="0"/>
              <a:t>styreseminar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2051720" y="2348880"/>
            <a:ext cx="2448272" cy="18722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499992" y="2348880"/>
            <a:ext cx="2880320" cy="18722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987824" y="4365104"/>
            <a:ext cx="345638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600" dirty="0" smtClean="0"/>
              <a:t>Illustrasjon (1): </a:t>
            </a:r>
            <a:br>
              <a:rPr lang="nb-NO" sz="2600" dirty="0" smtClean="0"/>
            </a:br>
            <a:r>
              <a:rPr lang="nb-NO" sz="2600" dirty="0" smtClean="0"/>
              <a:t>Råd fra arbeidsgruppen for </a:t>
            </a:r>
            <a:r>
              <a:rPr lang="nb-NO" sz="2600" i="1" dirty="0" smtClean="0"/>
              <a:t>utdanningskvalitet</a:t>
            </a:r>
            <a:endParaRPr lang="en-US" sz="2600" i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760340"/>
              </p:ext>
            </p:extLst>
          </p:nvPr>
        </p:nvGraphicFramePr>
        <p:xfrm>
          <a:off x="990600" y="1981200"/>
          <a:ext cx="76962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Tiltak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Overordnet styring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Operativ ledelse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Organisering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Etablere</a:t>
                      </a:r>
                      <a:r>
                        <a:rPr lang="nb-NO" sz="1600" baseline="0" dirty="0" smtClean="0"/>
                        <a:t> en o</a:t>
                      </a:r>
                      <a:r>
                        <a:rPr lang="nb-NO" sz="1600" dirty="0" smtClean="0"/>
                        <a:t>verordnet</a:t>
                      </a:r>
                      <a:r>
                        <a:rPr lang="nb-NO" sz="1600" baseline="0" dirty="0" smtClean="0"/>
                        <a:t> visjon for utdanning ved UiO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600" dirty="0" smtClean="0"/>
                    </a:p>
                    <a:p>
                      <a:pPr algn="ctr"/>
                      <a:r>
                        <a:rPr lang="nb-NO" sz="1600" dirty="0" smtClean="0"/>
                        <a:t>* * *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600" dirty="0" smtClean="0"/>
                    </a:p>
                    <a:p>
                      <a:pPr algn="ctr"/>
                      <a:r>
                        <a:rPr lang="nb-NO" sz="1600" dirty="0" smtClean="0"/>
                        <a:t>* 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600" dirty="0" smtClean="0"/>
                    </a:p>
                    <a:p>
                      <a:pPr algn="ctr"/>
                      <a:r>
                        <a:rPr lang="nb-NO" sz="1600" dirty="0" smtClean="0"/>
                        <a:t>(*)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Fokus på </a:t>
                      </a:r>
                      <a:r>
                        <a:rPr lang="nb-NO" sz="1600" dirty="0" err="1" smtClean="0"/>
                        <a:t>førsteårs-studenten</a:t>
                      </a:r>
                      <a:r>
                        <a:rPr lang="nb-NO" sz="1600" dirty="0" smtClean="0"/>
                        <a:t>    (mottak</a:t>
                      </a:r>
                      <a:r>
                        <a:rPr lang="nb-NO" sz="1600" baseline="0" dirty="0" smtClean="0"/>
                        <a:t> m.v.)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600" dirty="0" smtClean="0"/>
                    </a:p>
                    <a:p>
                      <a:pPr algn="ctr"/>
                      <a:r>
                        <a:rPr lang="nb-NO" sz="1600" dirty="0" smtClean="0"/>
                        <a:t>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600" dirty="0" smtClean="0"/>
                    </a:p>
                    <a:p>
                      <a:pPr algn="ctr"/>
                      <a:r>
                        <a:rPr lang="nb-NO" sz="1600" dirty="0" smtClean="0"/>
                        <a:t>* * 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600" dirty="0" smtClean="0"/>
                    </a:p>
                    <a:p>
                      <a:pPr algn="ctr"/>
                      <a:r>
                        <a:rPr lang="nb-NO" sz="1600" dirty="0" smtClean="0"/>
                        <a:t>* (*)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Arild Underdal, 19.10.2015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SAB-4: </a:t>
            </a:r>
            <a:r>
              <a:rPr lang="en-US" dirty="0" err="1" smtClean="0"/>
              <a:t>Innledning</a:t>
            </a:r>
            <a:r>
              <a:rPr lang="en-US" dirty="0" smtClean="0"/>
              <a:t> </a:t>
            </a:r>
            <a:r>
              <a:rPr lang="en-US" dirty="0" err="1" smtClean="0"/>
              <a:t>styreseminar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3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600" dirty="0" smtClean="0"/>
              <a:t>Illustrasjon (2): </a:t>
            </a:r>
            <a:br>
              <a:rPr lang="nb-NO" sz="2600" dirty="0" smtClean="0"/>
            </a:br>
            <a:r>
              <a:rPr lang="nb-NO" sz="2600" dirty="0" smtClean="0"/>
              <a:t>Innspill fra høring med nettverket av </a:t>
            </a:r>
            <a:r>
              <a:rPr lang="nb-NO" sz="2600" dirty="0" err="1" smtClean="0"/>
              <a:t>SFF-ledere</a:t>
            </a:r>
            <a:endParaRPr lang="en-US" sz="26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Arild Underdal, 19.10.2015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SAB-4: </a:t>
            </a:r>
            <a:r>
              <a:rPr lang="en-US" dirty="0" err="1" smtClean="0"/>
              <a:t>Innledning</a:t>
            </a:r>
            <a:r>
              <a:rPr lang="en-US" dirty="0" smtClean="0"/>
              <a:t> </a:t>
            </a:r>
            <a:r>
              <a:rPr lang="en-US" dirty="0" err="1" smtClean="0"/>
              <a:t>styreseminar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u="sng" dirty="0" smtClean="0"/>
              <a:t>Ønske:</a:t>
            </a:r>
            <a:r>
              <a:rPr lang="nb-NO" sz="1800" dirty="0" smtClean="0"/>
              <a:t> Videre fullmakter for tilsetting og lønnsfastsettelse, særlig for å hindre sendrektighet – som ofte fører til at vi mister de beste og mest attraktive</a:t>
            </a:r>
          </a:p>
          <a:p>
            <a:pPr>
              <a:buNone/>
            </a:pPr>
            <a:endParaRPr lang="nb-NO" sz="1800" dirty="0" smtClean="0"/>
          </a:p>
          <a:p>
            <a:pPr>
              <a:buNone/>
            </a:pPr>
            <a:r>
              <a:rPr lang="nb-NO" sz="1800" dirty="0" smtClean="0"/>
              <a:t>				</a:t>
            </a:r>
            <a:r>
              <a:rPr lang="nb-NO" sz="1600" dirty="0" smtClean="0"/>
              <a:t>Overordnet styring (ledelse)</a:t>
            </a:r>
          </a:p>
          <a:p>
            <a:pPr>
              <a:buNone/>
            </a:pPr>
            <a:endParaRPr lang="nb-NO" sz="1600" dirty="0" smtClean="0"/>
          </a:p>
          <a:p>
            <a:pPr>
              <a:buNone/>
            </a:pPr>
            <a:endParaRPr lang="nb-NO" sz="1600" dirty="0" smtClean="0"/>
          </a:p>
          <a:p>
            <a:pPr>
              <a:buNone/>
            </a:pPr>
            <a:endParaRPr lang="nb-NO" sz="1600" dirty="0" smtClean="0"/>
          </a:p>
          <a:p>
            <a:pPr>
              <a:buNone/>
            </a:pPr>
            <a:endParaRPr lang="nb-NO" sz="1600" dirty="0" smtClean="0"/>
          </a:p>
          <a:p>
            <a:pPr>
              <a:buNone/>
            </a:pPr>
            <a:r>
              <a:rPr lang="nb-NO" sz="1600" dirty="0" smtClean="0"/>
              <a:t>	Operativ ledelse					Organisering</a:t>
            </a:r>
          </a:p>
          <a:p>
            <a:pPr>
              <a:buNone/>
            </a:pPr>
            <a:endParaRPr lang="nb-NO" sz="18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2987824" y="4869160"/>
            <a:ext cx="345638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2555776" y="3501008"/>
            <a:ext cx="2304256" cy="12241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860032" y="3501008"/>
            <a:ext cx="2376264" cy="12241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98834722"/>
      </p:ext>
    </p:extLst>
  </p:cSld>
  <p:clrMapOvr>
    <a:masterClrMapping/>
  </p:clrMapOvr>
</p:sld>
</file>

<file path=ppt/theme/theme1.xml><?xml version="1.0" encoding="utf-8"?>
<a:theme xmlns:a="http://schemas.openxmlformats.org/drawingml/2006/main" name="uio-4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uio-4</Template>
  <TotalTime>867</TotalTime>
  <Words>1047</Words>
  <Application>Microsoft Office PowerPoint</Application>
  <PresentationFormat>On-screen Show (4:3)</PresentationFormat>
  <Paragraphs>165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Courier New</vt:lpstr>
      <vt:lpstr>Wingdings</vt:lpstr>
      <vt:lpstr>ヒラギノ角ゴ Pro W3</vt:lpstr>
      <vt:lpstr>uio-4</vt:lpstr>
      <vt:lpstr> SAB Arbeidsgruppe 4 –  organisasjons- og beslutningsstruktur </vt:lpstr>
      <vt:lpstr>Utgangspunktet: Build a Ladder to the Stars (1)</vt:lpstr>
      <vt:lpstr>Utgangspunktet: Build a Ladder to the Stars (2) Utvalgte sitater</vt:lpstr>
      <vt:lpstr>Arbeidsgruppe 4 – mandat (utdrag)</vt:lpstr>
      <vt:lpstr>Implikasjoner for arbeidsorganisering</vt:lpstr>
      <vt:lpstr>Viktige overgripende observasjoner og konklusjoner</vt:lpstr>
      <vt:lpstr>”Verktøykassen” (sterkt forenklet)</vt:lpstr>
      <vt:lpstr>Illustrasjon (1):  Råd fra arbeidsgruppen for utdanningskvalitet</vt:lpstr>
      <vt:lpstr>Illustrasjon (2):  Innspill fra høring med nettverket av SFF-ledere</vt:lpstr>
      <vt:lpstr>Illustrasjon (3a):  Valg av dekan / prodekan (SV)</vt:lpstr>
      <vt:lpstr>Illustrasjon (3b):  Valg av dekan / prodekan (SV)</vt:lpstr>
      <vt:lpstr>Illustrasjon (3c):  Valg av dekan / prodekan (SV)</vt:lpstr>
      <vt:lpstr>Hjelp til avklaring av prioriteringer for arbeidsgruppens videre arbeid</vt:lpstr>
    </vt:vector>
  </TitlesOfParts>
  <Company>Universitetet i Oslo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 Arbeidsgruppe 4 – Organisasjons og beslutningsstruktur</dc:title>
  <dc:creator>Arild Underdal</dc:creator>
  <cp:lastModifiedBy>Lars Oftedal</cp:lastModifiedBy>
  <cp:revision>65</cp:revision>
  <cp:lastPrinted>2015-10-19T04:13:55Z</cp:lastPrinted>
  <dcterms:created xsi:type="dcterms:W3CDTF">2015-06-02T07:56:48Z</dcterms:created>
  <dcterms:modified xsi:type="dcterms:W3CDTF">2015-10-26T19:02:07Z</dcterms:modified>
</cp:coreProperties>
</file>