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  <p15:guide id="3" pos="5472">
          <p15:clr>
            <a:srgbClr val="A4A3A4"/>
          </p15:clr>
        </p15:guide>
        <p15:guide id="4" pos="1008">
          <p15:clr>
            <a:srgbClr val="A4A3A4"/>
          </p15:clr>
        </p15:guide>
        <p15:guide id="5" pos="1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566" y="48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 sz="quarter"/>
          </p:nvPr>
        </p:nvSpPr>
        <p:spPr>
          <a:xfrm>
            <a:off x="1295400" y="1905000"/>
            <a:ext cx="6934200" cy="1143000"/>
          </a:xfrm>
        </p:spPr>
        <p:txBody>
          <a:bodyPr anchor="b"/>
          <a:lstStyle>
            <a:lvl1pPr>
              <a:defRPr sz="20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3048000"/>
            <a:ext cx="7315200" cy="1752600"/>
          </a:xfrm>
        </p:spPr>
        <p:txBody>
          <a:bodyPr/>
          <a:lstStyle>
            <a:lvl1pPr marL="0" indent="0">
              <a:buFontTx/>
              <a:buNone/>
              <a:defRPr sz="3000" b="1" i="0"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5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algn="ctr" eaLnBrk="1" hangingPunct="1"/>
            <a:r>
              <a:rPr lang="nb-NO" dirty="0" smtClean="0"/>
              <a:t>Arne Bugge Amundsen</a:t>
            </a:r>
            <a:endParaRPr lang="nb-NO" dirty="0"/>
          </a:p>
        </p:txBody>
      </p:sp>
      <p:sp>
        <p:nvSpPr>
          <p:cNvPr id="13315" name="Subtitle 6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algn="ctr" eaLnBrk="1" hangingPunct="1"/>
            <a:r>
              <a:rPr lang="nb-NO" dirty="0" smtClean="0">
                <a:latin typeface="Arial" charset="0"/>
                <a:ea typeface="Arial" charset="0"/>
                <a:cs typeface="Arial" charset="0"/>
              </a:rPr>
              <a:t>Samhandling mellom de tre øverste styringsnivåene</a:t>
            </a:r>
          </a:p>
          <a:p>
            <a:pPr algn="ctr" eaLnBrk="1" hangingPunct="1"/>
            <a:r>
              <a:rPr lang="nb-NO" sz="2000" dirty="0" smtClean="0">
                <a:latin typeface="Arial" charset="0"/>
                <a:ea typeface="Arial" charset="0"/>
                <a:cs typeface="Arial" charset="0"/>
              </a:rPr>
              <a:t>Fremlegg til styreseminar 20/10 2015</a:t>
            </a:r>
            <a:endParaRPr lang="nb-NO" sz="2000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Rekruttering av toppledere (forts.)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Mulig forslag </a:t>
            </a:r>
            <a:r>
              <a:rPr lang="nb-NO" dirty="0" smtClean="0"/>
              <a:t>2 – </a:t>
            </a:r>
            <a:r>
              <a:rPr lang="en-US" dirty="0" err="1"/>
              <a:t>ansatt</a:t>
            </a:r>
            <a:r>
              <a:rPr lang="en-US" dirty="0"/>
              <a:t> </a:t>
            </a:r>
            <a:r>
              <a:rPr lang="en-US" dirty="0" err="1"/>
              <a:t>ledelse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nb-NO" sz="2400" i="1" dirty="0"/>
              <a:t>Ved ansettelse av ledere bør man sikre bred involvering. En </a:t>
            </a:r>
            <a:r>
              <a:rPr lang="nb-NO" sz="2400" i="1" dirty="0" smtClean="0"/>
              <a:t>prosedyre </a:t>
            </a:r>
            <a:r>
              <a:rPr lang="nb-NO" sz="2400" i="1" dirty="0"/>
              <a:t>kan være at </a:t>
            </a:r>
            <a:r>
              <a:rPr lang="nb-NO" sz="2400" i="1" dirty="0" smtClean="0"/>
              <a:t>en </a:t>
            </a:r>
            <a:r>
              <a:rPr lang="nb-NO" sz="2400" i="1" dirty="0"/>
              <a:t>bredt sammensatt </a:t>
            </a:r>
            <a:r>
              <a:rPr lang="nb-NO" sz="2400" i="1" dirty="0" smtClean="0"/>
              <a:t>rekrutteringskomité foreslår </a:t>
            </a:r>
            <a:r>
              <a:rPr lang="nb-NO" sz="2400" i="1" dirty="0"/>
              <a:t>og </a:t>
            </a:r>
            <a:r>
              <a:rPr lang="nb-NO" sz="2400" i="1" dirty="0" smtClean="0"/>
              <a:t>rangerer </a:t>
            </a:r>
            <a:r>
              <a:rPr lang="nb-NO" sz="2400" i="1" dirty="0"/>
              <a:t>kandidater til </a:t>
            </a:r>
            <a:r>
              <a:rPr lang="nb-NO" sz="2400" i="1" dirty="0" smtClean="0"/>
              <a:t>toppstillinger etter en </a:t>
            </a:r>
            <a:r>
              <a:rPr lang="nb-NO" sz="2400" i="1" dirty="0"/>
              <a:t>omfattende </a:t>
            </a:r>
            <a:r>
              <a:rPr lang="nb-NO" sz="2400" i="1" dirty="0" smtClean="0"/>
              <a:t>evaluering av faglige </a:t>
            </a:r>
            <a:r>
              <a:rPr lang="nb-NO" sz="2400" i="1" dirty="0"/>
              <a:t>meritter og lederegenskaper hos både interne og eksterne </a:t>
            </a:r>
            <a:r>
              <a:rPr lang="nb-NO" sz="2400" i="1" dirty="0" smtClean="0"/>
              <a:t>søkere. </a:t>
            </a:r>
          </a:p>
          <a:p>
            <a:pPr marL="0" indent="0">
              <a:buNone/>
            </a:pPr>
            <a:r>
              <a:rPr lang="nb-NO" sz="2400" i="1" dirty="0" smtClean="0"/>
              <a:t>Universitetsstyret </a:t>
            </a:r>
            <a:r>
              <a:rPr lang="nb-NO" sz="2400" i="1" dirty="0"/>
              <a:t>foretar tilsettingene etter innstilling fra </a:t>
            </a:r>
            <a:r>
              <a:rPr lang="nb-NO" sz="2400" i="1" dirty="0" smtClean="0"/>
              <a:t>rekrutteringskomiteen</a:t>
            </a:r>
            <a:r>
              <a:rPr lang="nb-NO" sz="2400" i="1" dirty="0"/>
              <a:t>.</a:t>
            </a:r>
            <a:endParaRPr lang="en-US" sz="2400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99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Dagens sentermodell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UiO har </a:t>
            </a:r>
            <a:r>
              <a:rPr lang="nb-NO" dirty="0" smtClean="0"/>
              <a:t>ulike </a:t>
            </a:r>
            <a:r>
              <a:rPr lang="nb-NO" dirty="0"/>
              <a:t>former for senterorganisering og </a:t>
            </a:r>
            <a:r>
              <a:rPr lang="nb-NO" dirty="0" smtClean="0"/>
              <a:t>senterne er </a:t>
            </a:r>
            <a:r>
              <a:rPr lang="nb-NO" dirty="0"/>
              <a:t>plassert på ulike </a:t>
            </a:r>
            <a:r>
              <a:rPr lang="nb-NO" dirty="0" smtClean="0"/>
              <a:t>nivåer. </a:t>
            </a:r>
            <a:endParaRPr lang="en-US" dirty="0"/>
          </a:p>
          <a:p>
            <a:pPr marL="0" indent="0">
              <a:buNone/>
            </a:pPr>
            <a:endParaRPr lang="nb-NO" i="1" dirty="0" smtClean="0"/>
          </a:p>
          <a:p>
            <a:pPr marL="0" indent="0">
              <a:buNone/>
            </a:pPr>
            <a:r>
              <a:rPr lang="nb-NO" dirty="0" smtClean="0"/>
              <a:t>Mulig </a:t>
            </a:r>
            <a:r>
              <a:rPr lang="nb-NO" dirty="0"/>
              <a:t>forslag:</a:t>
            </a:r>
            <a:endParaRPr lang="en-US" dirty="0"/>
          </a:p>
          <a:p>
            <a:pPr marL="0" indent="0">
              <a:buNone/>
            </a:pPr>
            <a:r>
              <a:rPr lang="nb-NO" sz="2400" i="1" dirty="0" smtClean="0"/>
              <a:t>Sentere </a:t>
            </a:r>
            <a:r>
              <a:rPr lang="nb-NO" sz="2400" i="1" dirty="0"/>
              <a:t>skal organiseres i </a:t>
            </a:r>
            <a:r>
              <a:rPr lang="nb-NO" sz="2400" i="1" dirty="0" smtClean="0"/>
              <a:t>linje, under </a:t>
            </a:r>
            <a:r>
              <a:rPr lang="nb-NO" sz="2400" i="1" dirty="0"/>
              <a:t>et vertsfakultet eller </a:t>
            </a:r>
            <a:r>
              <a:rPr lang="nb-NO" sz="2400" i="1" dirty="0" smtClean="0"/>
              <a:t>et </a:t>
            </a:r>
            <a:r>
              <a:rPr lang="nb-NO" sz="2400" i="1" dirty="0"/>
              <a:t>vertsinstitutt. Hva som er mest hensiktsmessig av fakultet eller </a:t>
            </a:r>
            <a:r>
              <a:rPr lang="nb-NO" sz="2400" i="1" dirty="0" smtClean="0"/>
              <a:t>institutt </a:t>
            </a:r>
            <a:r>
              <a:rPr lang="nb-NO" sz="2400" i="1" dirty="0"/>
              <a:t>avhenger blant annet av hvor tverrfaglig </a:t>
            </a:r>
            <a:r>
              <a:rPr lang="nb-NO" sz="2400" i="1" dirty="0" smtClean="0"/>
              <a:t>senteret </a:t>
            </a:r>
            <a:r>
              <a:rPr lang="nb-NO" sz="2400" i="1" dirty="0"/>
              <a:t>er. </a:t>
            </a:r>
            <a:r>
              <a:rPr lang="nb-NO" sz="2400" i="1" dirty="0" smtClean="0"/>
              <a:t>Vertsfakultet-/institutt </a:t>
            </a:r>
            <a:r>
              <a:rPr lang="nb-NO" sz="2400" i="1" dirty="0"/>
              <a:t>skal ha et definert ansvar for </a:t>
            </a:r>
            <a:r>
              <a:rPr lang="nb-NO" sz="2400" i="1" dirty="0" smtClean="0"/>
              <a:t>senteret</a:t>
            </a:r>
            <a:r>
              <a:rPr lang="nb-NO" sz="2400" i="1" dirty="0"/>
              <a:t>. </a:t>
            </a:r>
            <a:endParaRPr lang="en-US" sz="24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99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Tverrfakultære</a:t>
            </a:r>
            <a:r>
              <a:rPr lang="nb-NO" dirty="0" smtClean="0"/>
              <a:t> initiativer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UiO har i dag tre store </a:t>
            </a:r>
            <a:r>
              <a:rPr lang="nb-NO" dirty="0" err="1"/>
              <a:t>tverrfakultære</a:t>
            </a:r>
            <a:r>
              <a:rPr lang="nb-NO" dirty="0"/>
              <a:t> satsninger. Det er viktig at det er godt avklart hva disse skal være, og hvordan de skal organiseres</a:t>
            </a:r>
            <a:r>
              <a:rPr lang="nb-NO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nb-NO" dirty="0" smtClean="0"/>
              <a:t>Mulig </a:t>
            </a:r>
            <a:r>
              <a:rPr lang="nb-NO" dirty="0"/>
              <a:t>forslag:</a:t>
            </a:r>
            <a:endParaRPr lang="en-US" dirty="0"/>
          </a:p>
          <a:p>
            <a:pPr marL="0" indent="0">
              <a:buNone/>
            </a:pPr>
            <a:r>
              <a:rPr lang="nb-NO" sz="2400" i="1" dirty="0"/>
              <a:t>De </a:t>
            </a:r>
            <a:r>
              <a:rPr lang="nb-NO" sz="2400" i="1" dirty="0" err="1"/>
              <a:t>tverrfakultære</a:t>
            </a:r>
            <a:r>
              <a:rPr lang="nb-NO" sz="2400" i="1" dirty="0"/>
              <a:t> initiativene skal ligge under et vertsfakultet som har et tydelig og definert ansvar. Fag og undervisning skjer i </a:t>
            </a:r>
            <a:r>
              <a:rPr lang="nb-NO" sz="2400" i="1" dirty="0" smtClean="0"/>
              <a:t>linje ved de </a:t>
            </a:r>
            <a:r>
              <a:rPr lang="nb-NO" sz="2400" i="1" dirty="0"/>
              <a:t>enhetene som er involvert i initiativet. Initiativene kan stimulere aktivitet med strategiutvikling og pengefordeling. </a:t>
            </a:r>
            <a:endParaRPr lang="en-US" sz="24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309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Personalmessig styring og samarbeid på tvers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Behov for fleksibilitet: </a:t>
            </a:r>
          </a:p>
          <a:p>
            <a:pPr marL="0" indent="0">
              <a:buNone/>
            </a:pPr>
            <a:r>
              <a:rPr lang="nb-NO" dirty="0" smtClean="0"/>
              <a:t>Tverrfaglige </a:t>
            </a:r>
            <a:r>
              <a:rPr lang="nb-NO" dirty="0"/>
              <a:t>grader og emner innebærer ofte at institutter ønsker å bruke ansatte fra andre institutter og fakulteter. </a:t>
            </a:r>
            <a:r>
              <a:rPr lang="nb-NO" dirty="0" smtClean="0"/>
              <a:t>Disponering </a:t>
            </a:r>
            <a:r>
              <a:rPr lang="nb-NO" dirty="0"/>
              <a:t>av personale må skje etter avtaler med det leddet som skal levere </a:t>
            </a:r>
            <a:r>
              <a:rPr lang="nb-NO" dirty="0" smtClean="0"/>
              <a:t>undervisning.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5906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Personalmessig styring og samarbeid på </a:t>
            </a:r>
            <a:r>
              <a:rPr lang="nb-NO" dirty="0" smtClean="0"/>
              <a:t>tvers (forts.)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Mulig forslag:</a:t>
            </a:r>
            <a:endParaRPr lang="en-US" dirty="0"/>
          </a:p>
          <a:p>
            <a:r>
              <a:rPr lang="nb-NO" sz="2400" i="1" dirty="0" smtClean="0"/>
              <a:t>Etablere </a:t>
            </a:r>
            <a:r>
              <a:rPr lang="nb-NO" sz="2400" i="1" dirty="0"/>
              <a:t>enkle prosedyrer for internfakturering slik at utveksling av personale kan skje så smidig som mulig</a:t>
            </a:r>
            <a:r>
              <a:rPr lang="nb-NO" sz="2400" i="1" dirty="0" smtClean="0"/>
              <a:t>.</a:t>
            </a:r>
          </a:p>
          <a:p>
            <a:r>
              <a:rPr lang="nb-NO" sz="2400" i="1" dirty="0" smtClean="0"/>
              <a:t>Økt bruk av delte </a:t>
            </a:r>
            <a:r>
              <a:rPr lang="nb-NO" sz="2400" i="1" dirty="0"/>
              <a:t>stillinger der </a:t>
            </a:r>
            <a:r>
              <a:rPr lang="nb-NO" sz="2400" i="1" dirty="0" smtClean="0"/>
              <a:t>FVA ansettes </a:t>
            </a:r>
            <a:r>
              <a:rPr lang="nb-NO" sz="2400" i="1" dirty="0"/>
              <a:t>ved to </a:t>
            </a:r>
            <a:r>
              <a:rPr lang="nb-NO" sz="2400" i="1" dirty="0" smtClean="0"/>
              <a:t>institutter </a:t>
            </a:r>
            <a:r>
              <a:rPr lang="nb-NO" sz="2400" i="1" dirty="0"/>
              <a:t>og underviser to </a:t>
            </a:r>
            <a:r>
              <a:rPr lang="nb-NO" sz="2400" i="1" dirty="0" smtClean="0"/>
              <a:t>steder.</a:t>
            </a:r>
            <a:endParaRPr lang="en-US" sz="24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4706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Funksjonsfordeling - fakulteter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nb-NO" sz="2400" dirty="0" smtClean="0"/>
              <a:t>stor </a:t>
            </a:r>
            <a:r>
              <a:rPr lang="nb-NO" sz="2400" dirty="0"/>
              <a:t>forskjell mellom de største og de minste </a:t>
            </a:r>
            <a:r>
              <a:rPr lang="nb-NO" sz="2400" dirty="0" smtClean="0"/>
              <a:t>fakultetene </a:t>
            </a:r>
            <a:endParaRPr lang="nb-NO" sz="2400" dirty="0"/>
          </a:p>
          <a:p>
            <a:pPr>
              <a:buFontTx/>
              <a:buChar char="-"/>
            </a:pPr>
            <a:r>
              <a:rPr lang="nb-NO" sz="2400" dirty="0"/>
              <a:t>stor forskjell mellom profesjonsfakultetene (som jus og medisin) og fakultetene med frie fagtilbud (som HF og </a:t>
            </a:r>
            <a:r>
              <a:rPr lang="nb-NO" sz="2400" dirty="0" err="1"/>
              <a:t>MatNat</a:t>
            </a:r>
            <a:r>
              <a:rPr lang="nb-NO" sz="2400" dirty="0"/>
              <a:t>) </a:t>
            </a:r>
          </a:p>
          <a:p>
            <a:pPr>
              <a:buFontTx/>
              <a:buChar char="-"/>
            </a:pPr>
            <a:r>
              <a:rPr lang="nb-NO" sz="2400" dirty="0"/>
              <a:t>stor forskjell på hvor kapitalintensiv undervisning og forskning er ved de ulike fakultetene</a:t>
            </a:r>
          </a:p>
          <a:p>
            <a:pPr>
              <a:buFontTx/>
              <a:buChar char="-"/>
            </a:pPr>
            <a:r>
              <a:rPr lang="nb-NO" sz="2400" dirty="0"/>
              <a:t>fakultetsinndelingen er mer historisk enn strategisk begrunnet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4223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Funksjonsfordeling </a:t>
            </a:r>
            <a:r>
              <a:rPr lang="nb-NO" dirty="0" smtClean="0"/>
              <a:t>– fakulteter (forts.)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Mulig forslag:</a:t>
            </a:r>
            <a:endParaRPr lang="en-US" dirty="0"/>
          </a:p>
          <a:p>
            <a:r>
              <a:rPr lang="nb-NO" sz="2400" i="1" dirty="0"/>
              <a:t>UiO </a:t>
            </a:r>
            <a:r>
              <a:rPr lang="nb-NO" sz="2400" i="1" dirty="0" smtClean="0"/>
              <a:t>kan </a:t>
            </a:r>
            <a:r>
              <a:rPr lang="nb-NO" sz="2400" i="1" dirty="0"/>
              <a:t>starte en prosess for se på fakultetenes roller og funksjonsfordeling. En slik </a:t>
            </a:r>
            <a:r>
              <a:rPr lang="nb-NO" sz="2400" i="1"/>
              <a:t>prosess </a:t>
            </a:r>
            <a:r>
              <a:rPr lang="nb-NO" sz="2400" i="1" smtClean="0"/>
              <a:t>må </a:t>
            </a:r>
            <a:r>
              <a:rPr lang="nb-NO" sz="2400" i="1" dirty="0"/>
              <a:t>først diskutere hva slags organisasjonsmodell som er ønskelig på UiO. Deretter bør man diskutere hva denne modellen innebærer for den faglige inndelingen av fakulteter og antallet fakulteter. </a:t>
            </a:r>
            <a:endParaRPr lang="en-US" sz="2400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844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Vårt utgangspunkt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 smtClean="0"/>
              <a:t>Behovet </a:t>
            </a:r>
            <a:r>
              <a:rPr lang="nb-NO" dirty="0"/>
              <a:t>for </a:t>
            </a:r>
            <a:r>
              <a:rPr lang="nb-NO" dirty="0" smtClean="0"/>
              <a:t>samhandling fordrer en </a:t>
            </a:r>
            <a:r>
              <a:rPr lang="nb-NO" dirty="0"/>
              <a:t>helhetlig tilnærming til UiOs </a:t>
            </a:r>
            <a:r>
              <a:rPr lang="nb-NO" dirty="0" smtClean="0"/>
              <a:t>kjernevirksomhet</a:t>
            </a:r>
            <a:endParaRPr lang="en-US" dirty="0"/>
          </a:p>
          <a:p>
            <a:pPr lvl="0"/>
            <a:r>
              <a:rPr lang="nb-NO" dirty="0"/>
              <a:t>Kompleksiteten i UiOs virksomhet, og store variasjoner mellom </a:t>
            </a:r>
            <a:r>
              <a:rPr lang="nb-NO" dirty="0" smtClean="0"/>
              <a:t>enhetene</a:t>
            </a:r>
            <a:endParaRPr lang="en-US" dirty="0"/>
          </a:p>
          <a:p>
            <a:pPr lvl="0"/>
            <a:r>
              <a:rPr lang="nb-NO" dirty="0"/>
              <a:t>Behovet for en effektiv </a:t>
            </a:r>
            <a:r>
              <a:rPr lang="nb-NO" dirty="0" smtClean="0"/>
              <a:t>tilnærming </a:t>
            </a:r>
            <a:r>
              <a:rPr lang="nb-NO" dirty="0"/>
              <a:t>til fellesoppgaver, som eksempelvis </a:t>
            </a:r>
            <a:r>
              <a:rPr lang="nb-NO" dirty="0" smtClean="0"/>
              <a:t>vedlikehold av bygningsmasse</a:t>
            </a:r>
            <a:r>
              <a:rPr lang="nb-NO" dirty="0"/>
              <a:t>, infrastruktur, digitale l</a:t>
            </a:r>
            <a:r>
              <a:rPr lang="da-DK" dirty="0" smtClean="0"/>
              <a:t>øsninger</a:t>
            </a:r>
          </a:p>
          <a:p>
            <a:pPr lvl="0"/>
            <a:r>
              <a:rPr lang="da-DK" dirty="0" smtClean="0"/>
              <a:t>Beslutnings- og gjennomføringevne</a:t>
            </a:r>
            <a:endParaRPr lang="en-US" dirty="0"/>
          </a:p>
          <a:p>
            <a:pPr eaLnBrk="1" hangingPunct="1"/>
            <a:endParaRPr lang="nb-NO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Ledelsesstruktur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Status: Enhetlig ledelse på institutter og fakulteter, men ikke på sentralnivået</a:t>
            </a:r>
          </a:p>
          <a:p>
            <a:r>
              <a:rPr lang="nb-NO" dirty="0" smtClean="0"/>
              <a:t>Utfordringer for samlede strategiske grep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Mulig forslag:</a:t>
            </a:r>
          </a:p>
          <a:p>
            <a:pPr marL="0" indent="0">
              <a:buNone/>
            </a:pPr>
            <a:r>
              <a:rPr lang="pt-PT" sz="2400" i="1" dirty="0"/>
              <a:t>UiO b</a:t>
            </a:r>
            <a:r>
              <a:rPr lang="nb-NO" sz="2400" i="1" dirty="0"/>
              <a:t>ør vurdere en overgang til enhetlig ledelse på alle </a:t>
            </a:r>
            <a:r>
              <a:rPr lang="nb-NO" sz="2400" i="1" dirty="0" smtClean="0"/>
              <a:t>nivåer. Universitetsdirektør </a:t>
            </a:r>
            <a:r>
              <a:rPr lang="nb-NO" sz="2400" i="1" dirty="0"/>
              <a:t>vil da rapportere til rektor. </a:t>
            </a:r>
            <a:endParaRPr lang="en-US" sz="2400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247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Universitetsstyret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 </a:t>
            </a:r>
            <a:r>
              <a:rPr lang="nb-NO" dirty="0"/>
              <a:t>styresammenheng er det mindre vanlig at virksomhetens leder også er </a:t>
            </a:r>
            <a:r>
              <a:rPr lang="nb-NO" dirty="0" smtClean="0"/>
              <a:t>styreleder, </a:t>
            </a:r>
            <a:r>
              <a:rPr lang="nb-NO" dirty="0"/>
              <a:t>blant annet fordi det innebærer at daglig leder rapporterer til seg selv.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632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Universitetsstyret (forts.)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Mulig forslag:</a:t>
            </a:r>
          </a:p>
          <a:p>
            <a:pPr marL="0" indent="0">
              <a:buNone/>
            </a:pPr>
            <a:endParaRPr lang="pt-PT" i="1" dirty="0" smtClean="0"/>
          </a:p>
          <a:p>
            <a:pPr marL="0" indent="0">
              <a:buNone/>
            </a:pPr>
            <a:r>
              <a:rPr lang="pt-PT" i="1" dirty="0" smtClean="0"/>
              <a:t>UiO </a:t>
            </a:r>
            <a:r>
              <a:rPr lang="pt-PT" i="1" dirty="0"/>
              <a:t>b</a:t>
            </a:r>
            <a:r>
              <a:rPr lang="nb-NO" i="1" dirty="0"/>
              <a:t>ør vurdere om styret skal ledes av en ekstern styreleder</a:t>
            </a:r>
            <a:r>
              <a:rPr lang="en-US" i="1" dirty="0"/>
              <a:t> </a:t>
            </a:r>
            <a:r>
              <a:rPr lang="nb-NO" i="1" dirty="0"/>
              <a:t>. Dette kan gjennomføres uten at forholdet mellom interne og eksterne representanter endres og uavhengig av om rektor er valgt eller ansatt. 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815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Fakultets- og instituttorganer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Alle fakulteter har fakultetsstyrer </a:t>
            </a:r>
            <a:r>
              <a:rPr lang="nb-NO" dirty="0"/>
              <a:t>der dekanen er styreleder. De fleste instituttene har instituttstyrer der instituttleder er styreleder. Noen institutter har instituttråd. </a:t>
            </a:r>
            <a:endParaRPr lang="en-US" dirty="0"/>
          </a:p>
          <a:p>
            <a:r>
              <a:rPr lang="nb-NO" dirty="0" smtClean="0"/>
              <a:t>Reell </a:t>
            </a:r>
            <a:r>
              <a:rPr lang="nb-NO" dirty="0"/>
              <a:t>involvering og forankring av viktige beslutninger ved fakulteter og institutter er viktig. Samtidig er særlig instituttstyrenes økonomiske og strategiske handlefrihet reelt </a:t>
            </a:r>
            <a:r>
              <a:rPr lang="nb-NO" dirty="0" smtClean="0"/>
              <a:t>begrenset.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378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Fakultets- og </a:t>
            </a:r>
            <a:r>
              <a:rPr lang="nb-NO" dirty="0" smtClean="0"/>
              <a:t>instituttorganer (forts.)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Mulig </a:t>
            </a:r>
            <a:r>
              <a:rPr lang="nb-NO" dirty="0" smtClean="0"/>
              <a:t>forslag</a:t>
            </a:r>
            <a:r>
              <a:rPr lang="nb-NO" dirty="0"/>
              <a:t>:</a:t>
            </a:r>
            <a:endParaRPr lang="en-US" dirty="0"/>
          </a:p>
          <a:p>
            <a:r>
              <a:rPr lang="nb-NO" sz="2400" i="1" dirty="0"/>
              <a:t>Reell involvering og forankring gjennom beslutningsorganer bør skje også på lavere nivå enn universitetsstyret. Ordningen med fakultetsstyrer bør derfor videreføres. UiO bør </a:t>
            </a:r>
            <a:r>
              <a:rPr lang="nb-NO" sz="2400" i="1" dirty="0" smtClean="0"/>
              <a:t>vurdere </a:t>
            </a:r>
            <a:r>
              <a:rPr lang="nb-NO" sz="2400" i="1" dirty="0"/>
              <a:t>om også fakultetsstyrene bør ledes av eksterne styreledere.</a:t>
            </a:r>
            <a:endParaRPr lang="en-US" sz="2400" i="1" dirty="0"/>
          </a:p>
          <a:p>
            <a:r>
              <a:rPr lang="en-US" sz="2400" i="1" dirty="0" err="1" smtClean="0"/>
              <a:t>Instituttstyrene</a:t>
            </a:r>
            <a:r>
              <a:rPr lang="en-US" sz="2400" i="1" dirty="0" smtClean="0"/>
              <a:t> </a:t>
            </a:r>
            <a:r>
              <a:rPr lang="en-US" sz="2400" i="1" dirty="0" err="1"/>
              <a:t>har</a:t>
            </a:r>
            <a:r>
              <a:rPr lang="en-US" sz="2400" i="1" dirty="0"/>
              <a:t> </a:t>
            </a:r>
            <a:r>
              <a:rPr lang="en-US" sz="2400" i="1" dirty="0" err="1"/>
              <a:t>svært</a:t>
            </a:r>
            <a:r>
              <a:rPr lang="en-US" sz="2400" i="1" dirty="0"/>
              <a:t> </a:t>
            </a:r>
            <a:r>
              <a:rPr lang="en-US" sz="2400" i="1" dirty="0" err="1"/>
              <a:t>begrenset</a:t>
            </a:r>
            <a:r>
              <a:rPr lang="en-US" sz="2400" i="1" dirty="0"/>
              <a:t> </a:t>
            </a:r>
            <a:r>
              <a:rPr lang="en-US" sz="2400" i="1" dirty="0" err="1"/>
              <a:t>myndighet</a:t>
            </a:r>
            <a:r>
              <a:rPr lang="en-US" sz="2400" i="1" dirty="0"/>
              <a:t> </a:t>
            </a:r>
            <a:r>
              <a:rPr lang="en-US" sz="2400" i="1" dirty="0" err="1"/>
              <a:t>i</a:t>
            </a:r>
            <a:r>
              <a:rPr lang="en-US" sz="2400" i="1" dirty="0"/>
              <a:t> dag, </a:t>
            </a:r>
            <a:r>
              <a:rPr lang="en-US" sz="2400" i="1" dirty="0" err="1"/>
              <a:t>delegert</a:t>
            </a:r>
            <a:r>
              <a:rPr lang="en-US" sz="2400" i="1" dirty="0"/>
              <a:t> </a:t>
            </a:r>
            <a:r>
              <a:rPr lang="en-US" sz="2400" i="1" dirty="0" err="1"/>
              <a:t>av</a:t>
            </a:r>
            <a:r>
              <a:rPr lang="en-US" sz="2400" i="1" dirty="0"/>
              <a:t> </a:t>
            </a:r>
            <a:r>
              <a:rPr lang="en-US" sz="2400" i="1" dirty="0" err="1"/>
              <a:t>fakultetet</a:t>
            </a:r>
            <a:r>
              <a:rPr lang="en-US" sz="2400" i="1" dirty="0"/>
              <a:t>. </a:t>
            </a:r>
            <a:r>
              <a:rPr lang="en-US" sz="2400" i="1" dirty="0" err="1" smtClean="0"/>
              <a:t>UiO</a:t>
            </a:r>
            <a:r>
              <a:rPr lang="en-US" sz="2400" i="1" dirty="0" smtClean="0"/>
              <a:t> </a:t>
            </a:r>
            <a:r>
              <a:rPr lang="en-US" sz="2400" i="1" dirty="0" err="1"/>
              <a:t>bør</a:t>
            </a:r>
            <a:r>
              <a:rPr lang="en-US" sz="2400" i="1" dirty="0"/>
              <a:t> </a:t>
            </a:r>
            <a:r>
              <a:rPr lang="en-US" sz="2400" i="1" dirty="0" err="1"/>
              <a:t>vurdere</a:t>
            </a:r>
            <a:r>
              <a:rPr lang="en-US" sz="2400" i="1" dirty="0"/>
              <a:t> å </a:t>
            </a:r>
            <a:r>
              <a:rPr lang="en-US" sz="2400" i="1" dirty="0" err="1"/>
              <a:t>erstatte</a:t>
            </a:r>
            <a:r>
              <a:rPr lang="en-US" sz="2400" i="1" dirty="0"/>
              <a:t> </a:t>
            </a:r>
            <a:r>
              <a:rPr lang="en-US" sz="2400" i="1" dirty="0" err="1"/>
              <a:t>instituttstyrene</a:t>
            </a:r>
            <a:r>
              <a:rPr lang="en-US" sz="2400" i="1" dirty="0"/>
              <a:t> med </a:t>
            </a:r>
            <a:r>
              <a:rPr lang="en-US" sz="2400" i="1" dirty="0" err="1"/>
              <a:t>instituttråd</a:t>
            </a:r>
            <a:r>
              <a:rPr lang="en-US" sz="2400" i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87806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Rekruttering av toppledere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Det er viktig med gode, inkluderende og robuste prosedyrer for rekruttering av ledere på alle nivåer. Rekrutteringsprosessene bør </a:t>
            </a:r>
            <a:r>
              <a:rPr lang="nb-NO" dirty="0" smtClean="0"/>
              <a:t>fremme </a:t>
            </a:r>
            <a:r>
              <a:rPr lang="nb-NO" dirty="0"/>
              <a:t>involvering, kvalitetssikring og utvelgelsesmuligheter. Dagens rekrutteringsformer kan forbedres.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527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Rekruttering av </a:t>
            </a:r>
            <a:r>
              <a:rPr lang="nb-NO" dirty="0" smtClean="0"/>
              <a:t>toppledere (forts.)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060848"/>
            <a:ext cx="7696200" cy="4114800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Mulig </a:t>
            </a:r>
            <a:r>
              <a:rPr lang="nb-NO" dirty="0" smtClean="0"/>
              <a:t>forslag 1 </a:t>
            </a:r>
            <a:r>
              <a:rPr lang="nb-NO" dirty="0"/>
              <a:t>– valgt ledelse:</a:t>
            </a:r>
            <a:endParaRPr lang="en-US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sz="2400" i="1" dirty="0" smtClean="0"/>
              <a:t>Ved ledervalg bø</a:t>
            </a:r>
            <a:r>
              <a:rPr lang="pt-PT" sz="2400" i="1" dirty="0"/>
              <a:t>r UiO i st</a:t>
            </a:r>
            <a:r>
              <a:rPr lang="nb-NO" sz="2400" i="1" dirty="0" err="1"/>
              <a:t>ørre</a:t>
            </a:r>
            <a:r>
              <a:rPr lang="nb-NO" sz="2400" i="1" dirty="0"/>
              <a:t> grad </a:t>
            </a:r>
            <a:r>
              <a:rPr lang="nb-NO" sz="2400" i="1" dirty="0" smtClean="0"/>
              <a:t>enn før operere </a:t>
            </a:r>
            <a:r>
              <a:rPr lang="nb-NO" sz="2400" i="1" dirty="0"/>
              <a:t>med aktive og representative </a:t>
            </a:r>
            <a:r>
              <a:rPr lang="nb-NO" sz="2400" i="1" dirty="0" smtClean="0"/>
              <a:t>valgkomiteer </a:t>
            </a:r>
            <a:r>
              <a:rPr lang="nb-NO" sz="2400" i="1" dirty="0"/>
              <a:t>som identifiserer og </a:t>
            </a:r>
            <a:r>
              <a:rPr lang="nb-NO" sz="2400" i="1" dirty="0" err="1"/>
              <a:t>kvalitetssikrer</a:t>
            </a:r>
            <a:r>
              <a:rPr lang="nb-NO" sz="2400" i="1" dirty="0"/>
              <a:t> kandidater. Et klarere mandat for slike </a:t>
            </a:r>
            <a:r>
              <a:rPr lang="nb-NO" sz="2400" i="1" dirty="0" smtClean="0"/>
              <a:t>valgkomiteer </a:t>
            </a:r>
            <a:r>
              <a:rPr lang="nb-NO" sz="2400" i="1" dirty="0"/>
              <a:t>kan utarbeides.</a:t>
            </a:r>
            <a:endParaRPr lang="en-US" sz="2400" i="1" dirty="0"/>
          </a:p>
          <a:p>
            <a:pPr marL="0" indent="0">
              <a:buNone/>
            </a:pPr>
            <a:r>
              <a:rPr lang="nb-NO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843303"/>
      </p:ext>
    </p:extLst>
  </p:cSld>
  <p:clrMapOvr>
    <a:masterClrMapping/>
  </p:clrMapOvr>
</p:sld>
</file>

<file path=ppt/theme/theme1.xml><?xml version="1.0" encoding="utf-8"?>
<a:theme xmlns:a="http://schemas.openxmlformats.org/drawingml/2006/main" name="SAB4-sept-15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SAB4-sept-15</Template>
  <TotalTime>44</TotalTime>
  <Words>734</Words>
  <Application>Microsoft Office PowerPoint</Application>
  <PresentationFormat>On-screen Show (4:3)</PresentationFormat>
  <Paragraphs>62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ヒラギノ角ゴ Pro W3</vt:lpstr>
      <vt:lpstr>SAB4-sept-15</vt:lpstr>
      <vt:lpstr>Arne Bugge Amundsen</vt:lpstr>
      <vt:lpstr>Vårt utgangspunkt</vt:lpstr>
      <vt:lpstr>Ledelsesstruktur</vt:lpstr>
      <vt:lpstr>Universitetsstyret</vt:lpstr>
      <vt:lpstr>Universitetsstyret (forts.)</vt:lpstr>
      <vt:lpstr>Fakultets- og instituttorganer</vt:lpstr>
      <vt:lpstr>Fakultets- og instituttorganer (forts.)</vt:lpstr>
      <vt:lpstr>Rekruttering av toppledere</vt:lpstr>
      <vt:lpstr>Rekruttering av toppledere (forts.)</vt:lpstr>
      <vt:lpstr>Rekruttering av toppledere (forts.)</vt:lpstr>
      <vt:lpstr>Dagens sentermodell</vt:lpstr>
      <vt:lpstr>Tverrfakultære initiativer</vt:lpstr>
      <vt:lpstr>Personalmessig styring og samarbeid på tvers </vt:lpstr>
      <vt:lpstr>Personalmessig styring og samarbeid på tvers (forts.) </vt:lpstr>
      <vt:lpstr>Funksjonsfordeling - fakulteter </vt:lpstr>
      <vt:lpstr>Funksjonsfordeling – fakulteter (forts.) </vt:lpstr>
    </vt:vector>
  </TitlesOfParts>
  <Company>Universitetet i Oslo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Hans Petter Graver, Tanja Storsul, Morten Dæhlen, Arne Bugge Amundsen</dc:title>
  <dc:creator>Arne Bugge Amundsen</dc:creator>
  <cp:lastModifiedBy>Lars Oftedal</cp:lastModifiedBy>
  <cp:revision>7</cp:revision>
  <cp:lastPrinted>2015-09-08T06:04:28Z</cp:lastPrinted>
  <dcterms:created xsi:type="dcterms:W3CDTF">2015-09-08T05:50:21Z</dcterms:created>
  <dcterms:modified xsi:type="dcterms:W3CDTF">2015-10-26T19:02:35Z</dcterms:modified>
</cp:coreProperties>
</file>