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79" r:id="rId5"/>
    <p:sldId id="266" r:id="rId6"/>
    <p:sldId id="273" r:id="rId7"/>
    <p:sldId id="274" r:id="rId8"/>
    <p:sldId id="260" r:id="rId9"/>
    <p:sldId id="267" r:id="rId1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7171" autoAdjust="0"/>
  </p:normalViewPr>
  <p:slideViewPr>
    <p:cSldViewPr>
      <p:cViewPr varScale="1">
        <p:scale>
          <a:sx n="44" d="100"/>
          <a:sy n="44" d="100"/>
        </p:scale>
        <p:origin x="1022" y="38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08D58-59CB-4028-AF05-3B6602B95F1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8DDEF1AF-15DC-4C08-B782-91B1A28C8343}">
      <dgm:prSet phldrT="[Text]" phldr="1"/>
      <dgm:spPr/>
      <dgm:t>
        <a:bodyPr/>
        <a:lstStyle/>
        <a:p>
          <a:endParaRPr lang="en-US"/>
        </a:p>
      </dgm:t>
    </dgm:pt>
    <dgm:pt modelId="{080FCAC8-1352-40CD-9D3D-EB1CB8E3DF31}" type="parTrans" cxnId="{989DAF16-D04E-4F65-88ED-0785469C60CB}">
      <dgm:prSet/>
      <dgm:spPr/>
      <dgm:t>
        <a:bodyPr/>
        <a:lstStyle/>
        <a:p>
          <a:endParaRPr lang="en-US"/>
        </a:p>
      </dgm:t>
    </dgm:pt>
    <dgm:pt modelId="{1BAA04A2-2319-49FA-BC4B-8928EFA28F15}" type="sibTrans" cxnId="{989DAF16-D04E-4F65-88ED-0785469C60CB}">
      <dgm:prSet/>
      <dgm:spPr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000" r="-108000"/>
          </a:stretch>
        </a:blipFill>
      </dgm:spPr>
      <dgm:t>
        <a:bodyPr/>
        <a:lstStyle/>
        <a:p>
          <a:endParaRPr lang="en-US"/>
        </a:p>
      </dgm:t>
    </dgm:pt>
    <dgm:pt modelId="{4343F2BE-0C6D-4F9E-B1FC-30EDB815827A}" type="pres">
      <dgm:prSet presAssocID="{4BE08D58-59CB-4028-AF05-3B6602B95F10}" presName="Name0" presStyleCnt="0">
        <dgm:presLayoutVars>
          <dgm:chMax val="7"/>
          <dgm:chPref val="7"/>
          <dgm:dir/>
        </dgm:presLayoutVars>
      </dgm:prSet>
      <dgm:spPr/>
    </dgm:pt>
    <dgm:pt modelId="{5EF39720-56B5-4C62-959F-2497E6412365}" type="pres">
      <dgm:prSet presAssocID="{4BE08D58-59CB-4028-AF05-3B6602B95F10}" presName="Name1" presStyleCnt="0"/>
      <dgm:spPr/>
    </dgm:pt>
    <dgm:pt modelId="{8AFBE11A-5C1B-4A37-9CEA-732879917695}" type="pres">
      <dgm:prSet presAssocID="{1BAA04A2-2319-49FA-BC4B-8928EFA28F15}" presName="picture_1" presStyleCnt="0"/>
      <dgm:spPr/>
    </dgm:pt>
    <dgm:pt modelId="{C26CBCDA-E67A-452A-A6E0-D01CAAE93EAD}" type="pres">
      <dgm:prSet presAssocID="{1BAA04A2-2319-49FA-BC4B-8928EFA28F15}" presName="pictureRepeatNode" presStyleLbl="alignImgPlace1" presStyleIdx="0" presStyleCnt="1" custLinFactNeighborX="33707" custLinFactNeighborY="5513"/>
      <dgm:spPr/>
      <dgm:t>
        <a:bodyPr/>
        <a:lstStyle/>
        <a:p>
          <a:endParaRPr lang="en-US"/>
        </a:p>
      </dgm:t>
    </dgm:pt>
    <dgm:pt modelId="{D119AAC3-892F-4EE8-A65D-CEC8FEC5CB6D}" type="pres">
      <dgm:prSet presAssocID="{8DDEF1AF-15DC-4C08-B782-91B1A28C834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FE79F-8B3D-4459-A485-0672279DDBFB}" type="presOf" srcId="{4BE08D58-59CB-4028-AF05-3B6602B95F10}" destId="{4343F2BE-0C6D-4F9E-B1FC-30EDB815827A}" srcOrd="0" destOrd="0" presId="urn:microsoft.com/office/officeart/2008/layout/CircularPictureCallout"/>
    <dgm:cxn modelId="{4BC688B6-2B0E-4891-A678-950E51959DA4}" type="presOf" srcId="{8DDEF1AF-15DC-4C08-B782-91B1A28C8343}" destId="{D119AAC3-892F-4EE8-A65D-CEC8FEC5CB6D}" srcOrd="0" destOrd="0" presId="urn:microsoft.com/office/officeart/2008/layout/CircularPictureCallout"/>
    <dgm:cxn modelId="{989DAF16-D04E-4F65-88ED-0785469C60CB}" srcId="{4BE08D58-59CB-4028-AF05-3B6602B95F10}" destId="{8DDEF1AF-15DC-4C08-B782-91B1A28C8343}" srcOrd="0" destOrd="0" parTransId="{080FCAC8-1352-40CD-9D3D-EB1CB8E3DF31}" sibTransId="{1BAA04A2-2319-49FA-BC4B-8928EFA28F15}"/>
    <dgm:cxn modelId="{37C0B719-F53C-4B2A-8BEE-6DB94C9439C1}" type="presOf" srcId="{1BAA04A2-2319-49FA-BC4B-8928EFA28F15}" destId="{C26CBCDA-E67A-452A-A6E0-D01CAAE93EAD}" srcOrd="0" destOrd="0" presId="urn:microsoft.com/office/officeart/2008/layout/CircularPictureCallout"/>
    <dgm:cxn modelId="{2658A054-8AD5-4B0D-83B5-EAD01BE977F9}" type="presParOf" srcId="{4343F2BE-0C6D-4F9E-B1FC-30EDB815827A}" destId="{5EF39720-56B5-4C62-959F-2497E6412365}" srcOrd="0" destOrd="0" presId="urn:microsoft.com/office/officeart/2008/layout/CircularPictureCallout"/>
    <dgm:cxn modelId="{B0AB467E-EFDF-403E-9760-B4841CA2B731}" type="presParOf" srcId="{5EF39720-56B5-4C62-959F-2497E6412365}" destId="{8AFBE11A-5C1B-4A37-9CEA-732879917695}" srcOrd="0" destOrd="0" presId="urn:microsoft.com/office/officeart/2008/layout/CircularPictureCallout"/>
    <dgm:cxn modelId="{4E815374-D5B0-4628-B55D-8B780E48AD39}" type="presParOf" srcId="{8AFBE11A-5C1B-4A37-9CEA-732879917695}" destId="{C26CBCDA-E67A-452A-A6E0-D01CAAE93EAD}" srcOrd="0" destOrd="0" presId="urn:microsoft.com/office/officeart/2008/layout/CircularPictureCallout"/>
    <dgm:cxn modelId="{455639C6-B5FB-4680-A377-29D15A8D555C}" type="presParOf" srcId="{5EF39720-56B5-4C62-959F-2497E6412365}" destId="{D119AAC3-892F-4EE8-A65D-CEC8FEC5CB6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D3DF51-E6A1-5A44-86E0-C4095B2FC033}" type="datetime1">
              <a:rPr lang="nb-NO"/>
              <a:pPr>
                <a:defRPr/>
              </a:pPr>
              <a:t>26.10.2015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BC5CCC-4159-364F-892E-4DCB07C14E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690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4D6625A-69A6-F941-AC68-77922442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6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effectLst/>
              </a:rPr>
              <a:t>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9937-E2A3-46B2-8FE0-CC735C3B7BDE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034C-B533-204C-A0CB-7BEF60E4C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4245-CC93-40AE-AD68-70948539A925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DE95-D9C1-1E46-A45B-674017883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D4F3-5DC6-4F4E-8FFC-C4EC8BA85E01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1A5D-1B6D-BA45-A176-DE2DC6E2E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B6EC6-AD62-4FC0-BAB8-CD0C9D77CC73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E22E-0303-0D45-B5A3-370047EBB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C398-3EBC-491E-9A8D-F320CD806D38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0109-DFC3-5144-BA0F-0556CFDBD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8130-92BD-4A0E-830E-546933822829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467-7E40-4443-9CDD-0FD094B40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463C-5A44-48D6-8B41-BB495C7F3ED4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2C14-EF87-724F-8767-B5D3FDD75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0636-2859-4716-B366-6AC9EE26953B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E788-16C2-694A-A65A-CEB6C3C5C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CF2F-7092-42D6-9572-75BBB735CE0D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3E91-2D09-344B-9D6F-9EDD16CA8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59D8-EAF2-4F94-8EF3-336E7AD24B2C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6206-C441-2145-99D3-53EE71B38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EA14BA-B0A0-406F-91BB-5690CEF3AD70}" type="datetime1">
              <a:rPr lang="nb-NO" smtClean="0"/>
              <a:t>26.10.2015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A3E70D4-2AEA-3943-97C6-2AD6C4517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V_ISV_A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190500"/>
            <a:ext cx="3057358" cy="351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951869"/>
          </a:xfrm>
        </p:spPr>
        <p:txBody>
          <a:bodyPr/>
          <a:lstStyle/>
          <a:p>
            <a:pPr eaLnBrk="1" hangingPunct="1"/>
            <a:r>
              <a:rPr lang="nb-NO" dirty="0" smtClean="0"/>
              <a:t>SAB styreseminar 20. oktober 2015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857500"/>
            <a:ext cx="7543989" cy="1459954"/>
          </a:xfrm>
        </p:spPr>
        <p:txBody>
          <a:bodyPr/>
          <a:lstStyle/>
          <a:p>
            <a:r>
              <a:rPr lang="nb-NO" dirty="0"/>
              <a:t>Det internasjonale bildet sett med </a:t>
            </a:r>
            <a:r>
              <a:rPr lang="nb-NO" dirty="0" smtClean="0"/>
              <a:t>forskerblikk</a:t>
            </a:r>
            <a:r>
              <a:rPr lang="nb-NO" dirty="0"/>
              <a:t> </a:t>
            </a:r>
            <a:r>
              <a:rPr lang="nb-NO" dirty="0" smtClean="0"/>
              <a:t>- </a:t>
            </a:r>
          </a:p>
          <a:p>
            <a:r>
              <a:rPr lang="nb-NO" dirty="0" smtClean="0"/>
              <a:t>Hva </a:t>
            </a:r>
            <a:r>
              <a:rPr lang="nb-NO" dirty="0"/>
              <a:t>kan vi lære av </a:t>
            </a:r>
            <a:r>
              <a:rPr lang="nb-NO" dirty="0" smtClean="0"/>
              <a:t>utenlandske universiteter</a:t>
            </a:r>
            <a:r>
              <a:rPr lang="nb-NO" dirty="0"/>
              <a:t>? </a:t>
            </a:r>
          </a:p>
          <a:p>
            <a:pPr eaLnBrk="1" hangingPunct="1"/>
            <a:endParaRPr lang="nb-NO" sz="1600" i="1" dirty="0" smtClean="0"/>
          </a:p>
          <a:p>
            <a:pPr eaLnBrk="1" hangingPunct="1"/>
            <a:r>
              <a:rPr lang="nb-NO" sz="1600" i="1" dirty="0" smtClean="0"/>
              <a:t>Åse </a:t>
            </a:r>
            <a:r>
              <a:rPr lang="nb-NO" sz="1600" i="1" dirty="0" err="1" smtClean="0"/>
              <a:t>Gornitzka</a:t>
            </a:r>
            <a:endParaRPr lang="nb-NO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Universitetsstyringens varige spenninger (</a:t>
            </a:r>
            <a:r>
              <a:rPr lang="nb-NO" dirty="0" err="1" smtClean="0"/>
              <a:t>c.f</a:t>
            </a:r>
            <a:r>
              <a:rPr lang="nb-NO" dirty="0" smtClean="0"/>
              <a:t> J.P. Olsen 2007) – </a:t>
            </a:r>
            <a:r>
              <a:rPr lang="nb-NO" sz="2000" dirty="0" smtClean="0"/>
              <a:t>forskning om et balanseforhold i endring</a:t>
            </a:r>
            <a:endParaRPr lang="nb-NO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88142"/>
              </p:ext>
            </p:extLst>
          </p:nvPr>
        </p:nvGraphicFramePr>
        <p:xfrm>
          <a:off x="755650" y="1633538"/>
          <a:ext cx="7924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86"/>
                <a:gridCol w="1440160"/>
                <a:gridCol w="1874634"/>
                <a:gridCol w="1584960"/>
                <a:gridCol w="158496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Universitetet</a:t>
                      </a:r>
                      <a:r>
                        <a:rPr lang="nb-NO" baseline="0" dirty="0" smtClean="0"/>
                        <a:t> som..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 normstyrt</a:t>
                      </a:r>
                      <a:r>
                        <a:rPr lang="nb-NO" baseline="0" dirty="0" smtClean="0"/>
                        <a:t> ak</a:t>
                      </a:r>
                      <a:r>
                        <a:rPr lang="nb-NO" dirty="0" smtClean="0"/>
                        <a:t>ademisk</a:t>
                      </a:r>
                      <a:r>
                        <a:rPr lang="nb-NO" baseline="0" dirty="0" smtClean="0"/>
                        <a:t> fellesskap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.. Instrument for</a:t>
                      </a:r>
                      <a:r>
                        <a:rPr lang="nb-NO" baseline="0" dirty="0" smtClean="0"/>
                        <a:t> nasjonale myndigheter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 representativt demokrati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.. service</a:t>
                      </a:r>
                      <a:r>
                        <a:rPr lang="nb-NO" baseline="0" dirty="0" smtClean="0"/>
                        <a:t> b</a:t>
                      </a:r>
                      <a:r>
                        <a:rPr lang="nb-NO" dirty="0" smtClean="0"/>
                        <a:t>edrift i marked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Styrings-organenes rolle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Minimumstyre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Mellomledd stat og institusjon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Arena</a:t>
                      </a:r>
                      <a:r>
                        <a:rPr lang="nb-NO" baseline="0" dirty="0" smtClean="0"/>
                        <a:t> for eksterne og interne interesser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Sikre</a:t>
                      </a:r>
                      <a:r>
                        <a:rPr lang="nb-NO" baseline="0" dirty="0" smtClean="0"/>
                        <a:t> økonomisk forsvarlig drift, strategiske beslutninger om nisje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Lederrolle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Valgt ordstyrer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Hierarkisk, ledd i  delegerings-/ansvarlighetskjede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Politiker/megler</a:t>
                      </a:r>
                      <a:r>
                        <a:rPr lang="nb-NO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Sterkt </a:t>
                      </a:r>
                      <a:r>
                        <a:rPr lang="nb-NO" baseline="0" dirty="0" smtClean="0"/>
                        <a:t>lederskap </a:t>
                      </a:r>
                      <a:r>
                        <a:rPr lang="nb-NO" dirty="0" smtClean="0"/>
                        <a:t>Enhetsleder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Autoritet gjennom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Faglig</a:t>
                      </a:r>
                      <a:r>
                        <a:rPr lang="nb-NO" baseline="0" dirty="0" smtClean="0"/>
                        <a:t> kompetanse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Formell posisjonell autoritet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Ressurser, nettverk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Profesjonell ledelsesautoritet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Statens rolle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Beskytter av institusjonell</a:t>
                      </a:r>
                      <a:r>
                        <a:rPr lang="nb-NO" baseline="0" dirty="0" smtClean="0"/>
                        <a:t> sfære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«Prinsipal»,</a:t>
                      </a:r>
                      <a:r>
                        <a:rPr lang="nb-NO" baseline="0" dirty="0" smtClean="0"/>
                        <a:t> r</a:t>
                      </a:r>
                      <a:r>
                        <a:rPr lang="nb-NO" dirty="0" smtClean="0"/>
                        <a:t>egelstyrer</a:t>
                      </a:r>
                      <a:r>
                        <a:rPr lang="nb-NO" baseline="0" dirty="0" smtClean="0"/>
                        <a:t>, kontroll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Forhandlingspart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Tilrettelegger på armlengdes avstand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Styringsorganer på sentralt nivå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sz="2000" dirty="0" smtClean="0"/>
              <a:t>Ledende europeiske forskningsuniversitet på kontinentet 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Universitetsstyringens ‘konstanter’: </a:t>
            </a:r>
          </a:p>
          <a:p>
            <a:pPr lvl="1"/>
            <a:r>
              <a:rPr lang="nb-NO" dirty="0" smtClean="0"/>
              <a:t>Alle </a:t>
            </a:r>
            <a:r>
              <a:rPr lang="nb-NO" dirty="0"/>
              <a:t>har (minst) et </a:t>
            </a:r>
            <a:r>
              <a:rPr lang="nb-NO" dirty="0" smtClean="0"/>
              <a:t>styre</a:t>
            </a:r>
          </a:p>
          <a:p>
            <a:pPr lvl="1"/>
            <a:r>
              <a:rPr lang="nb-NO" dirty="0" smtClean="0"/>
              <a:t>Alle </a:t>
            </a:r>
            <a:r>
              <a:rPr lang="nb-NO" dirty="0"/>
              <a:t>har ‘daglig ledelse’ (rektorat)</a:t>
            </a:r>
          </a:p>
          <a:p>
            <a:pPr lvl="1"/>
            <a:r>
              <a:rPr lang="nb-NO" dirty="0" smtClean="0"/>
              <a:t>Alle </a:t>
            </a:r>
            <a:r>
              <a:rPr lang="nb-NO" dirty="0"/>
              <a:t>har </a:t>
            </a:r>
            <a:r>
              <a:rPr lang="nb-NO" dirty="0" err="1" smtClean="0"/>
              <a:t>tilleggsorganer</a:t>
            </a:r>
            <a:r>
              <a:rPr lang="nb-NO" dirty="0" smtClean="0"/>
              <a:t> </a:t>
            </a:r>
            <a:r>
              <a:rPr lang="nb-NO" dirty="0"/>
              <a:t>(formelt eller uformelt, som råd, senat eller dekangruppe</a:t>
            </a:r>
            <a:r>
              <a:rPr lang="nb-NO" dirty="0" smtClean="0"/>
              <a:t>)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Variasjonene: </a:t>
            </a:r>
            <a:r>
              <a:rPr lang="nb-NO" dirty="0"/>
              <a:t>Grad av </a:t>
            </a: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..(intern)demokratiske innslag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..eksterne involvering i universitetsstyring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..sentralisering av beslutningsmyndighet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..konsentrasjon av myndighet i </a:t>
            </a:r>
            <a:r>
              <a:rPr lang="nb-NO" dirty="0" err="1" smtClean="0"/>
              <a:t>èn</a:t>
            </a:r>
            <a:r>
              <a:rPr lang="nb-NO" dirty="0" smtClean="0"/>
              <a:t> lederrolle versus kollektivt organ</a:t>
            </a:r>
          </a:p>
          <a:p>
            <a:pPr>
              <a:buFontTx/>
              <a:buChar char="-"/>
            </a:pPr>
            <a:endParaRPr lang="nb-NO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smtClean="0"/>
              <a:t>Styringsorganenes faktiske struktur – en sammenlignende fortolkning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06285"/>
              </p:ext>
            </p:extLst>
          </p:nvPr>
        </p:nvGraphicFramePr>
        <p:xfrm>
          <a:off x="762000" y="1651001"/>
          <a:ext cx="8058472" cy="365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2"/>
                <a:gridCol w="1684120"/>
                <a:gridCol w="1610897"/>
                <a:gridCol w="1464452"/>
                <a:gridCol w="1484687"/>
                <a:gridCol w="576064"/>
              </a:tblGrid>
              <a:tr h="608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Intern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demokr</a:t>
                      </a:r>
                      <a:r>
                        <a:rPr lang="nb-NO" baseline="0" dirty="0" smtClean="0"/>
                        <a:t>. Deltagelse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Ekstern deltagelse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Sentralisering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Konsentrasjon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 smtClean="0"/>
                    </a:p>
                    <a:p>
                      <a:r>
                        <a:rPr lang="nb-NO" sz="1100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smtClean="0"/>
                        <a:t>København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Sterk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UZürich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Høy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smtClean="0"/>
                        <a:t>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Sterk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Svak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smtClean="0"/>
                        <a:t>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Høy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smtClean="0"/>
                        <a:t>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UWien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Høy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Sterk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smtClean="0"/>
                        <a:t>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UHelsinki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KULeuven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Svak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35664">
                <a:tc>
                  <a:txBody>
                    <a:bodyPr/>
                    <a:lstStyle/>
                    <a:p>
                      <a:r>
                        <a:rPr lang="nb-NO" dirty="0" smtClean="0"/>
                        <a:t>UiO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Høy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Middels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Svak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Svak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smtClean="0"/>
                        <a:t>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Kjennetegn ved konfigurasjon av styringsorgan – sentralt nivå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34927"/>
              </p:ext>
            </p:extLst>
          </p:nvPr>
        </p:nvGraphicFramePr>
        <p:xfrm>
          <a:off x="762000" y="1651000"/>
          <a:ext cx="7698432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517"/>
                <a:gridCol w="1513419"/>
                <a:gridCol w="1152128"/>
                <a:gridCol w="1800200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formelle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smtClean="0"/>
                        <a:t>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Styrets</a:t>
                      </a:r>
                      <a:r>
                        <a:rPr lang="nb-NO" baseline="0" dirty="0" smtClean="0"/>
                        <a:t> størrelse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Deltagelse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Rektoratet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r>
                        <a:rPr lang="nb-NO" baseline="0" dirty="0" smtClean="0"/>
                        <a:t> intern: </a:t>
                      </a:r>
                    </a:p>
                    <a:p>
                      <a:r>
                        <a:rPr lang="nb-NO" baseline="0" dirty="0" smtClean="0"/>
                        <a:t>5 ekstern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Rektor 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UZürich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 eksterne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UWien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 ekstern</a:t>
                      </a:r>
                    </a:p>
                    <a:p>
                      <a:r>
                        <a:rPr lang="nb-NO" dirty="0" smtClean="0"/>
                        <a:t>4</a:t>
                      </a:r>
                      <a:r>
                        <a:rPr lang="nb-NO" baseline="0" dirty="0" smtClean="0"/>
                        <a:t> intern</a:t>
                      </a:r>
                    </a:p>
                    <a:p>
                      <a:r>
                        <a:rPr lang="nb-NO" baseline="0" dirty="0" smtClean="0"/>
                        <a:t>1 ‘felles’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Rektor 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UvAmsterdam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 eksterne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UHelsinki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 ekstern</a:t>
                      </a:r>
                    </a:p>
                    <a:p>
                      <a:r>
                        <a:rPr lang="nb-NO" dirty="0" smtClean="0"/>
                        <a:t>7 interne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Rektor 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KULeuven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? 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 eksterne</a:t>
                      </a:r>
                    </a:p>
                    <a:p>
                      <a:r>
                        <a:rPr lang="nb-NO" dirty="0" smtClean="0"/>
                        <a:t>9 interne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Team</a:t>
                      </a:r>
                      <a:r>
                        <a:rPr lang="nb-NO" baseline="0" dirty="0" smtClean="0"/>
                        <a:t> ++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Utvelgelse og rekruttering av rektor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 kontinuum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5653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	  	Valgt rektor </a:t>
            </a:r>
          </a:p>
          <a:p>
            <a:pPr marL="0" indent="0">
              <a:buNone/>
            </a:pPr>
            <a:r>
              <a:rPr lang="nb-NO" dirty="0" smtClean="0"/>
              <a:t>		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  	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«Hybridprosesser»</a:t>
            </a:r>
            <a:r>
              <a:rPr lang="nb-NO" dirty="0"/>
              <a:t>	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  	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Utnevnt rektor</a:t>
            </a:r>
          </a:p>
          <a:p>
            <a:pPr marL="0" indent="0">
              <a:buNone/>
            </a:pPr>
            <a:r>
              <a:rPr lang="nb-NO" dirty="0" smtClean="0"/>
              <a:t>	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5653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 smtClean="0"/>
              <a:t>KU Leuven</a:t>
            </a:r>
          </a:p>
          <a:p>
            <a:endParaRPr lang="nb-NO" dirty="0" smtClean="0"/>
          </a:p>
          <a:p>
            <a:r>
              <a:rPr lang="nb-NO" dirty="0" smtClean="0"/>
              <a:t>Oxford </a:t>
            </a:r>
          </a:p>
          <a:p>
            <a:r>
              <a:rPr lang="nb-NO" dirty="0" err="1" smtClean="0"/>
              <a:t>UiZürich</a:t>
            </a:r>
            <a:endParaRPr lang="nb-NO" dirty="0"/>
          </a:p>
          <a:p>
            <a:r>
              <a:rPr lang="nb-NO" dirty="0" err="1" smtClean="0"/>
              <a:t>UoAmsterdam</a:t>
            </a:r>
            <a:r>
              <a:rPr lang="nb-NO" dirty="0" smtClean="0"/>
              <a:t> (</a:t>
            </a:r>
            <a:r>
              <a:rPr lang="nb-NO" dirty="0" err="1" smtClean="0"/>
              <a:t>CvB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UoHelsinki</a:t>
            </a:r>
            <a:endParaRPr lang="nb-NO" dirty="0" smtClean="0"/>
          </a:p>
          <a:p>
            <a:r>
              <a:rPr lang="nb-NO" dirty="0" err="1" smtClean="0"/>
              <a:t>UoWien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Københavns universitet</a:t>
            </a:r>
          </a:p>
        </p:txBody>
      </p:sp>
      <p:sp>
        <p:nvSpPr>
          <p:cNvPr id="6" name="Up-Down Arrow 5"/>
          <p:cNvSpPr/>
          <p:nvPr/>
        </p:nvSpPr>
        <p:spPr bwMode="auto">
          <a:xfrm>
            <a:off x="971600" y="1849388"/>
            <a:ext cx="720080" cy="331236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380467-7E40-4443-9CDD-0FD094B401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156061"/>
              </p:ext>
            </p:extLst>
          </p:nvPr>
        </p:nvGraphicFramePr>
        <p:xfrm>
          <a:off x="-4375056" y="-310852"/>
          <a:ext cx="1785937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Bookman" pitchFamily="18" charset="0"/>
              </a:rPr>
              <a:t>Eks. kvalifikasjonsspesifikasjon</a:t>
            </a:r>
            <a:endParaRPr lang="en-US" dirty="0">
              <a:latin typeface="Book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“Candidates should have:</a:t>
            </a:r>
          </a:p>
          <a:p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Strong academic credibility</a:t>
            </a:r>
            <a:r>
              <a:rPr lang="en-US" dirty="0" smtClean="0">
                <a:latin typeface="Bookman Old Style" panose="02050604050505020204" pitchFamily="18" charset="0"/>
              </a:rPr>
              <a:t>, intellectual curiosity and sympathy for the values and culture of the University, including its students and their concerns;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Experience of working, with a high degree of success, in a senior position in a 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large and complex </a:t>
            </a:r>
            <a:r>
              <a:rPr lang="en-US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organisation</a:t>
            </a:r>
            <a:r>
              <a:rPr lang="en-US" dirty="0" smtClean="0">
                <a:latin typeface="Bookman Old Style" panose="02050604050505020204" pitchFamily="18" charset="0"/>
              </a:rPr>
              <a:t>;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Commitment to and substantial experience of 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fundraising</a:t>
            </a:r>
            <a:r>
              <a:rPr lang="en-US" dirty="0" smtClean="0">
                <a:latin typeface="Bookman Old Style" panose="02050604050505020204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development</a:t>
            </a:r>
            <a:r>
              <a:rPr lang="en-US" dirty="0" smtClean="0">
                <a:latin typeface="Bookman Old Style" panose="02050604050505020204" pitchFamily="18" charset="0"/>
              </a:rPr>
              <a:t> activities, including internationally;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The capacity to play a leading part in national and international 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policy-making</a:t>
            </a:r>
            <a:r>
              <a:rPr lang="en-US" dirty="0" smtClean="0">
                <a:latin typeface="Bookman Old Style" panose="02050604050505020204" pitchFamily="18" charset="0"/>
              </a:rPr>
              <a:t> in higher education….”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Lederrekruttering i praksis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Toppuniversitetet ledet av akademikere med høy reputasjon</a:t>
            </a:r>
          </a:p>
          <a:p>
            <a:r>
              <a:rPr lang="nb-NO" dirty="0" smtClean="0"/>
              <a:t>Rektorers reputasjon øker jo høyere opp i rankingen universitetene kommer </a:t>
            </a:r>
          </a:p>
          <a:p>
            <a:pPr lvl="2"/>
            <a:r>
              <a:rPr lang="nb-NO" dirty="0"/>
              <a:t>«Sokrates i styrerommet</a:t>
            </a:r>
            <a:r>
              <a:rPr lang="nb-NO" dirty="0" smtClean="0"/>
              <a:t>», A</a:t>
            </a:r>
            <a:r>
              <a:rPr lang="nb-NO" sz="1800" dirty="0" smtClean="0"/>
              <a:t>manda </a:t>
            </a:r>
            <a:r>
              <a:rPr lang="nb-NO" sz="1800" dirty="0" err="1"/>
              <a:t>Goodalls</a:t>
            </a:r>
            <a:r>
              <a:rPr lang="nb-NO" sz="1800" dirty="0"/>
              <a:t> </a:t>
            </a:r>
            <a:r>
              <a:rPr lang="nb-NO" sz="1800" dirty="0" smtClean="0"/>
              <a:t>studie</a:t>
            </a:r>
          </a:p>
          <a:p>
            <a:pPr marL="725850" lvl="2" indent="0">
              <a:buNone/>
            </a:pPr>
            <a:endParaRPr lang="nb-NO" sz="2400" dirty="0" smtClean="0"/>
          </a:p>
          <a:p>
            <a:r>
              <a:rPr lang="nb-NO" dirty="0" smtClean="0"/>
              <a:t>Nye læresteder rekrutterer mer utenfra, økende andel ekstern rekrutterte over tid</a:t>
            </a:r>
          </a:p>
          <a:p>
            <a:r>
              <a:rPr lang="nb-NO" dirty="0" smtClean="0"/>
              <a:t>Eldre læresteder mer nølende mht.  ekstern rekruttering</a:t>
            </a:r>
          </a:p>
          <a:p>
            <a:r>
              <a:rPr lang="nb-NO" dirty="0" smtClean="0"/>
              <a:t>Få rektorer med erfaring fra industri </a:t>
            </a:r>
          </a:p>
          <a:p>
            <a:pPr lvl="2"/>
            <a:r>
              <a:rPr lang="nb-NO" dirty="0" smtClean="0"/>
              <a:t>Lars </a:t>
            </a:r>
            <a:r>
              <a:rPr lang="nb-NO" dirty="0" err="1" smtClean="0"/>
              <a:t>Engvalls</a:t>
            </a:r>
            <a:r>
              <a:rPr lang="nb-NO" dirty="0" smtClean="0"/>
              <a:t> undersøkelse av svenske universitet/høyskoler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3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Styringsorgan </a:t>
            </a:r>
            <a:r>
              <a:rPr lang="nb-NO" dirty="0"/>
              <a:t>på sentralt </a:t>
            </a:r>
            <a:r>
              <a:rPr lang="nb-NO" dirty="0" smtClean="0"/>
              <a:t>nivå – utviklingstrekk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b-NO" dirty="0" smtClean="0"/>
              <a:t>Endring ved lov – lov gir relativt stort handlingsrom</a:t>
            </a:r>
          </a:p>
          <a:p>
            <a:pPr>
              <a:buFontTx/>
              <a:buChar char="-"/>
            </a:pPr>
            <a:r>
              <a:rPr lang="nb-NO" dirty="0"/>
              <a:t>Demokratisk modell </a:t>
            </a:r>
            <a:r>
              <a:rPr lang="nb-NO" dirty="0" smtClean="0"/>
              <a:t>klart utfordret (og detronisert?)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Eksternalisering (</a:t>
            </a:r>
            <a:r>
              <a:rPr lang="nb-NO" dirty="0" smtClean="0"/>
              <a:t>primært gjennom </a:t>
            </a:r>
            <a:r>
              <a:rPr lang="nb-NO" dirty="0"/>
              <a:t>styret)</a:t>
            </a:r>
          </a:p>
          <a:p>
            <a:pPr>
              <a:buFontTx/>
              <a:buChar char="-"/>
            </a:pPr>
            <a:r>
              <a:rPr lang="nb-NO" dirty="0" smtClean="0"/>
              <a:t>‘</a:t>
            </a:r>
            <a:r>
              <a:rPr lang="nb-NO" dirty="0" err="1" smtClean="0"/>
              <a:t>Presidensialisering</a:t>
            </a:r>
            <a:r>
              <a:rPr lang="nb-NO" dirty="0" smtClean="0"/>
              <a:t>’</a:t>
            </a:r>
          </a:p>
          <a:p>
            <a:pPr lvl="1">
              <a:buFontTx/>
              <a:buChar char="-"/>
            </a:pPr>
            <a:r>
              <a:rPr lang="nb-NO" dirty="0" smtClean="0"/>
              <a:t>(også en ‘</a:t>
            </a:r>
            <a:r>
              <a:rPr lang="nb-NO" dirty="0" err="1" smtClean="0"/>
              <a:t>dekanifisering</a:t>
            </a:r>
            <a:r>
              <a:rPr lang="nb-NO" dirty="0" smtClean="0"/>
              <a:t>’) </a:t>
            </a:r>
          </a:p>
          <a:p>
            <a:pPr>
              <a:buFontTx/>
              <a:buChar char="-"/>
            </a:pPr>
            <a:r>
              <a:rPr lang="nb-NO" dirty="0" smtClean="0"/>
              <a:t>Sterkere vertikal integrasjon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MEN: </a:t>
            </a:r>
          </a:p>
          <a:p>
            <a:pPr lvl="1">
              <a:buFontTx/>
              <a:buChar char="-"/>
            </a:pPr>
            <a:r>
              <a:rPr lang="nb-NO" dirty="0" smtClean="0"/>
              <a:t>«</a:t>
            </a:r>
            <a:r>
              <a:rPr lang="nb-NO" dirty="0"/>
              <a:t>L</a:t>
            </a:r>
            <a:r>
              <a:rPr lang="nb-NO" dirty="0" smtClean="0"/>
              <a:t>uftmadrasseffekt»</a:t>
            </a:r>
          </a:p>
          <a:p>
            <a:pPr lvl="1">
              <a:buFontTx/>
              <a:buChar char="-"/>
            </a:pPr>
            <a:r>
              <a:rPr lang="nb-NO" dirty="0" smtClean="0"/>
              <a:t>Tilpasning av ‘umodne’ reformer – hensynet til effektivitet og legitimitet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51A5D-1B6D-BA45-A176-DE2DC6E2E0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1512"/>
      </p:ext>
    </p:extLst>
  </p:cSld>
  <p:clrMapOvr>
    <a:masterClrMapping/>
  </p:clrMapOvr>
</p:sld>
</file>

<file path=ppt/theme/theme1.xml><?xml version="1.0" encoding="utf-8"?>
<a:theme xmlns:a="http://schemas.openxmlformats.org/drawingml/2006/main" name="SAB 4 Toppledere og styringsorga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 4 Toppledere og styringsorgan</Template>
  <TotalTime>1252</TotalTime>
  <Words>635</Words>
  <Application>Microsoft Office PowerPoint</Application>
  <PresentationFormat>On-screen Show (16:10)</PresentationFormat>
  <Paragraphs>197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</vt:lpstr>
      <vt:lpstr>Bookman Old Style</vt:lpstr>
      <vt:lpstr>ヒラギノ角ゴ Pro W3</vt:lpstr>
      <vt:lpstr>SAB 4 Toppledere og styringsorgan</vt:lpstr>
      <vt:lpstr>SAB styreseminar 20. oktober 2015</vt:lpstr>
      <vt:lpstr>Universitetsstyringens varige spenninger (c.f J.P. Olsen 2007) – forskning om et balanseforhold i endring</vt:lpstr>
      <vt:lpstr>Styringsorganer på sentralt nivå - Ledende europeiske forskningsuniversitet på kontinentet </vt:lpstr>
      <vt:lpstr>Styringsorganenes faktiske struktur – en sammenlignende fortolkning</vt:lpstr>
      <vt:lpstr>Kjennetegn ved konfigurasjon av styringsorgan – sentralt nivå</vt:lpstr>
      <vt:lpstr> Utvelgelse og rekruttering av rektor</vt:lpstr>
      <vt:lpstr>Eks. kvalifikasjonsspesifikasjon</vt:lpstr>
      <vt:lpstr>Lederrekruttering i praksis</vt:lpstr>
      <vt:lpstr>Styringsorgan på sentralt nivå – utviklingstrekk</vt:lpstr>
    </vt:vector>
  </TitlesOfParts>
  <Company>Universitetet i Oslo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Arbeidsgruppen for organisasjons- og beslutningsstruktur 29. september 2015</dc:title>
  <dc:creator>Åse Gornitzka</dc:creator>
  <cp:lastModifiedBy>Lars Oftedal</cp:lastModifiedBy>
  <cp:revision>62</cp:revision>
  <dcterms:created xsi:type="dcterms:W3CDTF">2015-10-16T09:07:05Z</dcterms:created>
  <dcterms:modified xsi:type="dcterms:W3CDTF">2015-10-26T19:00:48Z</dcterms:modified>
</cp:coreProperties>
</file>