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73" r:id="rId5"/>
    <p:sldId id="272" r:id="rId6"/>
    <p:sldId id="279" r:id="rId7"/>
    <p:sldId id="271" r:id="rId8"/>
    <p:sldId id="266" r:id="rId9"/>
    <p:sldId id="277" r:id="rId10"/>
    <p:sldId id="276" r:id="rId11"/>
    <p:sldId id="275" r:id="rId12"/>
    <p:sldId id="274" r:id="rId13"/>
    <p:sldId id="268" r:id="rId14"/>
    <p:sldId id="278" r:id="rId15"/>
    <p:sldId id="269" r:id="rId16"/>
    <p:sldId id="280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0206FF7B-7707-4D11-B9B3-F0CFF6AA724E}">
          <p14:sldIdLst>
            <p14:sldId id="270"/>
            <p14:sldId id="263"/>
            <p14:sldId id="264"/>
            <p14:sldId id="273"/>
            <p14:sldId id="272"/>
            <p14:sldId id="279"/>
            <p14:sldId id="271"/>
            <p14:sldId id="266"/>
            <p14:sldId id="277"/>
            <p14:sldId id="276"/>
            <p14:sldId id="275"/>
            <p14:sldId id="274"/>
            <p14:sldId id="268"/>
            <p14:sldId id="278"/>
            <p14:sldId id="269"/>
            <p14:sldId id="280"/>
          </p14:sldIdLst>
        </p14:section>
        <p14:section name="Inndeling uten navn" id="{659FF3BB-897E-4949-BB6B-63A643D0D05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476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977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92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35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26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96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8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11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114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48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19F42-816F-4D35-BA66-48027D68A8C2}" type="datetimeFigureOut">
              <a:rPr lang="nb-NO" smtClean="0"/>
              <a:t>26.10.2015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5C6C-B40D-41CC-ABAA-5328794443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582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74149"/>
          </a:xfrm>
        </p:spPr>
        <p:txBody>
          <a:bodyPr>
            <a:normAutofit/>
          </a:bodyPr>
          <a:lstStyle/>
          <a:p>
            <a:r>
              <a:rPr lang="nb-NO" sz="5400" dirty="0" smtClean="0"/>
              <a:t/>
            </a:r>
            <a:br>
              <a:rPr lang="nb-NO" sz="5400" dirty="0" smtClean="0"/>
            </a:br>
            <a:r>
              <a:rPr lang="nb-NO" sz="5400" dirty="0" smtClean="0"/>
              <a:t>Hvordan oppleves UiO utenfra?</a:t>
            </a:r>
            <a:endParaRPr lang="nb-NO" sz="5400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Styreseminar </a:t>
            </a:r>
            <a:r>
              <a:rPr lang="nb-NO" dirty="0"/>
              <a:t>om SAB 20.10.15</a:t>
            </a:r>
          </a:p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" y="882587"/>
            <a:ext cx="2011680" cy="150876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923" y="859623"/>
            <a:ext cx="2090165" cy="15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  <a:p>
            <a:r>
              <a:rPr lang="nb-NO" dirty="0" smtClean="0"/>
              <a:t>Det kan komme helt motstridende signaler fra et fagmiljø og fra ledelsen. De går ikke «i takt».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  <a:p>
            <a:r>
              <a:rPr lang="nb-NO" dirty="0" smtClean="0"/>
              <a:t>Det kan komme helt motstridende signaler fra et fagmiljø og fra ledelsen. De går ikke «i takt».</a:t>
            </a:r>
          </a:p>
          <a:p>
            <a:r>
              <a:rPr lang="nb-NO" dirty="0" smtClean="0"/>
              <a:t>Det kan være veldig lang vei fra ambisjonen om samarbeid til handling. Mangel på respons og framdrift i avtaleprosesser. Så mange interne spørsmål ved UiO må avklares.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3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  <a:p>
            <a:r>
              <a:rPr lang="nb-NO" dirty="0" smtClean="0"/>
              <a:t>Det kan komme helt motstridende signaler fra et fagmiljø og fra ledelsen. De går ikke «i takt».</a:t>
            </a:r>
          </a:p>
          <a:p>
            <a:r>
              <a:rPr lang="nb-NO" dirty="0" smtClean="0"/>
              <a:t>Det kan være veldig lang vei fra ambisjonen om samarbeid til handling. Mangel på respons og framdrift i avtaleprosesser. Så mange interne spørsmål ved UiO må avklares.</a:t>
            </a:r>
          </a:p>
          <a:p>
            <a:r>
              <a:rPr lang="nb-NO" dirty="0" smtClean="0"/>
              <a:t>På potensielle samarbeidsarenaer kan UiOs representanter være lite initiativrike.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  <a:p>
            <a:r>
              <a:rPr lang="nb-NO" dirty="0" smtClean="0"/>
              <a:t>Det kan komme helt motstridende signaler fra et fagmiljø og fra ledelsen. De går ikke «i takt».</a:t>
            </a:r>
          </a:p>
          <a:p>
            <a:r>
              <a:rPr lang="nb-NO" dirty="0" smtClean="0"/>
              <a:t>Det kan være veldig lang vei fra ambisjonen om samarbeid til handling. Mangel på respons og framdrift i avtaleprosesser. Så mange interne spørsmål ved UiO må avklares.</a:t>
            </a:r>
          </a:p>
          <a:p>
            <a:r>
              <a:rPr lang="nb-NO" dirty="0" smtClean="0"/>
              <a:t>På potensielle samarbeidsarenaer kan UiOs representanter være lite initiativrike.</a:t>
            </a:r>
          </a:p>
          <a:p>
            <a:r>
              <a:rPr lang="nb-NO" dirty="0" smtClean="0"/>
              <a:t>UiO-ledelsen rolle som pådriver og koordinator fremstår ofte som «halvhjertet». 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  <a:p>
            <a:r>
              <a:rPr lang="nb-NO" dirty="0" smtClean="0"/>
              <a:t>Det kan komme helt motstridende signaler fra et fagmiljø og fra ledelsen. De går ikke «i takt».</a:t>
            </a:r>
          </a:p>
          <a:p>
            <a:r>
              <a:rPr lang="nb-NO" dirty="0" smtClean="0"/>
              <a:t>Det kan være veldig lang vei fra ambisjonen om samarbeid til handling. Mangel på respons og framdrift i avtaleprosesser. Så mange interne spørsmål ved UiO må avklares.</a:t>
            </a:r>
          </a:p>
          <a:p>
            <a:r>
              <a:rPr lang="nb-NO" dirty="0" smtClean="0"/>
              <a:t>På potensielle samarbeidsarenaer kan UiOs representanter være lite initiativrike.</a:t>
            </a:r>
          </a:p>
          <a:p>
            <a:r>
              <a:rPr lang="nb-NO" dirty="0" smtClean="0"/>
              <a:t>UiO-ledelsen rolle som pådriver og koordinator fremstår ofte som «halvhjertet». </a:t>
            </a:r>
          </a:p>
          <a:p>
            <a:r>
              <a:rPr lang="nb-NO" dirty="0" smtClean="0"/>
              <a:t>UiO oppleves å ha lite legitimitet for ledelse, prioritering og ressursstyring.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0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innspill og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8601" y="1981073"/>
            <a:ext cx="10515600" cy="4351338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Tar UiO på alvor at individuelle forskere og det enkelte forskermiljøs utvikling ikke alene er nok til å sikre institusjonens fremtidige konkurranseevne, langsiktig, faglig utvikling og flere fremragende fagmiljøer? </a:t>
            </a:r>
          </a:p>
          <a:p>
            <a:r>
              <a:rPr lang="nb-NO" dirty="0" smtClean="0"/>
              <a:t>Det krever også overordnet strategisk innsats, som understøtter fagutvikling. Har UiO den tydelige og handlekraftige ledelse som da må til?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8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innspill og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UiO bør bli mer «</a:t>
            </a:r>
            <a:r>
              <a:rPr lang="nb-NO" dirty="0" err="1" smtClean="0"/>
              <a:t>fremoverlent</a:t>
            </a:r>
            <a:r>
              <a:rPr lang="nb-NO" dirty="0" smtClean="0"/>
              <a:t>»: </a:t>
            </a:r>
          </a:p>
          <a:p>
            <a:r>
              <a:rPr lang="nb-NO" dirty="0" smtClean="0"/>
              <a:t>Skape møteplasser med potensielle samarbeidspartnere og her selv ta flere initiativ. </a:t>
            </a:r>
          </a:p>
          <a:p>
            <a:r>
              <a:rPr lang="nb-NO" dirty="0" smtClean="0"/>
              <a:t>Bli mer proaktiv og når det gjelder å utvikle og anvende kunnskap gjennom samspill med andre.</a:t>
            </a:r>
          </a:p>
          <a:p>
            <a:r>
              <a:rPr lang="nb-NO" dirty="0" smtClean="0"/>
              <a:t>Satse mer på samarbeid i Oslo-området.</a:t>
            </a:r>
          </a:p>
          <a:p>
            <a:r>
              <a:rPr lang="nb-NO" dirty="0" smtClean="0"/>
              <a:t>Bli en tydeligere samfunnsaktør med en mer markert posisjon i spørsmål av stor samfunnsmessig betydning. 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1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SAB om </a:t>
            </a:r>
            <a:r>
              <a:rPr lang="en-US" dirty="0" err="1"/>
              <a:t>UiOs</a:t>
            </a:r>
            <a:r>
              <a:rPr lang="en-US" dirty="0"/>
              <a:t> </a:t>
            </a:r>
            <a:r>
              <a:rPr lang="en-US" dirty="0" err="1" smtClean="0"/>
              <a:t>kultur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Relativt</a:t>
            </a:r>
            <a:r>
              <a:rPr lang="en-US" dirty="0" smtClean="0"/>
              <a:t>  </a:t>
            </a:r>
            <a:r>
              <a:rPr lang="en-US" i="1" dirty="0" smtClean="0"/>
              <a:t>“Inward‐looking”. </a:t>
            </a:r>
            <a:endParaRPr lang="en-US" dirty="0"/>
          </a:p>
          <a:p>
            <a:r>
              <a:rPr lang="en-US" dirty="0" err="1" smtClean="0"/>
              <a:t>Mener</a:t>
            </a:r>
            <a:r>
              <a:rPr lang="en-US" dirty="0" smtClean="0"/>
              <a:t> </a:t>
            </a:r>
            <a:r>
              <a:rPr lang="en-US" dirty="0"/>
              <a:t>å ha </a:t>
            </a:r>
            <a:r>
              <a:rPr lang="en-US" dirty="0" err="1" smtClean="0"/>
              <a:t>identifisert</a:t>
            </a:r>
            <a:r>
              <a:rPr lang="en-US" i="1" dirty="0"/>
              <a:t> </a:t>
            </a:r>
            <a:r>
              <a:rPr lang="en-US" i="1" dirty="0" smtClean="0"/>
              <a:t>“a </a:t>
            </a:r>
            <a:r>
              <a:rPr lang="en-US" i="1" dirty="0"/>
              <a:t>certain reluctance to open </a:t>
            </a:r>
            <a:r>
              <a:rPr lang="en-US" i="1" dirty="0" err="1"/>
              <a:t>UiOs</a:t>
            </a:r>
            <a:r>
              <a:rPr lang="en-US" i="1" dirty="0"/>
              <a:t> doors to new kinds of interactions with outside partners and institutions”. 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" y="882587"/>
            <a:ext cx="2011680" cy="150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5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«Høring» 8. sept. Kl</a:t>
            </a:r>
            <a:r>
              <a:rPr lang="nb-NO" sz="3600" dirty="0"/>
              <a:t>.</a:t>
            </a:r>
            <a:r>
              <a:rPr lang="nb-NO" sz="3600" dirty="0" smtClean="0"/>
              <a:t>14.00 til 16.15 i Professorboligen 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Adm. dir. Håkon </a:t>
            </a:r>
            <a:r>
              <a:rPr lang="nb-NO" dirty="0"/>
              <a:t>Haugli (Abelia</a:t>
            </a:r>
            <a:r>
              <a:rPr lang="nb-NO" dirty="0" smtClean="0"/>
              <a:t>) </a:t>
            </a:r>
          </a:p>
          <a:p>
            <a:r>
              <a:rPr lang="nb-NO" dirty="0" smtClean="0"/>
              <a:t>Adm. dir. Arvid </a:t>
            </a:r>
            <a:r>
              <a:rPr lang="nb-NO" dirty="0" err="1"/>
              <a:t>Hallén</a:t>
            </a:r>
            <a:r>
              <a:rPr lang="nb-NO" dirty="0"/>
              <a:t> (Norges forskningsråd</a:t>
            </a:r>
            <a:r>
              <a:rPr lang="nb-NO" dirty="0" smtClean="0"/>
              <a:t>) </a:t>
            </a:r>
          </a:p>
          <a:p>
            <a:r>
              <a:rPr lang="nb-NO" dirty="0" smtClean="0"/>
              <a:t>Adm. dir. Bjørn </a:t>
            </a:r>
            <a:r>
              <a:rPr lang="nb-NO" dirty="0" err="1"/>
              <a:t>Erikstein</a:t>
            </a:r>
            <a:r>
              <a:rPr lang="nb-NO" dirty="0"/>
              <a:t> (OUS</a:t>
            </a:r>
            <a:r>
              <a:rPr lang="nb-NO" dirty="0" smtClean="0"/>
              <a:t>)</a:t>
            </a:r>
          </a:p>
          <a:p>
            <a:r>
              <a:rPr lang="nb-NO" dirty="0" smtClean="0"/>
              <a:t>Vice president Dagfinn Myhre (Telenor Research) </a:t>
            </a:r>
          </a:p>
          <a:p>
            <a:r>
              <a:rPr lang="nb-NO" dirty="0" smtClean="0"/>
              <a:t>Direktør Stein </a:t>
            </a:r>
            <a:r>
              <a:rPr lang="nb-NO" dirty="0"/>
              <a:t>Olav Henrichsen (Munchmuseet</a:t>
            </a:r>
            <a:r>
              <a:rPr lang="nb-NO" dirty="0" smtClean="0"/>
              <a:t>) </a:t>
            </a:r>
          </a:p>
          <a:p>
            <a:r>
              <a:rPr lang="nb-NO" dirty="0" smtClean="0"/>
              <a:t>Rektor Mari </a:t>
            </a:r>
            <a:r>
              <a:rPr lang="nb-NO" dirty="0"/>
              <a:t>Sundli Tveit (NMBU</a:t>
            </a:r>
            <a:r>
              <a:rPr lang="nb-NO" dirty="0" smtClean="0"/>
              <a:t>) </a:t>
            </a:r>
          </a:p>
          <a:p>
            <a:r>
              <a:rPr lang="nb-NO" dirty="0" smtClean="0"/>
              <a:t>Instituttsjef Hilde </a:t>
            </a:r>
            <a:r>
              <a:rPr lang="nb-NO" dirty="0"/>
              <a:t>Lorentzen (NIBR) </a:t>
            </a:r>
          </a:p>
          <a:p>
            <a:r>
              <a:rPr lang="nb-NO" dirty="0" smtClean="0"/>
              <a:t>Rektor Curt </a:t>
            </a:r>
            <a:r>
              <a:rPr lang="nb-NO" dirty="0"/>
              <a:t>Rice (HIOA).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545" y="448310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6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Hovedbudskap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Hovedbudskap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Samarbeid og samspill med individuelle forskere ved UiO og i enkeltstående prosjekter fungerer godt, tidvis svært godt.</a:t>
            </a:r>
          </a:p>
          <a:p>
            <a:r>
              <a:rPr lang="nb-NO" dirty="0" smtClean="0"/>
              <a:t>Alle miljøer som var representert ønsker økt samarbeid med UiO.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Hovedbudskap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Samarbeid og samspill med individuelle forskere ved UiO og i enkeltstående prosjekter fungerer godt, tidvis svært godt.</a:t>
            </a:r>
          </a:p>
          <a:p>
            <a:r>
              <a:rPr lang="nb-NO" dirty="0" smtClean="0"/>
              <a:t>Alle miljøer som var representert ønsker økt samarbeid med UiO.</a:t>
            </a:r>
          </a:p>
          <a:p>
            <a:endParaRPr lang="nb-NO" dirty="0"/>
          </a:p>
          <a:p>
            <a:r>
              <a:rPr lang="nb-NO" dirty="0" smtClean="0"/>
              <a:t>På institusjonsnivå preges samspillet derimot av hemmende faktorer: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Hovedbudskap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Samarbeid og samspill med individuelle forskere ved UiO og i enkeltstående prosjekter fungerer godt, tidvis svært godt.</a:t>
            </a:r>
          </a:p>
          <a:p>
            <a:r>
              <a:rPr lang="nb-NO" dirty="0" smtClean="0"/>
              <a:t>Alle miljøer som var representert ønsker økt samarbeid med UiO.</a:t>
            </a:r>
          </a:p>
          <a:p>
            <a:endParaRPr lang="nb-NO" dirty="0"/>
          </a:p>
          <a:p>
            <a:r>
              <a:rPr lang="nb-NO" dirty="0" smtClean="0"/>
              <a:t>På institusjonsnivå preges samspillet derimot av hemmende faktorer:</a:t>
            </a:r>
          </a:p>
          <a:p>
            <a:endParaRPr lang="nb-NO" dirty="0" smtClean="0"/>
          </a:p>
          <a:p>
            <a:r>
              <a:rPr lang="nb-NO" dirty="0" smtClean="0"/>
              <a:t>UiOs beslutningsstruktur oppleves som utydelig. </a:t>
            </a:r>
          </a:p>
          <a:p>
            <a:r>
              <a:rPr lang="nb-NO" dirty="0" smtClean="0"/>
              <a:t>UiOs styringsplattform oppleves som svak.</a:t>
            </a:r>
          </a:p>
          <a:p>
            <a:r>
              <a:rPr lang="nb-NO" dirty="0" smtClean="0"/>
              <a:t>Koblingen mellom faglige kjernemiljøer og strategiske styringsaktører oppleves som løs.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  Hovedbudskap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Samarbeid og samspill med individuelle forskere ved UiO og i enkeltstående prosjekter fungerer godt, tidvis svært godt.</a:t>
            </a:r>
          </a:p>
          <a:p>
            <a:r>
              <a:rPr lang="nb-NO" dirty="0" smtClean="0"/>
              <a:t>Alle miljøer som var representert ønsker økt samarbeid med UiO.</a:t>
            </a:r>
          </a:p>
          <a:p>
            <a:endParaRPr lang="nb-NO" dirty="0"/>
          </a:p>
          <a:p>
            <a:r>
              <a:rPr lang="nb-NO" dirty="0" smtClean="0"/>
              <a:t>På institusjonsnivå preges samspillet derimot av hemmende faktorer:</a:t>
            </a:r>
          </a:p>
          <a:p>
            <a:r>
              <a:rPr lang="nb-NO" dirty="0" smtClean="0"/>
              <a:t>UiOs beslutningsstruktur oppleves som utydelig. </a:t>
            </a:r>
          </a:p>
          <a:p>
            <a:r>
              <a:rPr lang="nb-NO" dirty="0" smtClean="0"/>
              <a:t>UiOs styringsplattform oppleves som svak.</a:t>
            </a:r>
          </a:p>
          <a:p>
            <a:r>
              <a:rPr lang="nb-NO" dirty="0" smtClean="0"/>
              <a:t>Koblingen mellom faglige kjernemiljøer og strategiske styringsaktører oppleves som løs.</a:t>
            </a:r>
          </a:p>
          <a:p>
            <a:endParaRPr lang="nb-NO" dirty="0" smtClean="0"/>
          </a:p>
          <a:p>
            <a:r>
              <a:rPr lang="nb-NO" dirty="0" smtClean="0"/>
              <a:t>Det er derfor vanskelig for omverdenen å manøvrere i UiOs landskap.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9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                      Noen mer konkrete 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Faglig samspill med UiO er ofte sterkt personrelatert, uten avklart institusjonell forankring.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01" y="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851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 Hvordan oppleves UiO utenfra?</vt:lpstr>
      <vt:lpstr>      </vt:lpstr>
      <vt:lpstr>«Høring» 8. sept. Kl.14.00 til 16.15 i Professorboligen </vt:lpstr>
      <vt:lpstr>                          Hovedbudskap</vt:lpstr>
      <vt:lpstr>                          Hovedbudskap</vt:lpstr>
      <vt:lpstr>                          Hovedbudskap</vt:lpstr>
      <vt:lpstr>                          Hovedbudskap</vt:lpstr>
      <vt:lpstr>                          Hovedbudskap</vt:lpstr>
      <vt:lpstr>                        Noen mer konkrete budskap</vt:lpstr>
      <vt:lpstr>                        Noen mer konkrete budskap</vt:lpstr>
      <vt:lpstr>                        Noen mer konkrete budskap</vt:lpstr>
      <vt:lpstr>                        Noen mer konkrete budskap</vt:lpstr>
      <vt:lpstr>                        Noen mer konkrete budskap</vt:lpstr>
      <vt:lpstr>                        Noen mer konkrete budskap</vt:lpstr>
      <vt:lpstr>                        Noen innspill og utfordringer</vt:lpstr>
      <vt:lpstr>                        Noen innspill og utfordringer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</dc:creator>
  <cp:lastModifiedBy>Lars Oftedal</cp:lastModifiedBy>
  <cp:revision>34</cp:revision>
  <dcterms:created xsi:type="dcterms:W3CDTF">2015-04-08T12:11:05Z</dcterms:created>
  <dcterms:modified xsi:type="dcterms:W3CDTF">2015-10-26T19:00:08Z</dcterms:modified>
</cp:coreProperties>
</file>