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25"/>
  </p:notesMasterIdLst>
  <p:handoutMasterIdLst>
    <p:handoutMasterId r:id="rId26"/>
  </p:handoutMasterIdLst>
  <p:sldIdLst>
    <p:sldId id="256" r:id="rId2"/>
    <p:sldId id="284"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82" r:id="rId21"/>
    <p:sldId id="280" r:id="rId22"/>
    <p:sldId id="281" r:id="rId23"/>
    <p:sldId id="28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autoAdjust="0"/>
    <p:restoredTop sz="49916" autoAdjust="0"/>
  </p:normalViewPr>
  <p:slideViewPr>
    <p:cSldViewPr snapToGrid="0" snapToObjects="1">
      <p:cViewPr>
        <p:scale>
          <a:sx n="75" d="100"/>
          <a:sy n="75" d="100"/>
        </p:scale>
        <p:origin x="-137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9" d="100"/>
          <a:sy n="79" d="100"/>
        </p:scale>
        <p:origin x="-3416" y="-11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nb-NO" smtClean="0"/>
              <a:t>Tilkoplet</a:t>
            </a:r>
            <a:endParaRPr lang="nb-NO"/>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nb-NO" smtClean="0"/>
              <a:t>3. oktober 2013</a:t>
            </a:r>
            <a:endParaRPr lang="nb-NO"/>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nb-NO" smtClean="0"/>
              <a:t>Bjørn Ness</a:t>
            </a:r>
            <a:endParaRPr lang="nb-NO"/>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A1D2D7D-CBFC-A24C-A7E7-C4ACACC06457}" type="slidenum">
              <a:rPr lang="nb-NO" smtClean="0"/>
              <a:t>‹#›</a:t>
            </a:fld>
            <a:endParaRPr lang="nb-NO"/>
          </a:p>
        </p:txBody>
      </p:sp>
    </p:spTree>
    <p:extLst>
      <p:ext uri="{BB962C8B-B14F-4D97-AF65-F5344CB8AC3E}">
        <p14:creationId xmlns:p14="http://schemas.microsoft.com/office/powerpoint/2010/main" val="111957174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nb-NO" smtClean="0"/>
              <a:t>Tilkoplet</a:t>
            </a:r>
            <a:endParaRPr lang="nb-NO"/>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nb-NO" smtClean="0"/>
              <a:t>3. oktober 2013</a:t>
            </a:r>
            <a:endParaRPr lang="nb-NO"/>
          </a:p>
        </p:txBody>
      </p:sp>
      <p:sp>
        <p:nvSpPr>
          <p:cNvPr id="4" name="Slide Image Placeholder 3"/>
          <p:cNvSpPr>
            <a:spLocks noGrp="1" noRot="1" noChangeAspect="1"/>
          </p:cNvSpPr>
          <p:nvPr>
            <p:ph type="sldImg" idx="2"/>
          </p:nvPr>
        </p:nvSpPr>
        <p:spPr>
          <a:xfrm>
            <a:off x="712788" y="674688"/>
            <a:ext cx="2814637" cy="21097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701674" y="2974180"/>
            <a:ext cx="5882587" cy="5625308"/>
          </a:xfrm>
          <a:prstGeom prst="rect">
            <a:avLst/>
          </a:prstGeom>
        </p:spPr>
        <p:txBody>
          <a:bodyPr vert="horz" lIns="91440" tIns="45720" rIns="91440" bIns="45720" rtlCol="0"/>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nb-NO"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nb-NO" smtClean="0"/>
              <a:t>Bjørn Ness</a:t>
            </a:r>
            <a:endParaRPr lang="nb-NO"/>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r>
              <a:rPr lang="nb-NO" dirty="0" smtClean="0"/>
              <a:t>Side </a:t>
            </a:r>
            <a:fld id="{04DF7897-841B-7C49-ACA5-3519E65AD7B0}" type="slidenum">
              <a:rPr lang="nb-NO" smtClean="0"/>
              <a:t>‹#›</a:t>
            </a:fld>
            <a:endParaRPr lang="nb-NO" dirty="0"/>
          </a:p>
        </p:txBody>
      </p:sp>
    </p:spTree>
    <p:extLst>
      <p:ext uri="{BB962C8B-B14F-4D97-AF65-F5344CB8AC3E}">
        <p14:creationId xmlns:p14="http://schemas.microsoft.com/office/powerpoint/2010/main" val="1976921657"/>
      </p:ext>
    </p:extLst>
  </p:cSld>
  <p:clrMap bg1="lt1" tx1="dk1" bg2="lt2" tx2="dk2" accent1="accent1" accent2="accent2" accent3="accent3" accent4="accent4" accent5="accent5" accent6="accent6" hlink="hlink" folHlink="folHlink"/>
  <p:hf/>
  <p:notesStyle>
    <a:lvl1pPr marL="0" algn="l" defTabSz="457200" rtl="0" eaLnBrk="1" latinLnBrk="0" hangingPunct="1">
      <a:spcAft>
        <a:spcPts val="1200"/>
      </a:spcAft>
      <a:defRPr sz="1800" b="1" i="0" kern="1200">
        <a:solidFill>
          <a:schemeClr val="tx1"/>
        </a:solidFill>
        <a:latin typeface="Tahoma"/>
        <a:ea typeface="+mn-ea"/>
        <a:cs typeface="+mn-cs"/>
      </a:defRPr>
    </a:lvl1pPr>
    <a:lvl2pPr marL="0" indent="-171450" algn="l" defTabSz="457200" rtl="0" eaLnBrk="1" latinLnBrk="0" hangingPunct="1">
      <a:spcAft>
        <a:spcPts val="600"/>
      </a:spcAft>
      <a:buFont typeface="Wingdings" charset="2"/>
      <a:buChar char="§"/>
      <a:defRPr sz="1200" kern="1200">
        <a:solidFill>
          <a:schemeClr val="tx1"/>
        </a:solidFill>
        <a:latin typeface="Tahoma"/>
        <a:ea typeface="+mn-ea"/>
        <a:cs typeface="+mn-cs"/>
      </a:defRPr>
    </a:lvl2pPr>
    <a:lvl3pPr marL="547200" indent="-171450" algn="l" defTabSz="457200" rtl="0" eaLnBrk="1" latinLnBrk="0" hangingPunct="1">
      <a:spcAft>
        <a:spcPts val="600"/>
      </a:spcAft>
      <a:buFont typeface="Courier New"/>
      <a:buChar char="o"/>
      <a:defRPr sz="1000" kern="1200">
        <a:solidFill>
          <a:schemeClr val="tx1"/>
        </a:solidFill>
        <a:latin typeface="Tahoma"/>
        <a:ea typeface="+mn-ea"/>
        <a:cs typeface="+mn-cs"/>
      </a:defRPr>
    </a:lvl3pPr>
    <a:lvl4pPr marL="1371600" algn="l" defTabSz="457200" rtl="0" eaLnBrk="1" latinLnBrk="0" hangingPunct="1">
      <a:spcAft>
        <a:spcPts val="600"/>
      </a:spcAft>
      <a:defRPr sz="1000" kern="1200">
        <a:solidFill>
          <a:schemeClr val="tx1"/>
        </a:solidFill>
        <a:latin typeface="Tahoma"/>
        <a:ea typeface="+mn-ea"/>
        <a:cs typeface="+mn-cs"/>
      </a:defRPr>
    </a:lvl4pPr>
    <a:lvl5pPr marL="1828800" algn="l" defTabSz="457200" rtl="0" eaLnBrk="1" latinLnBrk="0" hangingPunct="1">
      <a:spcAft>
        <a:spcPts val="600"/>
      </a:spcAft>
      <a:defRPr sz="1000" kern="1200">
        <a:solidFill>
          <a:schemeClr val="tx1"/>
        </a:solidFill>
        <a:latin typeface="Tahom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baseline="0" dirty="0" smtClean="0"/>
              <a:t>Gratulerer med 20 vellykkete år!</a:t>
            </a:r>
          </a:p>
          <a:p>
            <a:pPr lvl="1"/>
            <a:r>
              <a:rPr lang="nb-NO" baseline="0" dirty="0" smtClean="0"/>
              <a:t>Det er jeg som skrev boka. Jeg skrev </a:t>
            </a:r>
            <a:r>
              <a:rPr lang="nb-NO" baseline="0" dirty="0" err="1" smtClean="0"/>
              <a:t>denpå</a:t>
            </a:r>
            <a:r>
              <a:rPr lang="nb-NO" baseline="0" dirty="0" smtClean="0"/>
              <a:t> oppdrag fra UNINETTs direktør Petter Kongshaug. Jeg tror jeg ble bedt om dette av to grunner</a:t>
            </a:r>
          </a:p>
          <a:p>
            <a:pPr lvl="2"/>
            <a:r>
              <a:rPr lang="nb-NO" baseline="0" dirty="0" smtClean="0"/>
              <a:t>Jeg har jobbet med IT ved Universitetet i Oslo i omtrent 137 år</a:t>
            </a:r>
          </a:p>
          <a:p>
            <a:pPr lvl="2"/>
            <a:r>
              <a:rPr lang="nb-NO" baseline="0" dirty="0" smtClean="0"/>
              <a:t>Jeg klarer vanligvis å formulere tre setninger som henger sammen og som følger reglene for ortografi, grammatikk og syntaks i norsk språk (noe mange av de jeg arbeider sammen med prøver å skjule så godt de kan)</a:t>
            </a:r>
          </a:p>
          <a:p>
            <a:pPr lvl="1"/>
            <a:r>
              <a:rPr lang="nb-NO" baseline="0" dirty="0" smtClean="0"/>
              <a:t>Dette er det eneste jeg kommer til å si her om boka og det å skrive bok.</a:t>
            </a:r>
          </a:p>
          <a:p>
            <a:pPr lvl="0">
              <a:spcBef>
                <a:spcPts val="1200"/>
              </a:spcBef>
            </a:pPr>
            <a:r>
              <a:rPr lang="nb-NO" baseline="0" dirty="0" smtClean="0"/>
              <a:t>Tilkoplet</a:t>
            </a:r>
          </a:p>
          <a:p>
            <a:pPr lvl="1"/>
            <a:r>
              <a:rPr lang="nb-NO" dirty="0" smtClean="0"/>
              <a:t>Vi lever våre liv tilkoplet omgivelsene via verdensomfattende nettverk og vi er tilkoplet overalt og til alle tider i både arbeidsliv og privatliv. Og om vi skulle oppleve å være frakoplet, så er faren for apoplektisk anfall og andre mangelsjukdommer overhengende. </a:t>
            </a:r>
          </a:p>
          <a:p>
            <a:pPr lvl="1"/>
            <a:r>
              <a:rPr lang="nb-NO" dirty="0" smtClean="0"/>
              <a:t>Det er neppe nødvendig å redegjøre for hvordan den tilkoplete tilværelse arter seg i denne forsamlingen.</a:t>
            </a:r>
            <a:endParaRPr lang="nb-NO" baseline="0" dirty="0" smtClean="0"/>
          </a:p>
          <a:p>
            <a:pPr lvl="1"/>
            <a:endParaRPr lang="nb-NO" baseline="0" dirty="0" smtClean="0"/>
          </a:p>
          <a:p>
            <a:endParaRPr lang="nb-NO" baseline="0" dirty="0" smtClean="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a:t>
            </a:fld>
            <a:endParaRPr lang="nb-NO"/>
          </a:p>
        </p:txBody>
      </p:sp>
    </p:spTree>
    <p:extLst>
      <p:ext uri="{BB962C8B-B14F-4D97-AF65-F5344CB8AC3E}">
        <p14:creationId xmlns:p14="http://schemas.microsoft.com/office/powerpoint/2010/main" val="249389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1973</a:t>
            </a:r>
          </a:p>
          <a:p>
            <a:pPr lvl="1"/>
            <a:r>
              <a:rPr lang="nb-NO" dirty="0" smtClean="0"/>
              <a:t>Ut i verden var det </a:t>
            </a:r>
            <a:r>
              <a:rPr lang="nb-NO" dirty="0" err="1" smtClean="0"/>
              <a:t>Yom</a:t>
            </a:r>
            <a:r>
              <a:rPr lang="nb-NO" dirty="0" smtClean="0"/>
              <a:t> </a:t>
            </a:r>
            <a:r>
              <a:rPr lang="nb-NO" dirty="0" err="1" smtClean="0"/>
              <a:t>Kippur</a:t>
            </a:r>
            <a:r>
              <a:rPr lang="nb-NO" dirty="0" smtClean="0"/>
              <a:t>-krigen</a:t>
            </a:r>
            <a:r>
              <a:rPr lang="nb-NO" baseline="0" dirty="0" smtClean="0"/>
              <a:t> og den etterfølgende oljeboikotten, samt Watergate og slutten på Vietnamkrigen som dominerte </a:t>
            </a:r>
            <a:r>
              <a:rPr lang="nb-NO" baseline="0" dirty="0" err="1" smtClean="0"/>
              <a:t>nuyhetsbildet</a:t>
            </a:r>
            <a:endParaRPr lang="nb-NO" baseline="0" dirty="0" smtClean="0"/>
          </a:p>
          <a:p>
            <a:pPr lvl="1"/>
            <a:r>
              <a:rPr lang="nb-NO" baseline="0" dirty="0" smtClean="0"/>
              <a:t>Vi så The Sting opptil flere ganger på kino, men det var Eksorsisten og Siste tango i Paris som stjal overskriftene</a:t>
            </a:r>
          </a:p>
          <a:p>
            <a:pPr lvl="1"/>
            <a:r>
              <a:rPr lang="nb-NO" baseline="0" dirty="0" smtClean="0"/>
              <a:t>Dette året ble den første genspleising gjennomført og vi fikk både strekkoder og kontantautomater</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10</a:t>
            </a:fld>
            <a:endParaRPr lang="nb-NO"/>
          </a:p>
        </p:txBody>
      </p:sp>
    </p:spTree>
    <p:extLst>
      <p:ext uri="{BB962C8B-B14F-4D97-AF65-F5344CB8AC3E}">
        <p14:creationId xmlns:p14="http://schemas.microsoft.com/office/powerpoint/2010/main" val="312528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IT:</a:t>
            </a:r>
          </a:p>
          <a:p>
            <a:pPr lvl="1"/>
            <a:r>
              <a:rPr lang="nb-NO" dirty="0" smtClean="0"/>
              <a:t>Dette var netteknologiens år. Ethernet ble spesifisert og er i dag i andre forkledninger vesentlig</a:t>
            </a:r>
            <a:r>
              <a:rPr lang="nb-NO" baseline="0" dirty="0" smtClean="0"/>
              <a:t> i de millioner av fysiske forbindelser som utgjør dagens Internett. Det var det året det første lyssignalet ble sendt gjennom en optisk fiber og vi fikk de første kommersielle </a:t>
            </a:r>
            <a:r>
              <a:rPr lang="nb-NO" baseline="0" dirty="0" err="1" smtClean="0"/>
              <a:t>pakksesvitsjete</a:t>
            </a:r>
            <a:r>
              <a:rPr lang="nb-NO" baseline="0" dirty="0" smtClean="0"/>
              <a:t> datanettet, amerikanske </a:t>
            </a:r>
            <a:r>
              <a:rPr lang="nb-NO" baseline="0" dirty="0" err="1" smtClean="0"/>
              <a:t>Telenet</a:t>
            </a:r>
            <a:endParaRPr lang="nb-NO" baseline="0" dirty="0" smtClean="0"/>
          </a:p>
          <a:p>
            <a:pPr lvl="1"/>
            <a:r>
              <a:rPr lang="nb-NO" dirty="0" smtClean="0"/>
              <a:t>UNIX</a:t>
            </a:r>
            <a:r>
              <a:rPr lang="nb-NO" baseline="0" dirty="0" smtClean="0"/>
              <a:t> ble skrevet i C, det grepet som la grunnlaget for UNIX sin utbredelse og overlevelsesevne</a:t>
            </a:r>
          </a:p>
          <a:p>
            <a:pPr lvl="1"/>
            <a:r>
              <a:rPr lang="nb-NO" baseline="0" dirty="0" smtClean="0"/>
              <a:t>Xerox Alto ble lansert som første personlige datamaskin med desktop, GUI og mus</a:t>
            </a:r>
          </a:p>
          <a:p>
            <a:pPr lvl="1"/>
            <a:r>
              <a:rPr lang="nb-NO" baseline="0" dirty="0" smtClean="0"/>
              <a:t>ARPANETs første internasjonale forbindelse ble etablert til Kjeller (NORSAR)</a:t>
            </a:r>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11</a:t>
            </a:fld>
            <a:endParaRPr lang="nb-NO"/>
          </a:p>
        </p:txBody>
      </p:sp>
    </p:spTree>
    <p:extLst>
      <p:ext uri="{BB962C8B-B14F-4D97-AF65-F5344CB8AC3E}">
        <p14:creationId xmlns:p14="http://schemas.microsoft.com/office/powerpoint/2010/main" val="427942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1963:</a:t>
            </a:r>
          </a:p>
          <a:p>
            <a:pPr lvl="1"/>
            <a:r>
              <a:rPr lang="nb-NO" dirty="0" smtClean="0"/>
              <a:t>Mordet</a:t>
            </a:r>
            <a:r>
              <a:rPr lang="nb-NO" baseline="0" dirty="0" smtClean="0"/>
              <a:t> på president Kennedy og det foreløpige høydepunktet i borgerrettsbevegelsen i USA var Martin Luther Kings “I Have a </a:t>
            </a:r>
            <a:r>
              <a:rPr lang="nb-NO" baseline="0" dirty="0" err="1" smtClean="0"/>
              <a:t>Dream</a:t>
            </a:r>
            <a:r>
              <a:rPr lang="nb-NO" baseline="0" dirty="0" smtClean="0"/>
              <a:t>”-tale</a:t>
            </a:r>
          </a:p>
          <a:p>
            <a:pPr lvl="1"/>
            <a:r>
              <a:rPr lang="nb-NO" baseline="0" dirty="0" smtClean="0"/>
              <a:t>Vi så de første James Bond-filmene på kino og den første episoden i </a:t>
            </a:r>
            <a:r>
              <a:rPr lang="nb-NO" baseline="0" dirty="0" err="1" smtClean="0"/>
              <a:t>science</a:t>
            </a:r>
            <a:r>
              <a:rPr lang="nb-NO" baseline="0" dirty="0" smtClean="0"/>
              <a:t>-</a:t>
            </a:r>
            <a:r>
              <a:rPr lang="nb-NO" baseline="0" dirty="0" err="1" smtClean="0"/>
              <a:t>fiction</a:t>
            </a:r>
            <a:r>
              <a:rPr lang="nb-NO" baseline="0" dirty="0" smtClean="0"/>
              <a:t>-serien </a:t>
            </a:r>
            <a:r>
              <a:rPr lang="nb-NO" baseline="0" dirty="0" err="1" smtClean="0"/>
              <a:t>Doctor</a:t>
            </a:r>
            <a:r>
              <a:rPr lang="nb-NO" baseline="0" dirty="0" smtClean="0"/>
              <a:t> Who ble vist i BBC og innledet 26 sesonger</a:t>
            </a:r>
          </a:p>
          <a:p>
            <a:pPr lvl="1"/>
            <a:r>
              <a:rPr lang="nb-NO" baseline="0" dirty="0" smtClean="0"/>
              <a:t>Bob sang </a:t>
            </a:r>
            <a:r>
              <a:rPr lang="nb-NO" dirty="0" smtClean="0"/>
              <a:t>The Times </a:t>
            </a:r>
            <a:r>
              <a:rPr lang="nb-NO" dirty="0" err="1" smtClean="0"/>
              <a:t>They</a:t>
            </a:r>
            <a:r>
              <a:rPr lang="nb-NO" dirty="0" smtClean="0"/>
              <a:t> Are A-</a:t>
            </a:r>
            <a:r>
              <a:rPr lang="nb-NO" dirty="0" err="1" smtClean="0"/>
              <a:t>Changin</a:t>
            </a:r>
            <a:r>
              <a:rPr lang="nb-NO" dirty="0" smtClean="0"/>
              <a:t>’,</a:t>
            </a:r>
            <a:r>
              <a:rPr lang="nb-NO" baseline="0" dirty="0" smtClean="0"/>
              <a:t> mens hysteriet rundt Beatles og Rolling Stones var på sitt høyeste</a:t>
            </a:r>
          </a:p>
          <a:p>
            <a:pPr lvl="1"/>
            <a:r>
              <a:rPr lang="nb-NO" baseline="0" dirty="0" smtClean="0"/>
              <a:t>Sommerfugl-effekten ble beskrevet</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12</a:t>
            </a:fld>
            <a:endParaRPr lang="nb-NO"/>
          </a:p>
        </p:txBody>
      </p:sp>
    </p:spTree>
    <p:extLst>
      <p:ext uri="{BB962C8B-B14F-4D97-AF65-F5344CB8AC3E}">
        <p14:creationId xmlns:p14="http://schemas.microsoft.com/office/powerpoint/2010/main" val="334824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IT:</a:t>
            </a:r>
          </a:p>
          <a:p>
            <a:pPr lvl="1"/>
            <a:r>
              <a:rPr lang="nb-NO" dirty="0" smtClean="0"/>
              <a:t>Dette var brukergrensesnittets år:</a:t>
            </a:r>
          </a:p>
          <a:p>
            <a:pPr lvl="2"/>
            <a:r>
              <a:rPr lang="nb-NO" dirty="0" smtClean="0"/>
              <a:t>Ted Nelson omtalte </a:t>
            </a:r>
            <a:r>
              <a:rPr lang="nb-NO" dirty="0" err="1" smtClean="0"/>
              <a:t>Hypertext</a:t>
            </a:r>
            <a:r>
              <a:rPr lang="nb-NO" dirty="0" smtClean="0"/>
              <a:t> for</a:t>
            </a:r>
            <a:r>
              <a:rPr lang="nb-NO" baseline="0" dirty="0" smtClean="0"/>
              <a:t> </a:t>
            </a:r>
            <a:r>
              <a:rPr lang="nb-NO" baseline="0" dirty="0" err="1" smtClean="0"/>
              <a:t>føste</a:t>
            </a:r>
            <a:r>
              <a:rPr lang="nb-NO" baseline="0" dirty="0" smtClean="0"/>
              <a:t> gang</a:t>
            </a:r>
          </a:p>
          <a:p>
            <a:pPr lvl="2"/>
            <a:r>
              <a:rPr lang="nb-NO" baseline="0" dirty="0" smtClean="0"/>
              <a:t>Ivan </a:t>
            </a:r>
            <a:r>
              <a:rPr lang="nb-NO" baseline="0" dirty="0" err="1" smtClean="0"/>
              <a:t>Sutherland</a:t>
            </a:r>
            <a:r>
              <a:rPr lang="nb-NO" baseline="0" dirty="0" smtClean="0"/>
              <a:t> utviklet </a:t>
            </a:r>
            <a:r>
              <a:rPr lang="nb-NO" baseline="0" dirty="0" err="1" smtClean="0"/>
              <a:t>Sketchpad</a:t>
            </a:r>
            <a:r>
              <a:rPr lang="nb-NO" baseline="0" dirty="0" smtClean="0"/>
              <a:t> som fikk avgjørende betydning for grafisk databehandling</a:t>
            </a:r>
          </a:p>
          <a:p>
            <a:pPr lvl="2"/>
            <a:r>
              <a:rPr lang="nb-NO" baseline="0" dirty="0" smtClean="0"/>
              <a:t>Douglas </a:t>
            </a:r>
            <a:r>
              <a:rPr lang="nb-NO" baseline="0" dirty="0" err="1" smtClean="0"/>
              <a:t>Engelbart</a:t>
            </a:r>
            <a:r>
              <a:rPr lang="nb-NO" baseline="0" dirty="0" smtClean="0"/>
              <a:t> </a:t>
            </a:r>
            <a:r>
              <a:rPr lang="nb-NO" baseline="0" dirty="0" err="1" smtClean="0"/>
              <a:t>demonstrete</a:t>
            </a:r>
            <a:r>
              <a:rPr lang="nb-NO" baseline="0" dirty="0" smtClean="0"/>
              <a:t> mus som pekeredskap</a:t>
            </a:r>
          </a:p>
          <a:p>
            <a:pPr lvl="1"/>
            <a:r>
              <a:rPr lang="nb-NO" baseline="0" dirty="0" smtClean="0"/>
              <a:t>Samtidig satt Paul </a:t>
            </a:r>
            <a:r>
              <a:rPr lang="nb-NO" baseline="0" dirty="0" err="1" smtClean="0"/>
              <a:t>Baran</a:t>
            </a:r>
            <a:r>
              <a:rPr lang="nb-NO" baseline="0" dirty="0" smtClean="0"/>
              <a:t> og skrev ferdig On Distributed Communications, verket som hadde en avgjørende betydning for utviklingen av pakkesvitsjete datanett</a:t>
            </a:r>
            <a:r>
              <a:rPr lang="nb-NO" dirty="0" smtClean="0"/>
              <a:t> </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13</a:t>
            </a:fld>
            <a:endParaRPr lang="nb-NO"/>
          </a:p>
        </p:txBody>
      </p:sp>
    </p:spTree>
    <p:extLst>
      <p:ext uri="{BB962C8B-B14F-4D97-AF65-F5344CB8AC3E}">
        <p14:creationId xmlns:p14="http://schemas.microsoft.com/office/powerpoint/2010/main" val="372681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1953:</a:t>
            </a:r>
          </a:p>
          <a:p>
            <a:pPr lvl="1"/>
            <a:r>
              <a:rPr lang="nb-NO" dirty="0" smtClean="0"/>
              <a:t>Toppen av Mount Everest</a:t>
            </a:r>
            <a:r>
              <a:rPr lang="nb-NO" baseline="0" dirty="0" smtClean="0"/>
              <a:t> ble besteget av </a:t>
            </a:r>
            <a:r>
              <a:rPr lang="nb-NO" dirty="0" err="1" smtClean="0"/>
              <a:t>Tenzing</a:t>
            </a:r>
            <a:r>
              <a:rPr lang="nb-NO" dirty="0" smtClean="0"/>
              <a:t> </a:t>
            </a:r>
            <a:r>
              <a:rPr lang="nb-NO" dirty="0" err="1" smtClean="0"/>
              <a:t>Norgay</a:t>
            </a:r>
            <a:r>
              <a:rPr lang="nb-NO" dirty="0" smtClean="0"/>
              <a:t> og Edward </a:t>
            </a:r>
            <a:r>
              <a:rPr lang="nb-NO" dirty="0" err="1" smtClean="0"/>
              <a:t>Hillery</a:t>
            </a:r>
            <a:endParaRPr lang="nb-NO" dirty="0" smtClean="0"/>
          </a:p>
          <a:p>
            <a:pPr lvl="1"/>
            <a:r>
              <a:rPr lang="nb-NO" dirty="0" smtClean="0"/>
              <a:t>Stalin dør</a:t>
            </a:r>
            <a:r>
              <a:rPr lang="nb-NO" baseline="0" dirty="0" smtClean="0"/>
              <a:t> og dronning Elizabeth krones</a:t>
            </a:r>
          </a:p>
          <a:p>
            <a:pPr lvl="1"/>
            <a:r>
              <a:rPr lang="nb-NO" baseline="0" dirty="0" smtClean="0"/>
              <a:t>Marilyn Monroe er blondinen som </a:t>
            </a:r>
            <a:r>
              <a:rPr lang="nb-NO" baseline="0" dirty="0" err="1" smtClean="0"/>
              <a:t>gentlemen</a:t>
            </a:r>
            <a:r>
              <a:rPr lang="nb-NO" baseline="0" dirty="0" smtClean="0"/>
              <a:t> foretrekker og Elvis gjør sine første </a:t>
            </a:r>
            <a:r>
              <a:rPr lang="nb-NO" baseline="0" dirty="0" err="1" smtClean="0"/>
              <a:t>forslk</a:t>
            </a:r>
            <a:r>
              <a:rPr lang="nb-NO" baseline="0" dirty="0" smtClean="0"/>
              <a:t> i platestudioet</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14</a:t>
            </a:fld>
            <a:endParaRPr lang="nb-NO"/>
          </a:p>
        </p:txBody>
      </p:sp>
    </p:spTree>
    <p:extLst>
      <p:ext uri="{BB962C8B-B14F-4D97-AF65-F5344CB8AC3E}">
        <p14:creationId xmlns:p14="http://schemas.microsoft.com/office/powerpoint/2010/main" val="94535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IT:</a:t>
            </a:r>
          </a:p>
          <a:p>
            <a:pPr lvl="1"/>
            <a:r>
              <a:rPr lang="nb-NO" dirty="0" smtClean="0"/>
              <a:t>John </a:t>
            </a:r>
            <a:r>
              <a:rPr lang="nb-NO" dirty="0" err="1" smtClean="0"/>
              <a:t>Backus</a:t>
            </a:r>
            <a:r>
              <a:rPr lang="nb-NO" dirty="0" smtClean="0"/>
              <a:t>, IBM utviklet det første høynivå programmeringsspråket</a:t>
            </a:r>
            <a:r>
              <a:rPr lang="nb-NO" baseline="0" dirty="0" smtClean="0"/>
              <a:t>, senere på 50-tallet var han en hovedperson i utviklingen av FORTRAN</a:t>
            </a:r>
          </a:p>
          <a:p>
            <a:pPr lvl="1"/>
            <a:r>
              <a:rPr lang="nb-NO" baseline="0" dirty="0" smtClean="0"/>
              <a:t>IBM 701 var den første masseproduserte datamaskinen og vi fikk den første som gjorde flyttallsberegninger</a:t>
            </a:r>
          </a:p>
          <a:p>
            <a:pPr lvl="1"/>
            <a:r>
              <a:rPr lang="nb-NO" baseline="0" dirty="0" smtClean="0"/>
              <a:t>RAM ble introdusert, det var til sammen 53 </a:t>
            </a:r>
            <a:r>
              <a:rPr lang="nb-NO" baseline="0" dirty="0" err="1" smtClean="0"/>
              <a:t>Kbytes</a:t>
            </a:r>
            <a:r>
              <a:rPr lang="nb-NO" baseline="0" dirty="0" smtClean="0"/>
              <a:t> med RAM i verden det året</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15</a:t>
            </a:fld>
            <a:endParaRPr lang="nb-NO"/>
          </a:p>
        </p:txBody>
      </p:sp>
    </p:spTree>
    <p:extLst>
      <p:ext uri="{BB962C8B-B14F-4D97-AF65-F5344CB8AC3E}">
        <p14:creationId xmlns:p14="http://schemas.microsoft.com/office/powerpoint/2010/main" val="228868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1943:</a:t>
            </a:r>
          </a:p>
          <a:p>
            <a:pPr lvl="1"/>
            <a:r>
              <a:rPr lang="nb-NO" dirty="0" smtClean="0"/>
              <a:t>Egentlig</a:t>
            </a:r>
            <a:r>
              <a:rPr lang="nb-NO" baseline="0" dirty="0" smtClean="0"/>
              <a:t> stoppet historia i 1953 siden det var året jeg ble født ;-), men vi må ha med et år til</a:t>
            </a:r>
          </a:p>
          <a:p>
            <a:pPr lvl="1"/>
            <a:r>
              <a:rPr lang="nb-NO" dirty="0" smtClean="0"/>
              <a:t>1943 var framfor alt vendepunktet i Den andre verdenskrigen</a:t>
            </a:r>
            <a:r>
              <a:rPr lang="nb-NO" baseline="0" dirty="0" smtClean="0"/>
              <a:t> og en datamaskin spilt en viktig rolle her</a:t>
            </a:r>
          </a:p>
          <a:p>
            <a:pPr lvl="1"/>
            <a:r>
              <a:rPr lang="nb-NO" baseline="0" dirty="0" err="1" smtClean="0"/>
              <a:t>Colossus</a:t>
            </a:r>
            <a:r>
              <a:rPr lang="nb-NO" baseline="0" dirty="0" smtClean="0"/>
              <a:t> ble utviklet i England som den første programmerbare datamaskinen i verden. Det viktigste den gjorde var arbeidet med å knekke tyskernes Enigma-kryptering. Samtidig ble det utviklet en programmerbar datamaskin ved Harvard (i samarbeid med IBM), men den har ikke </a:t>
            </a:r>
            <a:r>
              <a:rPr lang="nb-NO" baseline="0" dirty="0" err="1" smtClean="0"/>
              <a:t>Colossus</a:t>
            </a:r>
            <a:r>
              <a:rPr lang="nb-NO" baseline="0" dirty="0" smtClean="0"/>
              <a:t> sin stolte historie</a:t>
            </a:r>
          </a:p>
          <a:p>
            <a:pPr lvl="1"/>
            <a:r>
              <a:rPr lang="nb-NO" baseline="0" dirty="0" smtClean="0"/>
              <a:t>At Thomas Watson hadde andre ting å tenke på enn datamaskinenes framtid dette året er forståelig</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16</a:t>
            </a:fld>
            <a:endParaRPr lang="nb-NO"/>
          </a:p>
        </p:txBody>
      </p:sp>
    </p:spTree>
    <p:extLst>
      <p:ext uri="{BB962C8B-B14F-4D97-AF65-F5344CB8AC3E}">
        <p14:creationId xmlns:p14="http://schemas.microsoft.com/office/powerpoint/2010/main" val="264349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1613:</a:t>
            </a:r>
          </a:p>
          <a:p>
            <a:pPr lvl="1"/>
            <a:r>
              <a:rPr lang="nb-NO" dirty="0" smtClean="0"/>
              <a:t>Første</a:t>
            </a:r>
            <a:r>
              <a:rPr lang="nb-NO" baseline="0" dirty="0" smtClean="0"/>
              <a:t> omtale av Computer, den gang om en person som gjør beregninger. Rundt 1900 ble dette begrepet brukt om maskiner som gjør beregninger.</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17</a:t>
            </a:fld>
            <a:endParaRPr lang="nb-NO"/>
          </a:p>
        </p:txBody>
      </p:sp>
    </p:spTree>
    <p:extLst>
      <p:ext uri="{BB962C8B-B14F-4D97-AF65-F5344CB8AC3E}">
        <p14:creationId xmlns:p14="http://schemas.microsoft.com/office/powerpoint/2010/main" val="98222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Lærdommer:</a:t>
            </a:r>
          </a:p>
          <a:p>
            <a:pPr lvl="1"/>
            <a:r>
              <a:rPr lang="nb-NO" dirty="0" smtClean="0"/>
              <a:t>Ting tar tid, – det tar lang tid fra ideer oppstår, eksperimenter gjennomføres, konsepter utprøves, prototyper</a:t>
            </a:r>
            <a:r>
              <a:rPr lang="nb-NO" baseline="0" dirty="0" smtClean="0"/>
              <a:t> utvikles og det hele materialiseres i nyttige produkter og løsninger, om det overhodet blir materialisert</a:t>
            </a:r>
          </a:p>
          <a:p>
            <a:pPr lvl="1"/>
            <a:r>
              <a:rPr lang="nb-NO" baseline="0" dirty="0" smtClean="0"/>
              <a:t>Ting skjer fort, – når noe viser seg å ta av, blir en ‘killer </a:t>
            </a:r>
            <a:r>
              <a:rPr lang="nb-NO" baseline="0" dirty="0" err="1" smtClean="0"/>
              <a:t>application</a:t>
            </a:r>
            <a:r>
              <a:rPr lang="nb-NO" baseline="0" dirty="0" smtClean="0"/>
              <a:t>’, viser seg å være nyttig for de mange, så tar det kort tid før løsningen eller produktet er spredt til mer enn halvparten av befolkningen. Noen mener at det tar stadig kortere tid.</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18</a:t>
            </a:fld>
            <a:endParaRPr lang="nb-NO"/>
          </a:p>
        </p:txBody>
      </p:sp>
    </p:spTree>
    <p:extLst>
      <p:ext uri="{BB962C8B-B14F-4D97-AF65-F5344CB8AC3E}">
        <p14:creationId xmlns:p14="http://schemas.microsoft.com/office/powerpoint/2010/main" val="93047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Informasjonsteknologi</a:t>
            </a:r>
            <a:r>
              <a:rPr lang="nb-NO" baseline="0" dirty="0" smtClean="0"/>
              <a:t> overalt</a:t>
            </a:r>
          </a:p>
          <a:p>
            <a:pPr lvl="1"/>
            <a:r>
              <a:rPr lang="nb-NO" baseline="0" dirty="0" smtClean="0"/>
              <a:t>Det tredje er at informasjonsteknologien har invadert alle områder, ikke bare dingsene som listes opp her, men prosesser og aktiviteter i alle deler av tilværelsen. Til grunn for dette ligger mange komplekse utviklingsløp og sammenhenger der mange forhold, inkludert flaks og finansiell styrke, spiller inn når noe lykkes og noe annet mislykkes. Dette forholdet mellom teknologisk og samfunnsmessige utvikling, er i beste fall svært sammensatt og ikke egnet for nærmere utredning her.</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19</a:t>
            </a:fld>
            <a:endParaRPr lang="nb-NO"/>
          </a:p>
        </p:txBody>
      </p:sp>
    </p:spTree>
    <p:extLst>
      <p:ext uri="{BB962C8B-B14F-4D97-AF65-F5344CB8AC3E}">
        <p14:creationId xmlns:p14="http://schemas.microsoft.com/office/powerpoint/2010/main" val="386095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Om UNINETT</a:t>
            </a:r>
          </a:p>
          <a:p>
            <a:pPr lvl="1"/>
            <a:r>
              <a:rPr lang="nb-NO" dirty="0" smtClean="0"/>
              <a:t>Vi</a:t>
            </a:r>
            <a:r>
              <a:rPr lang="nb-NO" baseline="0" dirty="0" smtClean="0"/>
              <a:t> kan takke UNINETT for at vi har bedre tilkoplinger til verden enn de aller fleste og for at vi er frakoplet sjeldnere enn de fleste.</a:t>
            </a:r>
          </a:p>
          <a:p>
            <a:pPr lvl="1"/>
            <a:r>
              <a:rPr lang="nb-NO" baseline="0" dirty="0" smtClean="0"/>
              <a:t>Personlig vil jeg takke UNINETT spesielt for to ting:</a:t>
            </a:r>
          </a:p>
          <a:p>
            <a:pPr lvl="2"/>
            <a:r>
              <a:rPr lang="nb-NO" baseline="0" dirty="0" smtClean="0"/>
              <a:t>For det første har de gjennom sin 20 år lange virksomhet og sin nesten 20 år lange forhistorie har bygd en plattform av samarbeid og sterke interpersonelle relasjoner. Dette er suksessfaktor nummer en</a:t>
            </a:r>
          </a:p>
          <a:p>
            <a:pPr lvl="2"/>
            <a:r>
              <a:rPr lang="nb-NO" baseline="0" dirty="0" smtClean="0"/>
              <a:t>For det andre har de gjennom fire generasjoner av Forskningsnettet prioritert og bygd kapasitet. Tilstrekkelig og god kapasitet er suksessfaktor nummer to, mangel på kapasitet gir feil fokus hos bruker, drifter, utvikler og alle andre</a:t>
            </a:r>
          </a:p>
          <a:p>
            <a:pPr lvl="1"/>
            <a:r>
              <a:rPr lang="nb-NO" dirty="0" smtClean="0"/>
              <a:t>Dette er omtrent</a:t>
            </a:r>
            <a:r>
              <a:rPr lang="nb-NO" baseline="0" dirty="0" smtClean="0"/>
              <a:t> alt jeg kommer til å skryte av UNINETT ved denne anledning. Det er nok av rosende omtale i boka, om den er velfortjent eller ikke, får andre bedømme.</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2</a:t>
            </a:fld>
            <a:endParaRPr lang="nb-NO"/>
          </a:p>
        </p:txBody>
      </p:sp>
    </p:spTree>
    <p:extLst>
      <p:ext uri="{BB962C8B-B14F-4D97-AF65-F5344CB8AC3E}">
        <p14:creationId xmlns:p14="http://schemas.microsoft.com/office/powerpoint/2010/main" val="271597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Utviklingen</a:t>
            </a:r>
          </a:p>
          <a:p>
            <a:pPr lvl="1"/>
            <a:r>
              <a:rPr lang="nb-NO" dirty="0" smtClean="0"/>
              <a:t>Det øverste bildet viser dingsene vi måtet slepe rundt på i 1993</a:t>
            </a:r>
          </a:p>
          <a:p>
            <a:pPr lvl="1"/>
            <a:r>
              <a:rPr lang="nb-NO" dirty="0" smtClean="0"/>
              <a:t>Det nederste</a:t>
            </a:r>
            <a:r>
              <a:rPr lang="nb-NO" baseline="0" dirty="0" smtClean="0"/>
              <a:t> dingsen som i dag erstatter alt dette, gjør mer av det samme og gjør en rekke andre ting</a:t>
            </a:r>
          </a:p>
          <a:p>
            <a:pPr lvl="1"/>
            <a:r>
              <a:rPr lang="nb-NO" baseline="0" dirty="0" smtClean="0"/>
              <a:t>Dette er resultatene av en teknologisk utvikling der de fire sentrale drivkreftene har vært:</a:t>
            </a:r>
          </a:p>
          <a:p>
            <a:pPr lvl="2"/>
            <a:r>
              <a:rPr lang="nb-NO" baseline="0" dirty="0" smtClean="0"/>
              <a:t>Digitalisering av alle strømmer av informasjon, styring og kontroll</a:t>
            </a:r>
          </a:p>
          <a:p>
            <a:pPr lvl="2"/>
            <a:r>
              <a:rPr lang="nb-NO" dirty="0" smtClean="0"/>
              <a:t>Konvergens</a:t>
            </a:r>
            <a:r>
              <a:rPr lang="nb-NO" baseline="0" dirty="0" smtClean="0"/>
              <a:t> av alle typer utstyr knyttet til disse strømmene</a:t>
            </a:r>
          </a:p>
          <a:p>
            <a:pPr lvl="2"/>
            <a:r>
              <a:rPr lang="nb-NO" baseline="0" dirty="0" smtClean="0"/>
              <a:t>Moores lov for utviklingen av halvlederteknologien og alle avledninger av denne</a:t>
            </a:r>
          </a:p>
          <a:p>
            <a:pPr lvl="2"/>
            <a:r>
              <a:rPr lang="nb-NO" baseline="0" dirty="0" smtClean="0"/>
              <a:t>Grensesnittet mellom menneske og maskin</a:t>
            </a:r>
          </a:p>
          <a:p>
            <a:pPr lvl="1"/>
            <a:r>
              <a:rPr lang="nb-NO" baseline="0" dirty="0" smtClean="0"/>
              <a:t>Informasjonsteknologien har skapt mange vakre resultater</a:t>
            </a:r>
            <a:endParaRPr lang="nb-NO" dirty="0" smtClean="0"/>
          </a:p>
          <a:p>
            <a:pPr>
              <a:spcBef>
                <a:spcPts val="1200"/>
              </a:spcBef>
            </a:pPr>
            <a:r>
              <a:rPr lang="nb-NO" dirty="0" smtClean="0"/>
              <a:t>Midt i begivenhetenes</a:t>
            </a:r>
            <a:r>
              <a:rPr lang="nb-NO" baseline="0" dirty="0" smtClean="0"/>
              <a:t> sentrum</a:t>
            </a:r>
          </a:p>
          <a:p>
            <a:pPr lvl="1">
              <a:spcBef>
                <a:spcPts val="1200"/>
              </a:spcBef>
            </a:pPr>
            <a:r>
              <a:rPr lang="nb-NO" baseline="0" dirty="0" smtClean="0"/>
              <a:t>Men denne utviklingen har plassert oss midt i smørøyet, midt i begivenhetenes sentrum.</a:t>
            </a:r>
          </a:p>
          <a:p>
            <a:pPr lvl="1">
              <a:spcBef>
                <a:spcPts val="1200"/>
              </a:spcBef>
            </a:pPr>
            <a:r>
              <a:rPr lang="nb-NO" dirty="0" smtClean="0"/>
              <a:t>Det er ikke mye som skjer på det økonomiske, politiske, sosiale og kulturelle området, i arbeidsliv og privatliv uten at informasjonsteknologi er tungt involvert og med på dette lasset følger Internett. IT og Internett er tett</a:t>
            </a:r>
            <a:r>
              <a:rPr lang="nb-NO" baseline="0" dirty="0" smtClean="0"/>
              <a:t> integrert </a:t>
            </a:r>
            <a:r>
              <a:rPr lang="nb-NO" dirty="0" smtClean="0"/>
              <a:t>i de fleste produksjonsprosesser i samfunnet rundt oss og i alle prosesser ved våre læresteder og forskningsinstitusjoner. </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20</a:t>
            </a:fld>
            <a:endParaRPr lang="nb-NO"/>
          </a:p>
        </p:txBody>
      </p:sp>
    </p:spTree>
    <p:extLst>
      <p:ext uri="{BB962C8B-B14F-4D97-AF65-F5344CB8AC3E}">
        <p14:creationId xmlns:p14="http://schemas.microsoft.com/office/powerpoint/2010/main" val="126847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Vår virksomhet</a:t>
            </a:r>
          </a:p>
          <a:p>
            <a:pPr lvl="1"/>
            <a:r>
              <a:rPr lang="nb-NO" dirty="0" smtClean="0"/>
              <a:t>Dette setter dagsorden også for oss og vår virksomhet. Det er vår oppgave å sørge for at vår virksomhet og vår sektor tar ut nytten av IT som innsatsfaktor eller produktivkraft</a:t>
            </a:r>
          </a:p>
          <a:p>
            <a:pPr lvl="1"/>
            <a:r>
              <a:rPr lang="nb-NO" dirty="0" smtClean="0"/>
              <a:t>Dette betyr at vi må være både strategisk og operativ og siden operativ har vært vår sterke side hittil, så er den største utfordringen for oss å strekke oss oppover i strategisk retning, komme på innsiden av produksjonsprosessene i sektoren og ved lærestedene og gjennom dette ta et medansvar for resultatene som skapes.</a:t>
            </a:r>
          </a:p>
          <a:p>
            <a:pPr lvl="1"/>
            <a:r>
              <a:rPr lang="nb-NO" dirty="0" smtClean="0"/>
              <a:t>Dette krever minst to ting av oss: </a:t>
            </a:r>
          </a:p>
          <a:p>
            <a:pPr lvl="2"/>
            <a:r>
              <a:rPr lang="nb-NO" dirty="0" smtClean="0"/>
              <a:t>For det </a:t>
            </a:r>
            <a:r>
              <a:rPr lang="nb-NO" b="1" dirty="0" smtClean="0"/>
              <a:t>*første*</a:t>
            </a:r>
            <a:r>
              <a:rPr lang="nb-NO" dirty="0" smtClean="0"/>
              <a:t> må vi få IT opp på dagsorden for den faglige virksomheten ved lærestedene, ikke bare den administrative. Det er i den faglige virksomheten at IT gjør den store forskjellen </a:t>
            </a:r>
          </a:p>
          <a:p>
            <a:pPr lvl="2"/>
            <a:r>
              <a:rPr lang="nb-NO" dirty="0" smtClean="0"/>
              <a:t>For det </a:t>
            </a:r>
            <a:r>
              <a:rPr lang="nb-NO" b="1" dirty="0" smtClean="0"/>
              <a:t>*andre*</a:t>
            </a:r>
            <a:r>
              <a:rPr lang="nb-NO" dirty="0" smtClean="0"/>
              <a:t> må vi ut i fagmiljøene, ikke som misjonærer, men som bidragsytere og støttespillere i fagmiljøenes bruk at IT til å utvikle og forbedre sin virksomhet, på disse premisser</a:t>
            </a:r>
          </a:p>
          <a:p>
            <a:pPr lvl="1"/>
            <a:r>
              <a:rPr lang="nb-NO" dirty="0" smtClean="0"/>
              <a:t>Dette er dagsorden for IT-organisasjonene ved institusjonene og det er dagsorden for forskningsnettet og for forskningsnettet går veien fram via de lokale IT-organisasjonene</a:t>
            </a:r>
          </a:p>
          <a:p>
            <a:pPr lvl="1"/>
            <a:r>
              <a:rPr lang="nb-NO" dirty="0" smtClean="0"/>
              <a:t>Dette krever av oss at vi setter oss inn i dagsorden for utdannings- og forskningsvirksomheten, opprettholder høy beredskap og en sterk interesse og årvåkenhet</a:t>
            </a:r>
            <a:r>
              <a:rPr lang="nb-NO" baseline="0" dirty="0" smtClean="0"/>
              <a:t> </a:t>
            </a:r>
            <a:r>
              <a:rPr lang="nb-NO" dirty="0" smtClean="0"/>
              <a:t>når det gjelder nyvinninger i deres bruk av IT i sin virksomhet</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21</a:t>
            </a:fld>
            <a:endParaRPr lang="nb-NO"/>
          </a:p>
        </p:txBody>
      </p:sp>
    </p:spTree>
    <p:extLst>
      <p:ext uri="{BB962C8B-B14F-4D97-AF65-F5344CB8AC3E}">
        <p14:creationId xmlns:p14="http://schemas.microsoft.com/office/powerpoint/2010/main" val="128663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pPr lvl="0"/>
            <a:r>
              <a:rPr lang="nb-NO" dirty="0" smtClean="0"/>
              <a:t>Fra omgivelsene:</a:t>
            </a:r>
          </a:p>
          <a:p>
            <a:pPr lvl="1"/>
            <a:r>
              <a:rPr lang="nb-NO" dirty="0" smtClean="0"/>
              <a:t>Dette stiller også krav til oss fra samfunnet rundt oss. ITs rolle i alle samfunnsmessige prosesser innebærer at vi også blir dratt inn i de interessemotsetningene og sentrale drivkrefter i den økonomiske, politiske, sosiale og kulturelle utviklingen av våre samfunn. Det er skrevet utallige artikler og bøker og snakket i utallige fora om dette og de siste ukers avsløringer av NSAs overvåking av Internett har gjort dette åpenbart for oss</a:t>
            </a:r>
          </a:p>
          <a:p>
            <a:pPr lvl="1"/>
            <a:r>
              <a:rPr lang="nb-NO" dirty="0" smtClean="0"/>
              <a:t>Vi har et ansvar for hvordan våre tjenester. løsninger og ressurser og hvordan vår teknologi anvendes i samfunnet rundt oss og for hvordan våre brukere og allmennheten møter dem. UNINETT og mange andre organisasjoner og enkeltpersoner har i årenes løp gjort en stor innsats for:</a:t>
            </a:r>
          </a:p>
          <a:p>
            <a:pPr lvl="2"/>
            <a:r>
              <a:rPr lang="nb-NO" dirty="0" smtClean="0"/>
              <a:t>Demokratisk tilgang</a:t>
            </a:r>
          </a:p>
          <a:p>
            <a:pPr lvl="2"/>
            <a:r>
              <a:rPr lang="nb-NO" dirty="0" smtClean="0"/>
              <a:t>Åpenhet</a:t>
            </a:r>
          </a:p>
          <a:p>
            <a:pPr lvl="2"/>
            <a:r>
              <a:rPr lang="nb-NO" dirty="0" smtClean="0"/>
              <a:t>Gjennomsiktighet</a:t>
            </a:r>
          </a:p>
          <a:p>
            <a:pPr lvl="2"/>
            <a:r>
              <a:rPr lang="nb-NO" dirty="0" smtClean="0"/>
              <a:t>Sikkerhet</a:t>
            </a:r>
          </a:p>
          <a:p>
            <a:pPr lvl="1"/>
            <a:r>
              <a:rPr lang="nb-NO" dirty="0" smtClean="0"/>
              <a:t>O ikke minst når det gjelder å heve befolkningens evne til å mestre den nye hverdagen og virkeligheten. Alt tyder på at denne jobben ikke er gjort en gang for alle, og alt tyder på at den er viktigere enn noen gang</a:t>
            </a:r>
          </a:p>
          <a:p>
            <a:pPr lvl="1"/>
            <a:r>
              <a:rPr lang="nb-NO" dirty="0" smtClean="0"/>
              <a:t>Det er en farlig verden der ute. Vi har kunnskap og ressurser som kan gjøre en forskjell og gjøre den litt mindre farlig og litt enklere å mestre for alle. </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22</a:t>
            </a:fld>
            <a:endParaRPr lang="nb-NO"/>
          </a:p>
        </p:txBody>
      </p:sp>
    </p:spTree>
    <p:extLst>
      <p:ext uri="{BB962C8B-B14F-4D97-AF65-F5344CB8AC3E}">
        <p14:creationId xmlns:p14="http://schemas.microsoft.com/office/powerpoint/2010/main" val="3412415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Med</a:t>
            </a:r>
            <a:r>
              <a:rPr lang="nb-NO" baseline="0" dirty="0" smtClean="0"/>
              <a:t> dette står kun en ting tilbake, – lykke til med de neste 20.</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23</a:t>
            </a:fld>
            <a:endParaRPr lang="nb-NO"/>
          </a:p>
        </p:txBody>
      </p:sp>
    </p:spTree>
    <p:extLst>
      <p:ext uri="{BB962C8B-B14F-4D97-AF65-F5344CB8AC3E}">
        <p14:creationId xmlns:p14="http://schemas.microsoft.com/office/powerpoint/2010/main" val="351406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60 år</a:t>
            </a:r>
          </a:p>
          <a:p>
            <a:pPr lvl="1"/>
            <a:r>
              <a:rPr lang="nb-NO" dirty="0" smtClean="0"/>
              <a:t>Jeg rundet 60 år tidligere i år. Jeg så ikke fram til den dagen,</a:t>
            </a:r>
            <a:r>
              <a:rPr lang="nb-NO" baseline="0" dirty="0" smtClean="0"/>
              <a:t> d</a:t>
            </a:r>
            <a:r>
              <a:rPr lang="nb-NO" dirty="0" smtClean="0"/>
              <a:t>et var en nedslående og ikke så lite ubehagelig opplevelse. Riktignok har det ikke dukket opp invitasjoner til </a:t>
            </a:r>
            <a:r>
              <a:rPr lang="nb-NO" dirty="0" err="1" smtClean="0"/>
              <a:t>eldregymnastikk</a:t>
            </a:r>
            <a:r>
              <a:rPr lang="nb-NO" dirty="0" smtClean="0"/>
              <a:t>, men invitasjon til kurset "Forberedelse til pensjonsalderen" og tilbud om abonnement på “Vi over 60” er sterke påminnelser om at jeg har startet på den siste av de fem 15-årsperiodene en alminnelig norsk mann kan regne med å overleve. </a:t>
            </a:r>
          </a:p>
          <a:p>
            <a:pPr lvl="1"/>
            <a:r>
              <a:rPr lang="nb-NO" dirty="0" smtClean="0"/>
              <a:t>Det er mange ting som skjer når 60 år rundes. Jeg skal ikke gå i detaljer</a:t>
            </a:r>
            <a:r>
              <a:rPr lang="nb-NO" baseline="0" dirty="0" smtClean="0"/>
              <a:t> om dette her, bare trekke fra to ting som danner utgangspunktet for min fortelling i kveld</a:t>
            </a:r>
            <a:r>
              <a:rPr lang="nb-NO" dirty="0" smtClean="0"/>
              <a:t>:</a:t>
            </a:r>
          </a:p>
          <a:p>
            <a:pPr lvl="2"/>
            <a:r>
              <a:rPr lang="nb-NO" dirty="0" smtClean="0"/>
              <a:t>For det første får man en sterk trang til å se tilbake, trykke på Play-knappen</a:t>
            </a:r>
            <a:r>
              <a:rPr lang="nb-NO" baseline="0" dirty="0" smtClean="0"/>
              <a:t> for alt </a:t>
            </a:r>
            <a:r>
              <a:rPr lang="nb-NO" dirty="0" smtClean="0"/>
              <a:t>man har vært med på, oppnådd og kan si seg fornøyd med, samtidig </a:t>
            </a:r>
            <a:br>
              <a:rPr lang="nb-NO" dirty="0" smtClean="0"/>
            </a:br>
            <a:r>
              <a:rPr lang="nb-NO" dirty="0" smtClean="0"/>
              <a:t>man sorterer vekk</a:t>
            </a:r>
            <a:r>
              <a:rPr lang="nb-NO" baseline="0" dirty="0" smtClean="0"/>
              <a:t> og</a:t>
            </a:r>
            <a:r>
              <a:rPr lang="nb-NO" dirty="0" smtClean="0"/>
              <a:t> trykker på </a:t>
            </a:r>
            <a:r>
              <a:rPr lang="nb-NO" dirty="0" err="1" smtClean="0"/>
              <a:t>Delete</a:t>
            </a:r>
            <a:r>
              <a:rPr lang="nb-NO" dirty="0" smtClean="0"/>
              <a:t>-knappen for det som en ikke ønsker å bli minnet på (og det er</a:t>
            </a:r>
            <a:r>
              <a:rPr lang="nb-NO" baseline="0" dirty="0" smtClean="0"/>
              <a:t> pinlig mye som forsvinner med det)</a:t>
            </a:r>
          </a:p>
          <a:p>
            <a:pPr lvl="2"/>
            <a:r>
              <a:rPr lang="nb-NO" dirty="0" smtClean="0"/>
              <a:t>For det andre får man en nesten like sterk trang til å fortelle etterkommerne ikke bare at alt var bedre før, men også hva de bør gjøre for å forvalte og videreføre arven</a:t>
            </a:r>
          </a:p>
          <a:p>
            <a:pPr lvl="1"/>
            <a:r>
              <a:rPr lang="nb-NO" dirty="0" smtClean="0"/>
              <a:t>Det kan være mye god mentalhygiene og terapi i øvelser</a:t>
            </a:r>
            <a:r>
              <a:rPr lang="nb-NO" baseline="0" dirty="0" smtClean="0"/>
              <a:t> av denne art, r</a:t>
            </a:r>
            <a:r>
              <a:rPr lang="nb-NO" dirty="0" smtClean="0"/>
              <a:t>ent bortsett fra at 9 av 10 er patetisk. Men, – jeg</a:t>
            </a:r>
            <a:r>
              <a:rPr lang="nb-NO" baseline="0" dirty="0" smtClean="0"/>
              <a:t> tror og mener</a:t>
            </a:r>
            <a:r>
              <a:rPr lang="nb-NO" dirty="0" smtClean="0"/>
              <a:t> det faktisk er viktig både å se tilbake og være stolt av den historia en er en del av og å lære av levd liv: </a:t>
            </a:r>
          </a:p>
          <a:p>
            <a:pPr lvl="2"/>
            <a:r>
              <a:rPr lang="nb-NO" dirty="0" smtClean="0"/>
              <a:t>Etablere en historisk sammenheng/kontekst for hva vi driver med og det som er faget vårt, - informasjonsteknologien, internett og forskningsnettet</a:t>
            </a:r>
          </a:p>
          <a:p>
            <a:pPr lvl="2"/>
            <a:r>
              <a:rPr lang="nb-NO" dirty="0" smtClean="0"/>
              <a:t>Bruke dette til å gjøre kvalifiserte og velfunderte valg  og betraktninger om hva som lyser grønt, gult og rødt på lista vår over gjøremål på kort og lang sikt</a:t>
            </a:r>
          </a:p>
          <a:p>
            <a:pPr lvl="1"/>
            <a:r>
              <a:rPr lang="nb-NO" dirty="0" smtClean="0"/>
              <a:t>Jeg kommer nå til å ta noen ti år lange skritt tilbake i en lett nostalgisk tripp for å etablere kontekst noen påfølgende utsagn om hva</a:t>
            </a:r>
            <a:r>
              <a:rPr lang="nb-NO" baseline="0" dirty="0" smtClean="0"/>
              <a:t> som vil være vesentlig for </a:t>
            </a:r>
            <a:r>
              <a:rPr lang="nb-NO" dirty="0" smtClean="0"/>
              <a:t>vår virksomhet etter at denne festen er over.</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3</a:t>
            </a:fld>
            <a:endParaRPr lang="nb-NO"/>
          </a:p>
        </p:txBody>
      </p:sp>
    </p:spTree>
    <p:extLst>
      <p:ext uri="{BB962C8B-B14F-4D97-AF65-F5344CB8AC3E}">
        <p14:creationId xmlns:p14="http://schemas.microsoft.com/office/powerpoint/2010/main" val="140309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2003</a:t>
            </a:r>
          </a:p>
          <a:p>
            <a:pPr lvl="1"/>
            <a:r>
              <a:rPr lang="nb-NO" dirty="0" smtClean="0"/>
              <a:t>2003</a:t>
            </a:r>
            <a:r>
              <a:rPr lang="nb-NO" baseline="0" dirty="0" smtClean="0"/>
              <a:t> var året med Irak-krig, året vi snakket om masseødeleggelsesvåpen og amerikanerne etablerte </a:t>
            </a:r>
            <a:r>
              <a:rPr lang="nb-NO" baseline="0" dirty="0" err="1" smtClean="0"/>
              <a:t>Homeland</a:t>
            </a:r>
            <a:r>
              <a:rPr lang="nb-NO" baseline="0" dirty="0" smtClean="0"/>
              <a:t> Security-departementet</a:t>
            </a:r>
          </a:p>
          <a:p>
            <a:pPr lvl="1"/>
            <a:r>
              <a:rPr lang="nb-NO" baseline="0" dirty="0" smtClean="0"/>
              <a:t>Det var også året vi så den siste Lord </a:t>
            </a:r>
            <a:r>
              <a:rPr lang="nb-NO" baseline="0" dirty="0" err="1" smtClean="0"/>
              <a:t>of</a:t>
            </a:r>
            <a:r>
              <a:rPr lang="nb-NO" baseline="0" dirty="0" smtClean="0"/>
              <a:t> </a:t>
            </a:r>
            <a:r>
              <a:rPr lang="nb-NO" baseline="0" dirty="0" err="1" smtClean="0"/>
              <a:t>the</a:t>
            </a:r>
            <a:r>
              <a:rPr lang="nb-NO" baseline="0" dirty="0" smtClean="0"/>
              <a:t> Rings-filmen og den første </a:t>
            </a:r>
            <a:r>
              <a:rPr lang="nb-NO" baseline="0" dirty="0" err="1" smtClean="0"/>
              <a:t>Pirates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Carribean</a:t>
            </a:r>
            <a:r>
              <a:rPr lang="nb-NO" baseline="0" dirty="0" smtClean="0"/>
              <a:t>-filmen, samtidig som Idol avløste Big Brother</a:t>
            </a:r>
            <a:r>
              <a:rPr lang="nb-NO" baseline="0" dirty="0"/>
              <a:t> </a:t>
            </a:r>
            <a:r>
              <a:rPr lang="nb-NO" baseline="0" dirty="0" smtClean="0"/>
              <a:t>og rapperne plaget oss med å framføre tekst så raskt at vi i min årsklasse ikke var i nærheten av å oppfatte den</a:t>
            </a:r>
          </a:p>
          <a:p>
            <a:pPr lvl="1"/>
            <a:r>
              <a:rPr lang="nb-NO" baseline="0" dirty="0" smtClean="0"/>
              <a:t>Det var det året det menneskelige arvematerialet var (nesten) ferdig kartlagt og menneskeheten kunne se omtrent 13 milliarder år tilbake i sin historie gjennom Hubble-teleskopet, rimelig langt tilbake </a:t>
            </a:r>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4</a:t>
            </a:fld>
            <a:endParaRPr lang="nb-NO"/>
          </a:p>
        </p:txBody>
      </p:sp>
    </p:spTree>
    <p:extLst>
      <p:ext uri="{BB962C8B-B14F-4D97-AF65-F5344CB8AC3E}">
        <p14:creationId xmlns:p14="http://schemas.microsoft.com/office/powerpoint/2010/main" val="244418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pPr marL="0" lvl="0" indent="0">
              <a:buNone/>
            </a:pPr>
            <a:r>
              <a:rPr lang="nb-NO" dirty="0" smtClean="0"/>
              <a:t>IT:</a:t>
            </a:r>
          </a:p>
          <a:p>
            <a:pPr marL="0" lvl="1" indent="0">
              <a:buNone/>
            </a:pPr>
            <a:r>
              <a:rPr lang="nb-NO" dirty="0" smtClean="0"/>
              <a:t>På</a:t>
            </a:r>
            <a:r>
              <a:rPr lang="nb-NO" baseline="0" dirty="0" smtClean="0"/>
              <a:t> IT-siden var vi fortsatt noe svimeslått etter </a:t>
            </a:r>
            <a:r>
              <a:rPr lang="nb-NO" baseline="0" dirty="0" err="1" smtClean="0"/>
              <a:t>Dot.com</a:t>
            </a:r>
            <a:r>
              <a:rPr lang="nb-NO" baseline="0" dirty="0" smtClean="0"/>
              <a:t>-fadesen og det skjedde ikke noe som var vesentlig for denne fortellingen. For UNINETT var det et viktig år, men som sagt så skal jeg ikke si noe om UNINETT nå.</a:t>
            </a:r>
            <a:endParaRPr lang="nb-NO" dirty="0" smtClean="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5</a:t>
            </a:fld>
            <a:endParaRPr lang="nb-NO"/>
          </a:p>
        </p:txBody>
      </p:sp>
    </p:spTree>
    <p:extLst>
      <p:ext uri="{BB962C8B-B14F-4D97-AF65-F5344CB8AC3E}">
        <p14:creationId xmlns:p14="http://schemas.microsoft.com/office/powerpoint/2010/main" val="192548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1993:</a:t>
            </a:r>
          </a:p>
          <a:p>
            <a:pPr lvl="1"/>
            <a:r>
              <a:rPr lang="nb-NO" dirty="0" smtClean="0"/>
              <a:t>Dette</a:t>
            </a:r>
            <a:r>
              <a:rPr lang="nb-NO" baseline="0" dirty="0" smtClean="0"/>
              <a:t> var høydepunktet i Jeltsins økonomiske sjokkterapi på Russland, noen som toppet seg da han bombet nasjonalforsamlingen under forsøket på statskupp</a:t>
            </a:r>
          </a:p>
          <a:p>
            <a:pPr lvl="1"/>
            <a:r>
              <a:rPr lang="nb-NO" baseline="0" dirty="0" smtClean="0"/>
              <a:t>Det var året vi digget Jurassic Park og dinosaurene (igjen) ble populære lekekamerater for barna, samtidig som </a:t>
            </a:r>
            <a:r>
              <a:rPr lang="nb-NO" baseline="0" dirty="0" err="1" smtClean="0"/>
              <a:t>What’s</a:t>
            </a:r>
            <a:r>
              <a:rPr lang="nb-NO" baseline="0" dirty="0" smtClean="0"/>
              <a:t> Up og I Will </a:t>
            </a:r>
            <a:r>
              <a:rPr lang="nb-NO" baseline="0" dirty="0" err="1" smtClean="0"/>
              <a:t>Always</a:t>
            </a:r>
            <a:r>
              <a:rPr lang="nb-NO" baseline="0" dirty="0" smtClean="0"/>
              <a:t> Love </a:t>
            </a:r>
            <a:r>
              <a:rPr lang="nb-NO" baseline="0" dirty="0" err="1" smtClean="0"/>
              <a:t>You</a:t>
            </a:r>
            <a:r>
              <a:rPr lang="nb-NO" baseline="0" dirty="0" smtClean="0"/>
              <a:t> surra plagsomt i hodene våre </a:t>
            </a:r>
          </a:p>
          <a:p>
            <a:pPr lvl="1"/>
            <a:r>
              <a:rPr lang="nb-NO" baseline="0" dirty="0" smtClean="0"/>
              <a:t>Vi fikk den første mikroprosessorstyrte protesen og den første hybridbilen ble introdusert</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6</a:t>
            </a:fld>
            <a:endParaRPr lang="nb-NO"/>
          </a:p>
        </p:txBody>
      </p:sp>
    </p:spTree>
    <p:extLst>
      <p:ext uri="{BB962C8B-B14F-4D97-AF65-F5344CB8AC3E}">
        <p14:creationId xmlns:p14="http://schemas.microsoft.com/office/powerpoint/2010/main" val="341429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IT:</a:t>
            </a:r>
          </a:p>
          <a:p>
            <a:pPr lvl="1"/>
            <a:r>
              <a:rPr lang="nb-NO" dirty="0" smtClean="0"/>
              <a:t>Stikk</a:t>
            </a:r>
            <a:r>
              <a:rPr lang="nb-NO" baseline="0" dirty="0" smtClean="0"/>
              <a:t>ord: Web</a:t>
            </a:r>
          </a:p>
          <a:p>
            <a:pPr lvl="1"/>
            <a:r>
              <a:rPr lang="nb-NO" baseline="0" dirty="0" smtClean="0"/>
              <a:t>Dette var det viktigste året i utviklingen av World </a:t>
            </a:r>
            <a:r>
              <a:rPr lang="nb-NO" baseline="0" dirty="0" err="1" smtClean="0"/>
              <a:t>Wide</a:t>
            </a:r>
            <a:r>
              <a:rPr lang="nb-NO" baseline="0" dirty="0" smtClean="0"/>
              <a:t> Web:</a:t>
            </a:r>
          </a:p>
          <a:p>
            <a:pPr lvl="2"/>
            <a:r>
              <a:rPr lang="nb-NO" baseline="0" dirty="0" smtClean="0"/>
              <a:t>CERN erklærte at den teknologien de hadde utviklet skulle være fritt og gratis tilgjengelig for alle til evig tid, strakt inn på topp tre av viktige erklæringer i ITs og Internetts historie</a:t>
            </a:r>
          </a:p>
          <a:p>
            <a:pPr lvl="1"/>
            <a:r>
              <a:rPr lang="nb-NO" baseline="0" dirty="0" smtClean="0"/>
              <a:t>Ellers</a:t>
            </a:r>
          </a:p>
          <a:p>
            <a:pPr lvl="2"/>
            <a:r>
              <a:rPr lang="nb-NO" baseline="0" dirty="0" smtClean="0"/>
              <a:t>Spam ble introdusert som begrep i en artikkel om en feil i et program som sendte samme melding til 200 News-grupper samtidig</a:t>
            </a:r>
          </a:p>
          <a:p>
            <a:pPr lvl="2"/>
            <a:r>
              <a:rPr lang="nb-NO" baseline="0" dirty="0" err="1" smtClean="0"/>
              <a:t>Doom</a:t>
            </a:r>
            <a:r>
              <a:rPr lang="nb-NO" baseline="0" dirty="0" smtClean="0"/>
              <a:t> kom og revolusjonerte </a:t>
            </a:r>
            <a:r>
              <a:rPr lang="nb-NO" baseline="0" dirty="0" err="1" smtClean="0"/>
              <a:t>skytespill</a:t>
            </a:r>
            <a:r>
              <a:rPr lang="nb-NO" baseline="0" dirty="0" smtClean="0"/>
              <a:t>-sjangeren</a:t>
            </a:r>
          </a:p>
          <a:p>
            <a:pPr lvl="2"/>
            <a:r>
              <a:rPr lang="nb-NO" baseline="0" dirty="0" smtClean="0"/>
              <a:t>PDF ble spesifisert og den første live </a:t>
            </a:r>
            <a:r>
              <a:rPr lang="nb-NO" baseline="0" dirty="0" err="1" smtClean="0"/>
              <a:t>streamingen</a:t>
            </a:r>
            <a:r>
              <a:rPr lang="nb-NO" baseline="0" dirty="0" smtClean="0"/>
              <a:t> ble kjørt over Internett</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7</a:t>
            </a:fld>
            <a:endParaRPr lang="nb-NO"/>
          </a:p>
        </p:txBody>
      </p:sp>
    </p:spTree>
    <p:extLst>
      <p:ext uri="{BB962C8B-B14F-4D97-AF65-F5344CB8AC3E}">
        <p14:creationId xmlns:p14="http://schemas.microsoft.com/office/powerpoint/2010/main" val="418194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1983:</a:t>
            </a:r>
          </a:p>
          <a:p>
            <a:pPr lvl="1"/>
            <a:r>
              <a:rPr lang="nb-NO" dirty="0" smtClean="0"/>
              <a:t>Dette</a:t>
            </a:r>
            <a:r>
              <a:rPr lang="nb-NO" baseline="0" dirty="0" smtClean="0"/>
              <a:t> var året president Reagan lanserte “Star </a:t>
            </a:r>
            <a:r>
              <a:rPr lang="nb-NO" baseline="0" dirty="0" err="1" smtClean="0"/>
              <a:t>Wars</a:t>
            </a:r>
            <a:r>
              <a:rPr lang="nb-NO" baseline="0" dirty="0" smtClean="0"/>
              <a:t>”-programmet og militærdiktaturene begynte å falle i Sør-Amerika</a:t>
            </a:r>
          </a:p>
          <a:p>
            <a:pPr lvl="1"/>
            <a:r>
              <a:rPr lang="nb-NO" baseline="0" dirty="0" smtClean="0"/>
              <a:t>Vi så </a:t>
            </a:r>
            <a:r>
              <a:rPr lang="nb-NO" baseline="0" dirty="0" err="1" smtClean="0"/>
              <a:t>War</a:t>
            </a:r>
            <a:r>
              <a:rPr lang="nb-NO" baseline="0" dirty="0" smtClean="0"/>
              <a:t> Games, </a:t>
            </a:r>
            <a:r>
              <a:rPr lang="nb-NO" baseline="0" dirty="0" err="1" smtClean="0"/>
              <a:t>Flashdance</a:t>
            </a:r>
            <a:r>
              <a:rPr lang="nb-NO" baseline="0" dirty="0" smtClean="0"/>
              <a:t> og </a:t>
            </a:r>
            <a:r>
              <a:rPr lang="nb-NO" baseline="0" dirty="0" err="1" smtClean="0"/>
              <a:t>Scarface</a:t>
            </a:r>
            <a:r>
              <a:rPr lang="nb-NO" baseline="0" dirty="0" smtClean="0"/>
              <a:t> på kino og Michael Jackson danset </a:t>
            </a:r>
            <a:r>
              <a:rPr lang="nb-NO" baseline="0" dirty="0" err="1" smtClean="0"/>
              <a:t>MoonWalk</a:t>
            </a:r>
            <a:r>
              <a:rPr lang="nb-NO" baseline="0" dirty="0" smtClean="0"/>
              <a:t> for første gang offentlig</a:t>
            </a:r>
          </a:p>
          <a:p>
            <a:pPr lvl="1"/>
            <a:r>
              <a:rPr lang="nb-NO" baseline="0" dirty="0" smtClean="0"/>
              <a:t>GPS ble frigitt for sivil bruk og CD gjorde sitt inntog</a:t>
            </a:r>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8</a:t>
            </a:fld>
            <a:endParaRPr lang="nb-NO"/>
          </a:p>
        </p:txBody>
      </p:sp>
    </p:spTree>
    <p:extLst>
      <p:ext uri="{BB962C8B-B14F-4D97-AF65-F5344CB8AC3E}">
        <p14:creationId xmlns:p14="http://schemas.microsoft.com/office/powerpoint/2010/main" val="389208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74688"/>
            <a:ext cx="2814637" cy="2109787"/>
          </a:xfrm>
        </p:spPr>
      </p:sp>
      <p:sp>
        <p:nvSpPr>
          <p:cNvPr id="3" name="Notes Placeholder 2"/>
          <p:cNvSpPr>
            <a:spLocks noGrp="1"/>
          </p:cNvSpPr>
          <p:nvPr>
            <p:ph type="body" idx="1"/>
          </p:nvPr>
        </p:nvSpPr>
        <p:spPr/>
        <p:txBody>
          <a:bodyPr/>
          <a:lstStyle/>
          <a:p>
            <a:r>
              <a:rPr lang="nb-NO" dirty="0" smtClean="0"/>
              <a:t>IT:</a:t>
            </a:r>
          </a:p>
          <a:p>
            <a:pPr lvl="1"/>
            <a:r>
              <a:rPr lang="nb-NO" dirty="0" smtClean="0"/>
              <a:t>Dette var Internett</a:t>
            </a:r>
            <a:r>
              <a:rPr lang="nb-NO" baseline="0" dirty="0" smtClean="0"/>
              <a:t> og TCP/IPs år og det var de personlige datamaskinenes år</a:t>
            </a:r>
          </a:p>
          <a:p>
            <a:pPr lvl="2"/>
            <a:r>
              <a:rPr lang="nb-NO" baseline="0" dirty="0" smtClean="0"/>
              <a:t>TCP/IP ble tatt i bruk som transporttjeneste og kopling mellom forskjellige nett og  har vært det siden</a:t>
            </a:r>
          </a:p>
          <a:p>
            <a:pPr lvl="2"/>
            <a:r>
              <a:rPr lang="nb-NO" baseline="0" dirty="0" smtClean="0"/>
              <a:t>ARPANET ble etter dette ARPA </a:t>
            </a:r>
            <a:r>
              <a:rPr lang="nb-NO" baseline="0" dirty="0" err="1" smtClean="0"/>
              <a:t>Internet</a:t>
            </a:r>
            <a:r>
              <a:rPr lang="nb-NO" baseline="0" dirty="0" smtClean="0"/>
              <a:t> og domenenavn (DNS) ble tatt i bruk for å holde orden på maskiner og tjenester</a:t>
            </a:r>
          </a:p>
          <a:p>
            <a:pPr lvl="1"/>
            <a:r>
              <a:rPr lang="nb-NO" baseline="0" dirty="0" smtClean="0"/>
              <a:t>Vi fikk Apple LISA m/GUI og den første IBM-PC-klonen (Compaq), det første VAX-</a:t>
            </a:r>
            <a:r>
              <a:rPr lang="nb-NO" baseline="0" dirty="0" err="1" smtClean="0"/>
              <a:t>clusteret</a:t>
            </a:r>
            <a:endParaRPr lang="nb-NO" baseline="0" dirty="0" smtClean="0"/>
          </a:p>
          <a:p>
            <a:pPr lvl="1"/>
            <a:r>
              <a:rPr lang="nb-NO" baseline="0" dirty="0" smtClean="0"/>
              <a:t>GNU Project ble lansert og vi fikk BSD4.2 UNIX</a:t>
            </a:r>
          </a:p>
          <a:p>
            <a:pPr lvl="1"/>
            <a:r>
              <a:rPr lang="nb-NO" baseline="0" dirty="0" smtClean="0"/>
              <a:t>Første håndholdte mobiltelefoner i salg og USA fikk sitt første førstegenerasjons mobilnett på lufta, 2 år etter at NMT kom på lufta i de nordiske landene</a:t>
            </a:r>
          </a:p>
          <a:p>
            <a:pPr lvl="1"/>
            <a:endParaRPr lang="nb-NO" baseline="0" dirty="0" smtClean="0"/>
          </a:p>
          <a:p>
            <a:pPr lvl="1"/>
            <a:endParaRPr lang="nb-NO" dirty="0"/>
          </a:p>
        </p:txBody>
      </p:sp>
      <p:sp>
        <p:nvSpPr>
          <p:cNvPr id="4" name="Header Placeholder 3"/>
          <p:cNvSpPr>
            <a:spLocks noGrp="1"/>
          </p:cNvSpPr>
          <p:nvPr>
            <p:ph type="hdr" sz="quarter" idx="10"/>
          </p:nvPr>
        </p:nvSpPr>
        <p:spPr/>
        <p:txBody>
          <a:bodyPr/>
          <a:lstStyle/>
          <a:p>
            <a:r>
              <a:rPr lang="nb-NO" smtClean="0"/>
              <a:t>Tilkoplet</a:t>
            </a:r>
            <a:endParaRPr lang="nb-NO"/>
          </a:p>
        </p:txBody>
      </p:sp>
      <p:sp>
        <p:nvSpPr>
          <p:cNvPr id="5" name="Date Placeholder 4"/>
          <p:cNvSpPr>
            <a:spLocks noGrp="1"/>
          </p:cNvSpPr>
          <p:nvPr>
            <p:ph type="dt" idx="11"/>
          </p:nvPr>
        </p:nvSpPr>
        <p:spPr/>
        <p:txBody>
          <a:bodyPr/>
          <a:lstStyle/>
          <a:p>
            <a:r>
              <a:rPr lang="nb-NO" smtClean="0"/>
              <a:t>3. oktober 2013</a:t>
            </a:r>
            <a:endParaRPr lang="nb-NO"/>
          </a:p>
        </p:txBody>
      </p:sp>
      <p:sp>
        <p:nvSpPr>
          <p:cNvPr id="6" name="Footer Placeholder 5"/>
          <p:cNvSpPr>
            <a:spLocks noGrp="1"/>
          </p:cNvSpPr>
          <p:nvPr>
            <p:ph type="ftr" sz="quarter" idx="12"/>
          </p:nvPr>
        </p:nvSpPr>
        <p:spPr/>
        <p:txBody>
          <a:bodyPr/>
          <a:lstStyle/>
          <a:p>
            <a:r>
              <a:rPr lang="nb-NO" smtClean="0"/>
              <a:t>Bjørn Ness</a:t>
            </a:r>
            <a:endParaRPr lang="nb-NO"/>
          </a:p>
        </p:txBody>
      </p:sp>
      <p:sp>
        <p:nvSpPr>
          <p:cNvPr id="7" name="Slide Number Placeholder 6"/>
          <p:cNvSpPr>
            <a:spLocks noGrp="1"/>
          </p:cNvSpPr>
          <p:nvPr>
            <p:ph type="sldNum" sz="quarter" idx="13"/>
          </p:nvPr>
        </p:nvSpPr>
        <p:spPr/>
        <p:txBody>
          <a:bodyPr/>
          <a:lstStyle/>
          <a:p>
            <a:fld id="{04DF7897-841B-7C49-ACA5-3519E65AD7B0}" type="slidenum">
              <a:rPr lang="nb-NO" smtClean="0"/>
              <a:t>9</a:t>
            </a:fld>
            <a:endParaRPr lang="nb-NO"/>
          </a:p>
        </p:txBody>
      </p:sp>
    </p:spTree>
    <p:extLst>
      <p:ext uri="{BB962C8B-B14F-4D97-AF65-F5344CB8AC3E}">
        <p14:creationId xmlns:p14="http://schemas.microsoft.com/office/powerpoint/2010/main" val="399159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599"/>
            <a:ext cx="8961120" cy="666496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nb-NO" smtClean="0"/>
              <a:t>3. oktober 2013</a:t>
            </a:r>
            <a:endParaRPr lang="en-US" dirty="0"/>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3055622"/>
            <a:ext cx="6947845" cy="224536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9"/>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3" y="4559276"/>
            <a:ext cx="6755166" cy="66436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2"/>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dirty="0"/>
          </a:p>
        </p:txBody>
      </p:sp>
      <p:sp>
        <p:nvSpPr>
          <p:cNvPr id="2" name="Title 1"/>
          <p:cNvSpPr>
            <a:spLocks noGrp="1"/>
          </p:cNvSpPr>
          <p:nvPr>
            <p:ph type="ctrTitle"/>
          </p:nvPr>
        </p:nvSpPr>
        <p:spPr>
          <a:xfrm>
            <a:off x="604706" y="3227035"/>
            <a:ext cx="6629400" cy="1219201"/>
          </a:xfrm>
        </p:spPr>
        <p:txBody>
          <a:bodyPr anchor="b" anchorCtr="0">
            <a:noAutofit/>
          </a:bodyPr>
          <a:lstStyle>
            <a:lvl1pPr>
              <a:defRPr sz="4000">
                <a:solidFill>
                  <a:schemeClr val="accent1">
                    <a:lumMod val="50000"/>
                  </a:schemeClr>
                </a:solidFill>
              </a:defRPr>
            </a:lvl1pPr>
          </a:lstStyle>
          <a:p>
            <a:r>
              <a:rPr lang="nb-NO"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3" y="228601"/>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7"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8" y="395428"/>
            <a:ext cx="1485531" cy="5788981"/>
          </a:xfrm>
        </p:spPr>
        <p:txBody>
          <a:bodyPr vert="eaVert"/>
          <a:lstStyle/>
          <a:p>
            <a:r>
              <a:rPr lang="nb-NO" smtClean="0"/>
              <a:t>Click to edit Master title style</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dirty="0"/>
          </a:p>
        </p:txBody>
      </p:sp>
      <p:sp>
        <p:nvSpPr>
          <p:cNvPr id="4" name="Date Placeholder 3"/>
          <p:cNvSpPr>
            <a:spLocks noGrp="1"/>
          </p:cNvSpPr>
          <p:nvPr>
            <p:ph type="dt" sz="half" idx="10"/>
          </p:nvPr>
        </p:nvSpPr>
        <p:spPr/>
        <p:txBody>
          <a:bodyPr/>
          <a:lstStyle/>
          <a:p>
            <a:r>
              <a:rPr lang="nb-NO" smtClean="0"/>
              <a:t>3. oktober 2013</a:t>
            </a:r>
            <a:endParaRPr lang="en-US" dirty="0"/>
          </a:p>
        </p:txBody>
      </p:sp>
      <p:sp>
        <p:nvSpPr>
          <p:cNvPr id="5" name="Footer Placeholder 4"/>
          <p:cNvSpPr>
            <a:spLocks noGrp="1"/>
          </p:cNvSpPr>
          <p:nvPr>
            <p:ph type="ftr" sz="quarter" idx="11"/>
          </p:nvPr>
        </p:nvSpPr>
        <p:spPr/>
        <p:txBody>
          <a:bodyPr/>
          <a:lstStyle/>
          <a:p>
            <a:r>
              <a:rPr lang="en-US" smtClean="0"/>
              <a:t>Tilkoplet</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599"/>
            <a:ext cx="8961120" cy="666496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nb-NO" smtClean="0"/>
              <a:t>3. oktober 2013</a:t>
            </a:r>
            <a:endParaRPr lang="en-US" dirty="0"/>
          </a:p>
        </p:txBody>
      </p:sp>
      <p:sp>
        <p:nvSpPr>
          <p:cNvPr id="13" name="Rectangle 12"/>
          <p:cNvSpPr/>
          <p:nvPr/>
        </p:nvSpPr>
        <p:spPr>
          <a:xfrm>
            <a:off x="451976" y="2946402"/>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6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Tilkoplet</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nb-NO" smtClean="0"/>
              <a:t>Click to edit Master title style</a:t>
            </a:r>
            <a:endParaRPr lang="en-US" dirty="0"/>
          </a:p>
        </p:txBody>
      </p:sp>
      <p:sp>
        <p:nvSpPr>
          <p:cNvPr id="15" name="Rectangle 14"/>
          <p:cNvSpPr/>
          <p:nvPr/>
        </p:nvSpPr>
        <p:spPr>
          <a:xfrm>
            <a:off x="675496" y="4541521"/>
            <a:ext cx="7818120" cy="66436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14" name="Rectangle 13"/>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3"/>
            <a:ext cx="8260672" cy="1039427"/>
          </a:xfrm>
        </p:spPr>
        <p:txBody>
          <a:bodyPr/>
          <a:lstStyle/>
          <a:p>
            <a:r>
              <a:rPr lang="nb-NO"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dirty="0"/>
          </a:p>
        </p:txBody>
      </p:sp>
      <p:sp>
        <p:nvSpPr>
          <p:cNvPr id="5" name="Date Placeholder 4"/>
          <p:cNvSpPr>
            <a:spLocks noGrp="1"/>
          </p:cNvSpPr>
          <p:nvPr>
            <p:ph type="dt" sz="half" idx="10"/>
          </p:nvPr>
        </p:nvSpPr>
        <p:spPr/>
        <p:txBody>
          <a:bodyPr/>
          <a:lstStyle/>
          <a:p>
            <a:r>
              <a:rPr lang="nb-NO" smtClean="0"/>
              <a:t>3. oktober 2013</a:t>
            </a:r>
            <a:endParaRPr lang="en-US"/>
          </a:p>
        </p:txBody>
      </p:sp>
      <p:sp>
        <p:nvSpPr>
          <p:cNvPr id="6" name="Footer Placeholder 5"/>
          <p:cNvSpPr>
            <a:spLocks noGrp="1"/>
          </p:cNvSpPr>
          <p:nvPr>
            <p:ph type="ftr" sz="quarter" idx="11"/>
          </p:nvPr>
        </p:nvSpPr>
        <p:spPr/>
        <p:txBody>
          <a:bodyPr/>
          <a:lstStyle/>
          <a:p>
            <a:r>
              <a:rPr lang="en-US" smtClean="0"/>
              <a:t>Tilkoplet</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3"/>
            <a:ext cx="8260672" cy="1039427"/>
          </a:xfrm>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26128" y="1722439"/>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26128" y="2438401"/>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dirty="0"/>
          </a:p>
        </p:txBody>
      </p:sp>
      <p:sp>
        <p:nvSpPr>
          <p:cNvPr id="5" name="Text Placeholder 4"/>
          <p:cNvSpPr>
            <a:spLocks noGrp="1"/>
          </p:cNvSpPr>
          <p:nvPr>
            <p:ph type="body" sz="quarter" idx="3"/>
          </p:nvPr>
        </p:nvSpPr>
        <p:spPr>
          <a:xfrm>
            <a:off x="4645027" y="1722439"/>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7" y="2438401"/>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dirty="0"/>
          </a:p>
        </p:txBody>
      </p:sp>
      <p:sp>
        <p:nvSpPr>
          <p:cNvPr id="7" name="Date Placeholder 6"/>
          <p:cNvSpPr>
            <a:spLocks noGrp="1"/>
          </p:cNvSpPr>
          <p:nvPr>
            <p:ph type="dt" sz="half" idx="10"/>
          </p:nvPr>
        </p:nvSpPr>
        <p:spPr/>
        <p:txBody>
          <a:bodyPr/>
          <a:lstStyle/>
          <a:p>
            <a:r>
              <a:rPr lang="nb-NO" smtClean="0"/>
              <a:t>3. oktober 2013</a:t>
            </a:r>
            <a:endParaRPr lang="en-US"/>
          </a:p>
        </p:txBody>
      </p:sp>
      <p:sp>
        <p:nvSpPr>
          <p:cNvPr id="8" name="Footer Placeholder 7"/>
          <p:cNvSpPr>
            <a:spLocks noGrp="1"/>
          </p:cNvSpPr>
          <p:nvPr>
            <p:ph type="ftr" sz="quarter" idx="11"/>
          </p:nvPr>
        </p:nvSpPr>
        <p:spPr/>
        <p:txBody>
          <a:bodyPr/>
          <a:lstStyle/>
          <a:p>
            <a:r>
              <a:rPr lang="en-US" smtClean="0"/>
              <a:t>Tilkoplet</a:t>
            </a:r>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r>
              <a:rPr lang="nb-NO" smtClean="0"/>
              <a:t>3. oktober 2013</a:t>
            </a:r>
            <a:endParaRPr lang="en-US"/>
          </a:p>
        </p:txBody>
      </p:sp>
      <p:sp>
        <p:nvSpPr>
          <p:cNvPr id="4" name="Footer Placeholder 3"/>
          <p:cNvSpPr>
            <a:spLocks noGrp="1"/>
          </p:cNvSpPr>
          <p:nvPr>
            <p:ph type="ftr" sz="quarter" idx="11"/>
          </p:nvPr>
        </p:nvSpPr>
        <p:spPr/>
        <p:txBody>
          <a:bodyPr/>
          <a:lstStyle/>
          <a:p>
            <a:r>
              <a:rPr lang="en-US" smtClean="0"/>
              <a:t>Tilkoplet</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599"/>
            <a:ext cx="8961120" cy="666496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nb-NO" smtClean="0"/>
              <a:t>3. oktober 2013</a:t>
            </a:r>
            <a:endParaRPr lang="en-US"/>
          </a:p>
        </p:txBody>
      </p:sp>
      <p:sp>
        <p:nvSpPr>
          <p:cNvPr id="3" name="Footer Placeholder 2"/>
          <p:cNvSpPr>
            <a:spLocks noGrp="1"/>
          </p:cNvSpPr>
          <p:nvPr>
            <p:ph type="ftr" sz="quarter" idx="11"/>
          </p:nvPr>
        </p:nvSpPr>
        <p:spPr/>
        <p:txBody>
          <a:bodyPr/>
          <a:lstStyle/>
          <a:p>
            <a:r>
              <a:rPr lang="en-US" smtClean="0"/>
              <a:t>Tilkoplet</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599"/>
            <a:ext cx="8961120" cy="666496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2"/>
            <a:ext cx="457200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dirty="0"/>
          </a:p>
        </p:txBody>
      </p:sp>
      <p:sp>
        <p:nvSpPr>
          <p:cNvPr id="5" name="Date Placeholder 4"/>
          <p:cNvSpPr>
            <a:spLocks noGrp="1"/>
          </p:cNvSpPr>
          <p:nvPr>
            <p:ph type="dt" sz="half" idx="10"/>
          </p:nvPr>
        </p:nvSpPr>
        <p:spPr/>
        <p:txBody>
          <a:bodyPr/>
          <a:lstStyle/>
          <a:p>
            <a:r>
              <a:rPr lang="nb-NO" smtClean="0"/>
              <a:t>3. oktober 2013</a:t>
            </a:r>
            <a:endParaRPr lang="en-US"/>
          </a:p>
        </p:txBody>
      </p:sp>
      <p:sp>
        <p:nvSpPr>
          <p:cNvPr id="6" name="Footer Placeholder 5"/>
          <p:cNvSpPr>
            <a:spLocks noGrp="1"/>
          </p:cNvSpPr>
          <p:nvPr>
            <p:ph type="ftr" sz="quarter" idx="11"/>
          </p:nvPr>
        </p:nvSpPr>
        <p:spPr/>
        <p:txBody>
          <a:bodyPr/>
          <a:lstStyle/>
          <a:p>
            <a:r>
              <a:rPr lang="en-US" smtClean="0"/>
              <a:t>Tilkoplet</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1" y="1642472"/>
            <a:ext cx="2483254" cy="3234329"/>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2" name="Title 1"/>
          <p:cNvSpPr>
            <a:spLocks noGrp="1"/>
          </p:cNvSpPr>
          <p:nvPr>
            <p:ph type="title"/>
          </p:nvPr>
        </p:nvSpPr>
        <p:spPr>
          <a:xfrm>
            <a:off x="769000" y="1734313"/>
            <a:ext cx="2298634" cy="1191619"/>
          </a:xfrm>
        </p:spPr>
        <p:txBody>
          <a:bodyPr anchor="b">
            <a:normAutofit/>
          </a:bodyPr>
          <a:lstStyle>
            <a:lvl1pPr algn="l">
              <a:defRPr sz="2000" b="0">
                <a:solidFill>
                  <a:schemeClr val="accent1">
                    <a:lumMod val="75000"/>
                  </a:schemeClr>
                </a:solidFill>
              </a:defRPr>
            </a:lvl1pPr>
          </a:lstStyle>
          <a:p>
            <a:r>
              <a:rPr lang="nb-NO"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599"/>
            <a:ext cx="8961120" cy="666496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lang="en-US" dirty="0"/>
          </a:p>
        </p:txBody>
      </p:sp>
      <p:sp>
        <p:nvSpPr>
          <p:cNvPr id="5" name="Date Placeholder 4"/>
          <p:cNvSpPr>
            <a:spLocks noGrp="1"/>
          </p:cNvSpPr>
          <p:nvPr>
            <p:ph type="dt" sz="half" idx="10"/>
          </p:nvPr>
        </p:nvSpPr>
        <p:spPr/>
        <p:txBody>
          <a:bodyPr/>
          <a:lstStyle/>
          <a:p>
            <a:r>
              <a:rPr lang="nb-NO" smtClean="0"/>
              <a:t>3. oktober 2013</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Tilkoplet</a:t>
            </a:r>
            <a:endParaRPr lang="en-US"/>
          </a:p>
        </p:txBody>
      </p:sp>
      <p:sp>
        <p:nvSpPr>
          <p:cNvPr id="13" name="Rectangle 12"/>
          <p:cNvSpPr/>
          <p:nvPr/>
        </p:nvSpPr>
        <p:spPr>
          <a:xfrm>
            <a:off x="914401" y="5638799"/>
            <a:ext cx="7328514" cy="451697"/>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90"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8"/>
            <a:ext cx="7244736" cy="401716"/>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2" name="Title 1"/>
          <p:cNvSpPr>
            <a:spLocks noGrp="1"/>
          </p:cNvSpPr>
          <p:nvPr>
            <p:ph type="title"/>
          </p:nvPr>
        </p:nvSpPr>
        <p:spPr>
          <a:xfrm>
            <a:off x="914401" y="5105400"/>
            <a:ext cx="7328514" cy="523044"/>
          </a:xfrm>
        </p:spPr>
        <p:txBody>
          <a:bodyPr anchor="ctr" anchorCtr="0"/>
          <a:lstStyle>
            <a:lvl1pPr algn="ctr">
              <a:defRPr sz="2000" b="0">
                <a:solidFill>
                  <a:schemeClr val="accent1">
                    <a:lumMod val="75000"/>
                  </a:schemeClr>
                </a:solidFill>
              </a:defRPr>
            </a:lvl1pPr>
          </a:lstStyle>
          <a:p>
            <a:r>
              <a:rPr lang="nb-NO"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599"/>
            <a:ext cx="8961120" cy="666496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b="1" i="0">
                <a:solidFill>
                  <a:schemeClr val="tx2"/>
                </a:solidFill>
                <a:latin typeface="Tahoma"/>
              </a:defRPr>
            </a:lvl1pPr>
          </a:lstStyle>
          <a:p>
            <a:r>
              <a:rPr lang="nb-NO" smtClean="0"/>
              <a:t>3. oktober 2013</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b="1" i="0">
                <a:solidFill>
                  <a:schemeClr val="tx2"/>
                </a:solidFill>
              </a:defRPr>
            </a:lvl1pPr>
          </a:lstStyle>
          <a:p>
            <a:r>
              <a:rPr lang="en-US" dirty="0" err="1" smtClean="0"/>
              <a:t>Tilkoplet</a:t>
            </a:r>
            <a:endParaRPr lang="en-US" dirty="0"/>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b="1" i="0">
                <a:solidFill>
                  <a:schemeClr val="tx2"/>
                </a:solidFill>
              </a:defRPr>
            </a:lvl1pPr>
          </a:lstStyle>
          <a:p>
            <a:r>
              <a:rPr lang="en-US" dirty="0" smtClean="0"/>
              <a:t>Side </a:t>
            </a:r>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9" y="408373"/>
            <a:ext cx="8260672" cy="1039427"/>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hf hdr="0"/>
  <p:txStyles>
    <p:titleStyle>
      <a:lvl1pPr algn="ctr" defTabSz="914400" rtl="0" eaLnBrk="1" latinLnBrk="0" hangingPunct="1">
        <a:spcBef>
          <a:spcPct val="0"/>
        </a:spcBef>
        <a:buNone/>
        <a:defRPr sz="3200" b="1" i="0" kern="1200" cap="none" baseline="0">
          <a:solidFill>
            <a:schemeClr val="accent1">
              <a:lumMod val="75000"/>
            </a:schemeClr>
          </a:solidFill>
          <a:latin typeface="Georgia"/>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b="1" i="0" kern="1200">
          <a:solidFill>
            <a:schemeClr val="tx2"/>
          </a:solidFill>
          <a:latin typeface="Tahoma"/>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1" i="0" kern="1200">
          <a:solidFill>
            <a:schemeClr val="tx2"/>
          </a:solidFill>
          <a:latin typeface="Tahoma"/>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b="1" i="0" kern="1200">
          <a:solidFill>
            <a:schemeClr val="tx2"/>
          </a:solidFill>
          <a:latin typeface="Tahoma"/>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b="1" i="0" kern="1200">
          <a:solidFill>
            <a:schemeClr val="tx2"/>
          </a:solidFill>
          <a:latin typeface="Tahoma"/>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b="1" i="0" kern="1200" baseline="0">
          <a:solidFill>
            <a:schemeClr val="tx2"/>
          </a:solidFill>
          <a:latin typeface="Tahoma"/>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r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020247"/>
          </a:xfrm>
          <a:prstGeom prst="rect">
            <a:avLst/>
          </a:prstGeom>
        </p:spPr>
      </p:pic>
      <p:sp>
        <p:nvSpPr>
          <p:cNvPr id="7" name="TextBox 6"/>
          <p:cNvSpPr txBox="1"/>
          <p:nvPr/>
        </p:nvSpPr>
        <p:spPr>
          <a:xfrm>
            <a:off x="2128438" y="4521989"/>
            <a:ext cx="5057995" cy="1569660"/>
          </a:xfrm>
          <a:prstGeom prst="rect">
            <a:avLst/>
          </a:prstGeom>
          <a:noFill/>
        </p:spPr>
        <p:txBody>
          <a:bodyPr wrap="none" rtlCol="0">
            <a:spAutoFit/>
          </a:bodyPr>
          <a:lstStyle/>
          <a:p>
            <a:pPr algn="ctr"/>
            <a:r>
              <a:rPr lang="nb-NO" sz="9600" dirty="0" smtClean="0">
                <a:solidFill>
                  <a:schemeClr val="bg1"/>
                </a:solidFill>
                <a:latin typeface="Georgia"/>
                <a:cs typeface="Georgia"/>
              </a:rPr>
              <a:t>Tilkoplet</a:t>
            </a:r>
            <a:endParaRPr lang="nb-NO" sz="9600" dirty="0">
              <a:solidFill>
                <a:schemeClr val="bg1"/>
              </a:solidFill>
              <a:latin typeface="Georgia"/>
              <a:cs typeface="Georgia"/>
            </a:endParaRPr>
          </a:p>
        </p:txBody>
      </p:sp>
    </p:spTree>
    <p:extLst>
      <p:ext uri="{BB962C8B-B14F-4D97-AF65-F5344CB8AC3E}">
        <p14:creationId xmlns:p14="http://schemas.microsoft.com/office/powerpoint/2010/main" val="336892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7200" dirty="0" smtClean="0"/>
              <a:t>1973</a:t>
            </a:r>
            <a:endParaRPr lang="nb-NO" sz="7200" dirty="0"/>
          </a:p>
        </p:txBody>
      </p:sp>
      <p:sp>
        <p:nvSpPr>
          <p:cNvPr id="3" name="Content Placeholder 2"/>
          <p:cNvSpPr>
            <a:spLocks noGrp="1"/>
          </p:cNvSpPr>
          <p:nvPr>
            <p:ph idx="1"/>
          </p:nvPr>
        </p:nvSpPr>
        <p:spPr/>
        <p:txBody>
          <a:bodyPr>
            <a:normAutofit/>
          </a:bodyPr>
          <a:lstStyle/>
          <a:p>
            <a:r>
              <a:rPr lang="nb-NO" dirty="0" smtClean="0"/>
              <a:t>Verden</a:t>
            </a:r>
          </a:p>
          <a:p>
            <a:pPr lvl="1"/>
            <a:r>
              <a:rPr lang="nb-NO" dirty="0" smtClean="0"/>
              <a:t>Oljeboikott, </a:t>
            </a:r>
            <a:r>
              <a:rPr lang="nb-NO" dirty="0" err="1" smtClean="0"/>
              <a:t>Yom</a:t>
            </a:r>
            <a:r>
              <a:rPr lang="nb-NO" dirty="0" smtClean="0"/>
              <a:t> </a:t>
            </a:r>
            <a:r>
              <a:rPr lang="nb-NO" dirty="0" err="1" smtClean="0"/>
              <a:t>Kippur</a:t>
            </a:r>
            <a:endParaRPr lang="nb-NO" dirty="0" smtClean="0"/>
          </a:p>
          <a:p>
            <a:pPr lvl="1"/>
            <a:r>
              <a:rPr lang="nb-NO" dirty="0" smtClean="0"/>
              <a:t>Watergate, USA ut av Vietnam, </a:t>
            </a:r>
            <a:r>
              <a:rPr lang="nb-NO" dirty="0" err="1" smtClean="0"/>
              <a:t>War</a:t>
            </a:r>
            <a:r>
              <a:rPr lang="nb-NO" dirty="0" smtClean="0"/>
              <a:t> </a:t>
            </a:r>
            <a:r>
              <a:rPr lang="nb-NO" dirty="0" err="1" smtClean="0"/>
              <a:t>on</a:t>
            </a:r>
            <a:r>
              <a:rPr lang="nb-NO" dirty="0" smtClean="0"/>
              <a:t> </a:t>
            </a:r>
            <a:r>
              <a:rPr lang="nb-NO" dirty="0" err="1" smtClean="0"/>
              <a:t>Drugs</a:t>
            </a:r>
            <a:endParaRPr lang="nb-NO" dirty="0" smtClean="0"/>
          </a:p>
          <a:p>
            <a:r>
              <a:rPr lang="nb-NO" dirty="0" smtClean="0"/>
              <a:t>Kultur</a:t>
            </a:r>
          </a:p>
          <a:p>
            <a:pPr lvl="1"/>
            <a:r>
              <a:rPr lang="nb-NO" dirty="0" smtClean="0"/>
              <a:t>The Sting, The </a:t>
            </a:r>
            <a:r>
              <a:rPr lang="nb-NO" dirty="0" err="1" smtClean="0"/>
              <a:t>Exorcist</a:t>
            </a:r>
            <a:r>
              <a:rPr lang="nb-NO" dirty="0" smtClean="0"/>
              <a:t>, Last Tango in Paris</a:t>
            </a:r>
          </a:p>
          <a:p>
            <a:pPr lvl="1"/>
            <a:r>
              <a:rPr lang="nb-NO" dirty="0" smtClean="0"/>
              <a:t>Killing Me </a:t>
            </a:r>
            <a:r>
              <a:rPr lang="nb-NO" dirty="0" err="1" smtClean="0"/>
              <a:t>Softly</a:t>
            </a:r>
            <a:r>
              <a:rPr lang="nb-NO" dirty="0" smtClean="0"/>
              <a:t> </a:t>
            </a:r>
            <a:r>
              <a:rPr lang="nb-NO" dirty="0" err="1" smtClean="0"/>
              <a:t>with</a:t>
            </a:r>
            <a:r>
              <a:rPr lang="nb-NO" dirty="0" smtClean="0"/>
              <a:t> His Song, </a:t>
            </a:r>
            <a:r>
              <a:rPr lang="nb-NO" dirty="0" err="1" smtClean="0"/>
              <a:t>You’re</a:t>
            </a:r>
            <a:r>
              <a:rPr lang="nb-NO" dirty="0" smtClean="0"/>
              <a:t> So </a:t>
            </a:r>
            <a:r>
              <a:rPr lang="nb-NO" dirty="0" err="1" smtClean="0"/>
              <a:t>Vain</a:t>
            </a:r>
            <a:endParaRPr lang="nb-NO" dirty="0" smtClean="0"/>
          </a:p>
          <a:p>
            <a:r>
              <a:rPr lang="nb-NO" dirty="0" smtClean="0"/>
              <a:t>Teknologi</a:t>
            </a:r>
          </a:p>
          <a:p>
            <a:pPr lvl="1"/>
            <a:r>
              <a:rPr lang="nb-NO" dirty="0" err="1" smtClean="0"/>
              <a:t>Skylab</a:t>
            </a:r>
            <a:endParaRPr lang="nb-NO" dirty="0" smtClean="0"/>
          </a:p>
          <a:p>
            <a:pPr lvl="1"/>
            <a:r>
              <a:rPr lang="nb-NO" dirty="0" err="1" smtClean="0"/>
              <a:t>Rekombinant</a:t>
            </a:r>
            <a:r>
              <a:rPr lang="nb-NO" dirty="0" smtClean="0"/>
              <a:t> DNA, genspleising</a:t>
            </a:r>
          </a:p>
          <a:p>
            <a:pPr lvl="1"/>
            <a:r>
              <a:rPr lang="nb-NO" dirty="0" smtClean="0"/>
              <a:t>Strekkoder</a:t>
            </a:r>
          </a:p>
          <a:p>
            <a:pPr lvl="1"/>
            <a:r>
              <a:rPr lang="nb-NO" dirty="0" smtClean="0"/>
              <a:t>Kontantautomater</a:t>
            </a:r>
          </a:p>
          <a:p>
            <a:pPr lvl="1"/>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10</a:t>
            </a:fld>
            <a:endParaRPr lang="en-US" dirty="0"/>
          </a:p>
        </p:txBody>
      </p:sp>
    </p:spTree>
    <p:extLst>
      <p:ext uri="{BB962C8B-B14F-4D97-AF65-F5344CB8AC3E}">
        <p14:creationId xmlns:p14="http://schemas.microsoft.com/office/powerpoint/2010/main" val="1517909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r>
              <a:rPr lang="nb-NO" dirty="0" smtClean="0"/>
              <a:t>IT</a:t>
            </a:r>
          </a:p>
          <a:p>
            <a:pPr lvl="1"/>
            <a:r>
              <a:rPr lang="nb-NO" dirty="0" smtClean="0"/>
              <a:t>Første mobiltelefonsamtale</a:t>
            </a:r>
          </a:p>
          <a:p>
            <a:pPr lvl="1"/>
            <a:r>
              <a:rPr lang="nb-NO" dirty="0" smtClean="0"/>
              <a:t>Første lyssignal gjennom glassfiber, Ethernet, </a:t>
            </a:r>
            <a:r>
              <a:rPr lang="nb-NO" dirty="0" err="1" smtClean="0"/>
              <a:t>Telenet</a:t>
            </a:r>
            <a:endParaRPr lang="nb-NO" dirty="0" smtClean="0"/>
          </a:p>
          <a:p>
            <a:pPr lvl="1"/>
            <a:r>
              <a:rPr lang="nb-NO" dirty="0" smtClean="0"/>
              <a:t>Første TCP spesifisert, </a:t>
            </a:r>
            <a:r>
              <a:rPr lang="nb-NO" dirty="0" err="1" smtClean="0"/>
              <a:t>Internetting</a:t>
            </a:r>
            <a:r>
              <a:rPr lang="nb-NO" dirty="0" smtClean="0"/>
              <a:t> Project</a:t>
            </a:r>
          </a:p>
          <a:p>
            <a:pPr lvl="1"/>
            <a:r>
              <a:rPr lang="nb-NO" dirty="0" smtClean="0"/>
              <a:t>UNIX skrevet i C</a:t>
            </a:r>
          </a:p>
          <a:p>
            <a:pPr lvl="1"/>
            <a:r>
              <a:rPr lang="nb-NO" dirty="0" smtClean="0"/>
              <a:t>Asymmetrisk krypto</a:t>
            </a:r>
          </a:p>
          <a:p>
            <a:pPr lvl="1"/>
            <a:r>
              <a:rPr lang="nb-NO" dirty="0" smtClean="0"/>
              <a:t>Xerox Alto første personlige datamaskin med desktop, GUI og mus</a:t>
            </a:r>
          </a:p>
          <a:p>
            <a:pPr lvl="1"/>
            <a:r>
              <a:rPr lang="nb-NO" dirty="0" smtClean="0"/>
              <a:t>ARPANET-noden på Kjeller</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11</a:t>
            </a:fld>
            <a:endParaRPr lang="en-US" dirty="0"/>
          </a:p>
        </p:txBody>
      </p:sp>
    </p:spTree>
    <p:extLst>
      <p:ext uri="{BB962C8B-B14F-4D97-AF65-F5344CB8AC3E}">
        <p14:creationId xmlns:p14="http://schemas.microsoft.com/office/powerpoint/2010/main" val="220537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7200" dirty="0" smtClean="0"/>
              <a:t>1963</a:t>
            </a:r>
            <a:endParaRPr lang="nb-NO" sz="7200" dirty="0"/>
          </a:p>
        </p:txBody>
      </p:sp>
      <p:sp>
        <p:nvSpPr>
          <p:cNvPr id="3" name="Content Placeholder 2"/>
          <p:cNvSpPr>
            <a:spLocks noGrp="1"/>
          </p:cNvSpPr>
          <p:nvPr>
            <p:ph idx="1"/>
          </p:nvPr>
        </p:nvSpPr>
        <p:spPr/>
        <p:txBody>
          <a:bodyPr>
            <a:normAutofit/>
          </a:bodyPr>
          <a:lstStyle/>
          <a:p>
            <a:r>
              <a:rPr lang="nb-NO" dirty="0" smtClean="0"/>
              <a:t>Verden</a:t>
            </a:r>
          </a:p>
          <a:p>
            <a:pPr lvl="1"/>
            <a:r>
              <a:rPr lang="nb-NO" dirty="0" smtClean="0"/>
              <a:t>President Kennedy myrdet</a:t>
            </a:r>
          </a:p>
          <a:p>
            <a:pPr lvl="1"/>
            <a:r>
              <a:rPr lang="nb-NO" dirty="0" smtClean="0"/>
              <a:t>“I Have a </a:t>
            </a:r>
            <a:r>
              <a:rPr lang="nb-NO" dirty="0" err="1" smtClean="0"/>
              <a:t>Dream</a:t>
            </a:r>
            <a:r>
              <a:rPr lang="nb-NO" dirty="0" smtClean="0"/>
              <a:t>” (Martin Luther King)</a:t>
            </a:r>
          </a:p>
          <a:p>
            <a:pPr lvl="1"/>
            <a:r>
              <a:rPr lang="nb-NO" dirty="0" smtClean="0"/>
              <a:t>Cuba-krise og Vietnam-krig</a:t>
            </a:r>
          </a:p>
          <a:p>
            <a:r>
              <a:rPr lang="nb-NO" dirty="0" smtClean="0"/>
              <a:t>Kultur</a:t>
            </a:r>
          </a:p>
          <a:p>
            <a:pPr lvl="1"/>
            <a:r>
              <a:rPr lang="nb-NO" dirty="0" smtClean="0"/>
              <a:t>James Bond, </a:t>
            </a:r>
            <a:r>
              <a:rPr lang="nb-NO" dirty="0" err="1" smtClean="0"/>
              <a:t>Doctor</a:t>
            </a:r>
            <a:r>
              <a:rPr lang="nb-NO" dirty="0" smtClean="0"/>
              <a:t> Who</a:t>
            </a:r>
          </a:p>
          <a:p>
            <a:pPr lvl="1"/>
            <a:r>
              <a:rPr lang="nb-NO" dirty="0" smtClean="0"/>
              <a:t>“The Times </a:t>
            </a:r>
            <a:r>
              <a:rPr lang="nb-NO" dirty="0" err="1" smtClean="0"/>
              <a:t>They</a:t>
            </a:r>
            <a:r>
              <a:rPr lang="nb-NO" dirty="0" smtClean="0"/>
              <a:t> Are A-</a:t>
            </a:r>
            <a:r>
              <a:rPr lang="nb-NO" dirty="0" err="1" smtClean="0"/>
              <a:t>Changin</a:t>
            </a:r>
            <a:r>
              <a:rPr lang="nb-NO" dirty="0" smtClean="0"/>
              <a:t>’”, Beatles, Rolling Stones</a:t>
            </a:r>
          </a:p>
          <a:p>
            <a:r>
              <a:rPr lang="nb-NO" dirty="0" smtClean="0"/>
              <a:t>Teknologi</a:t>
            </a:r>
          </a:p>
          <a:p>
            <a:pPr lvl="1"/>
            <a:r>
              <a:rPr lang="nb-NO" dirty="0" smtClean="0"/>
              <a:t>Sommerfugleffekten, Kaos-teori</a:t>
            </a:r>
          </a:p>
          <a:p>
            <a:pPr lvl="1"/>
            <a:r>
              <a:rPr lang="nb-NO" dirty="0" smtClean="0"/>
              <a:t>Tastetelefon</a:t>
            </a:r>
          </a:p>
          <a:p>
            <a:pPr lvl="1"/>
            <a:r>
              <a:rPr lang="nb-NO" dirty="0" err="1" smtClean="0"/>
              <a:t>Lydkasett</a:t>
            </a:r>
            <a:endParaRPr lang="nb-NO" dirty="0" smtClean="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12</a:t>
            </a:fld>
            <a:endParaRPr lang="en-US" dirty="0"/>
          </a:p>
        </p:txBody>
      </p:sp>
    </p:spTree>
    <p:extLst>
      <p:ext uri="{BB962C8B-B14F-4D97-AF65-F5344CB8AC3E}">
        <p14:creationId xmlns:p14="http://schemas.microsoft.com/office/powerpoint/2010/main" val="183990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r>
              <a:rPr lang="nb-NO" dirty="0" smtClean="0"/>
              <a:t>IT</a:t>
            </a:r>
          </a:p>
          <a:p>
            <a:pPr lvl="1"/>
            <a:r>
              <a:rPr lang="nb-NO" dirty="0" err="1" smtClean="0"/>
              <a:t>Hypertext</a:t>
            </a:r>
            <a:r>
              <a:rPr lang="nb-NO" dirty="0" smtClean="0"/>
              <a:t> (Ted Nelson)</a:t>
            </a:r>
          </a:p>
          <a:p>
            <a:pPr lvl="1"/>
            <a:r>
              <a:rPr lang="nb-NO" dirty="0" err="1" smtClean="0"/>
              <a:t>Sketchpad</a:t>
            </a:r>
            <a:r>
              <a:rPr lang="nb-NO" dirty="0" smtClean="0"/>
              <a:t> (Ivan Sunderland)</a:t>
            </a:r>
          </a:p>
          <a:p>
            <a:pPr lvl="1"/>
            <a:r>
              <a:rPr lang="nb-NO" dirty="0" smtClean="0"/>
              <a:t>Mus (Douglas </a:t>
            </a:r>
            <a:r>
              <a:rPr lang="nb-NO" dirty="0" err="1" smtClean="0"/>
              <a:t>Engelbart</a:t>
            </a:r>
            <a:r>
              <a:rPr lang="nb-NO" dirty="0" smtClean="0"/>
              <a:t>)</a:t>
            </a:r>
          </a:p>
          <a:p>
            <a:pPr lvl="1"/>
            <a:r>
              <a:rPr lang="nb-NO" dirty="0"/>
              <a:t>On Distributed Communications (Paul </a:t>
            </a:r>
            <a:r>
              <a:rPr lang="nb-NO" dirty="0" err="1"/>
              <a:t>Baran</a:t>
            </a:r>
            <a:r>
              <a:rPr lang="nb-NO" dirty="0"/>
              <a:t>)</a:t>
            </a:r>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13</a:t>
            </a:fld>
            <a:endParaRPr lang="en-US" dirty="0"/>
          </a:p>
        </p:txBody>
      </p:sp>
    </p:spTree>
    <p:extLst>
      <p:ext uri="{BB962C8B-B14F-4D97-AF65-F5344CB8AC3E}">
        <p14:creationId xmlns:p14="http://schemas.microsoft.com/office/powerpoint/2010/main" val="190289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7200" dirty="0" smtClean="0"/>
              <a:t>1953</a:t>
            </a:r>
            <a:endParaRPr lang="nb-NO" sz="7200" dirty="0"/>
          </a:p>
        </p:txBody>
      </p:sp>
      <p:sp>
        <p:nvSpPr>
          <p:cNvPr id="3" name="Content Placeholder 2"/>
          <p:cNvSpPr>
            <a:spLocks noGrp="1"/>
          </p:cNvSpPr>
          <p:nvPr>
            <p:ph idx="1"/>
          </p:nvPr>
        </p:nvSpPr>
        <p:spPr/>
        <p:txBody>
          <a:bodyPr>
            <a:normAutofit lnSpcReduction="10000"/>
          </a:bodyPr>
          <a:lstStyle/>
          <a:p>
            <a:r>
              <a:rPr lang="nb-NO" dirty="0" smtClean="0"/>
              <a:t>Verden</a:t>
            </a:r>
          </a:p>
          <a:p>
            <a:pPr lvl="1"/>
            <a:r>
              <a:rPr lang="nb-NO" dirty="0" err="1" smtClean="0"/>
              <a:t>Tenzing</a:t>
            </a:r>
            <a:r>
              <a:rPr lang="nb-NO" dirty="0" smtClean="0"/>
              <a:t> </a:t>
            </a:r>
            <a:r>
              <a:rPr lang="nb-NO" dirty="0" err="1" smtClean="0"/>
              <a:t>Norgay</a:t>
            </a:r>
            <a:r>
              <a:rPr lang="nb-NO" dirty="0" smtClean="0"/>
              <a:t> og Edward </a:t>
            </a:r>
            <a:r>
              <a:rPr lang="nb-NO" dirty="0" err="1" smtClean="0"/>
              <a:t>Hillery</a:t>
            </a:r>
            <a:r>
              <a:rPr lang="nb-NO" dirty="0" smtClean="0"/>
              <a:t> på toppen av Mount Everest</a:t>
            </a:r>
          </a:p>
          <a:p>
            <a:pPr lvl="1"/>
            <a:r>
              <a:rPr lang="nb-NO" dirty="0" smtClean="0"/>
              <a:t>Stalin dør og dronning Elizabeth krones</a:t>
            </a:r>
          </a:p>
          <a:p>
            <a:pPr lvl="1"/>
            <a:r>
              <a:rPr lang="nb-NO" dirty="0" smtClean="0"/>
              <a:t>New York får trafikklys</a:t>
            </a:r>
          </a:p>
          <a:p>
            <a:r>
              <a:rPr lang="nb-NO" dirty="0" smtClean="0"/>
              <a:t>Kultur</a:t>
            </a:r>
          </a:p>
          <a:p>
            <a:pPr lvl="1"/>
            <a:r>
              <a:rPr lang="nb-NO" dirty="0" smtClean="0"/>
              <a:t>From Here to </a:t>
            </a:r>
            <a:r>
              <a:rPr lang="nb-NO" dirty="0" err="1" smtClean="0"/>
              <a:t>Eternity</a:t>
            </a:r>
            <a:r>
              <a:rPr lang="nb-NO" dirty="0" smtClean="0"/>
              <a:t>, </a:t>
            </a:r>
            <a:r>
              <a:rPr lang="nb-NO" dirty="0" err="1" smtClean="0"/>
              <a:t>Gentlemen</a:t>
            </a:r>
            <a:r>
              <a:rPr lang="nb-NO" dirty="0" smtClean="0"/>
              <a:t> </a:t>
            </a:r>
            <a:r>
              <a:rPr lang="nb-NO" dirty="0" err="1" smtClean="0"/>
              <a:t>Prefers</a:t>
            </a:r>
            <a:r>
              <a:rPr lang="nb-NO" dirty="0" smtClean="0"/>
              <a:t> Blondes</a:t>
            </a:r>
          </a:p>
          <a:p>
            <a:pPr lvl="1"/>
            <a:r>
              <a:rPr lang="nb-NO" dirty="0" smtClean="0"/>
              <a:t>Elvis</a:t>
            </a:r>
          </a:p>
          <a:p>
            <a:r>
              <a:rPr lang="nb-NO" dirty="0" smtClean="0"/>
              <a:t>Teknologi</a:t>
            </a:r>
          </a:p>
          <a:p>
            <a:pPr lvl="1"/>
            <a:r>
              <a:rPr lang="nb-NO" dirty="0" smtClean="0"/>
              <a:t>Poliovaksinen, DNA-strukturen beskrevet</a:t>
            </a:r>
          </a:p>
          <a:p>
            <a:pPr lvl="1"/>
            <a:r>
              <a:rPr lang="nb-NO" dirty="0" smtClean="0"/>
              <a:t>Første Corvette på veien</a:t>
            </a:r>
          </a:p>
          <a:p>
            <a:pPr lvl="1"/>
            <a:r>
              <a:rPr lang="nb-NO" dirty="0" smtClean="0"/>
              <a:t>Transistorradio, fargefjernsyn, Videotape, synthesizer</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14</a:t>
            </a:fld>
            <a:endParaRPr lang="en-US" dirty="0"/>
          </a:p>
        </p:txBody>
      </p:sp>
    </p:spTree>
    <p:extLst>
      <p:ext uri="{BB962C8B-B14F-4D97-AF65-F5344CB8AC3E}">
        <p14:creationId xmlns:p14="http://schemas.microsoft.com/office/powerpoint/2010/main" val="151318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r>
              <a:rPr lang="nb-NO" dirty="0" smtClean="0"/>
              <a:t>IT</a:t>
            </a:r>
          </a:p>
          <a:p>
            <a:pPr lvl="1"/>
            <a:r>
              <a:rPr lang="nb-NO" dirty="0" err="1" smtClean="0"/>
              <a:t>Speedcode</a:t>
            </a:r>
            <a:r>
              <a:rPr lang="nb-NO" dirty="0" smtClean="0"/>
              <a:t> (John </a:t>
            </a:r>
            <a:r>
              <a:rPr lang="nb-NO" dirty="0" err="1" smtClean="0"/>
              <a:t>Backus</a:t>
            </a:r>
            <a:r>
              <a:rPr lang="nb-NO" dirty="0" smtClean="0"/>
              <a:t>) første høynivåspråk</a:t>
            </a:r>
          </a:p>
          <a:p>
            <a:pPr lvl="1"/>
            <a:r>
              <a:rPr lang="nb-NO" dirty="0" smtClean="0"/>
              <a:t>IBM 701 første masseproduserte datamaskin</a:t>
            </a:r>
          </a:p>
          <a:p>
            <a:pPr lvl="1"/>
            <a:r>
              <a:rPr lang="nb-NO" dirty="0" smtClean="0"/>
              <a:t>Første flyttallsoperasjoner</a:t>
            </a:r>
          </a:p>
          <a:p>
            <a:pPr lvl="1"/>
            <a:r>
              <a:rPr lang="nb-NO" dirty="0" smtClean="0"/>
              <a:t>RAM, 53 Kb RAM i verden</a:t>
            </a:r>
          </a:p>
          <a:p>
            <a:pPr lvl="1"/>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15</a:t>
            </a:fld>
            <a:endParaRPr lang="en-US" dirty="0"/>
          </a:p>
        </p:txBody>
      </p:sp>
    </p:spTree>
    <p:extLst>
      <p:ext uri="{BB962C8B-B14F-4D97-AF65-F5344CB8AC3E}">
        <p14:creationId xmlns:p14="http://schemas.microsoft.com/office/powerpoint/2010/main" val="291811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7200" dirty="0" smtClean="0"/>
              <a:t>1943</a:t>
            </a:r>
            <a:endParaRPr lang="nb-NO" sz="7200" dirty="0"/>
          </a:p>
        </p:txBody>
      </p:sp>
      <p:sp>
        <p:nvSpPr>
          <p:cNvPr id="3" name="Content Placeholder 2"/>
          <p:cNvSpPr>
            <a:spLocks noGrp="1"/>
          </p:cNvSpPr>
          <p:nvPr>
            <p:ph idx="1"/>
          </p:nvPr>
        </p:nvSpPr>
        <p:spPr/>
        <p:txBody>
          <a:bodyPr/>
          <a:lstStyle/>
          <a:p>
            <a:r>
              <a:rPr lang="nb-NO" dirty="0" smtClean="0"/>
              <a:t>Verden</a:t>
            </a:r>
          </a:p>
          <a:p>
            <a:pPr lvl="1"/>
            <a:r>
              <a:rPr lang="nb-NO" dirty="0" smtClean="0"/>
              <a:t>Vendepunkt i Andre verdenskrig, – Stalingrad, El</a:t>
            </a:r>
            <a:r>
              <a:rPr lang="nb-NO" dirty="0"/>
              <a:t> </a:t>
            </a:r>
            <a:r>
              <a:rPr lang="nb-NO" dirty="0" smtClean="0"/>
              <a:t>Alamein, </a:t>
            </a:r>
            <a:r>
              <a:rPr lang="nb-NO" dirty="0" err="1" smtClean="0"/>
              <a:t>Midway</a:t>
            </a:r>
            <a:r>
              <a:rPr lang="nb-NO" dirty="0" smtClean="0"/>
              <a:t>, luftkrigen over Tyskland</a:t>
            </a:r>
          </a:p>
          <a:p>
            <a:r>
              <a:rPr lang="nb-NO" dirty="0" smtClean="0"/>
              <a:t>Teknologi</a:t>
            </a:r>
          </a:p>
          <a:p>
            <a:pPr lvl="1"/>
            <a:r>
              <a:rPr lang="nb-NO" dirty="0" err="1" smtClean="0"/>
              <a:t>Walkie-talkie</a:t>
            </a:r>
            <a:endParaRPr lang="nb-NO" dirty="0"/>
          </a:p>
          <a:p>
            <a:pPr lvl="1"/>
            <a:r>
              <a:rPr lang="nb-NO" dirty="0" smtClean="0"/>
              <a:t>LSD</a:t>
            </a:r>
          </a:p>
          <a:p>
            <a:r>
              <a:rPr lang="nb-NO" dirty="0" smtClean="0"/>
              <a:t>IT</a:t>
            </a:r>
          </a:p>
          <a:p>
            <a:pPr lvl="1"/>
            <a:r>
              <a:rPr lang="nb-NO" dirty="0" err="1" smtClean="0"/>
              <a:t>Colossus</a:t>
            </a:r>
            <a:r>
              <a:rPr lang="nb-NO" dirty="0" smtClean="0"/>
              <a:t> første programmerbare datamaskin, knekte tyskernes Enigma-kryptering</a:t>
            </a:r>
          </a:p>
          <a:p>
            <a:pPr lvl="1"/>
            <a:r>
              <a:rPr lang="nb-NO" dirty="0" smtClean="0"/>
              <a:t>“I </a:t>
            </a:r>
            <a:r>
              <a:rPr lang="nb-NO" dirty="0" err="1" smtClean="0"/>
              <a:t>think</a:t>
            </a:r>
            <a:r>
              <a:rPr lang="nb-NO" dirty="0" smtClean="0"/>
              <a:t> </a:t>
            </a:r>
            <a:r>
              <a:rPr lang="nb-NO" dirty="0" err="1" smtClean="0"/>
              <a:t>there</a:t>
            </a:r>
            <a:r>
              <a:rPr lang="nb-NO" dirty="0" smtClean="0"/>
              <a:t> is a </a:t>
            </a:r>
            <a:r>
              <a:rPr lang="nb-NO" dirty="0" err="1" smtClean="0"/>
              <a:t>world</a:t>
            </a:r>
            <a:r>
              <a:rPr lang="nb-NO" dirty="0" smtClean="0"/>
              <a:t> </a:t>
            </a:r>
            <a:r>
              <a:rPr lang="nb-NO" dirty="0" err="1" smtClean="0"/>
              <a:t>market</a:t>
            </a:r>
            <a:r>
              <a:rPr lang="nb-NO" dirty="0" smtClean="0"/>
              <a:t> for </a:t>
            </a:r>
            <a:r>
              <a:rPr lang="nb-NO" dirty="0" err="1" smtClean="0"/>
              <a:t>maybe</a:t>
            </a:r>
            <a:r>
              <a:rPr lang="nb-NO" dirty="0" smtClean="0"/>
              <a:t> </a:t>
            </a:r>
            <a:r>
              <a:rPr lang="nb-NO" dirty="0" err="1" smtClean="0"/>
              <a:t>five</a:t>
            </a:r>
            <a:r>
              <a:rPr lang="nb-NO" dirty="0" smtClean="0"/>
              <a:t> computers” (Thomas Watson, IBM)</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16</a:t>
            </a:fld>
            <a:endParaRPr lang="en-US" dirty="0"/>
          </a:p>
        </p:txBody>
      </p:sp>
    </p:spTree>
    <p:extLst>
      <p:ext uri="{BB962C8B-B14F-4D97-AF65-F5344CB8AC3E}">
        <p14:creationId xmlns:p14="http://schemas.microsoft.com/office/powerpoint/2010/main" val="169410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7200" dirty="0" smtClean="0"/>
              <a:t>1613</a:t>
            </a:r>
            <a:endParaRPr lang="nb-NO" sz="7200" dirty="0"/>
          </a:p>
        </p:txBody>
      </p:sp>
      <p:sp>
        <p:nvSpPr>
          <p:cNvPr id="3" name="Content Placeholder 2"/>
          <p:cNvSpPr>
            <a:spLocks noGrp="1"/>
          </p:cNvSpPr>
          <p:nvPr>
            <p:ph idx="1"/>
          </p:nvPr>
        </p:nvSpPr>
        <p:spPr/>
        <p:txBody>
          <a:bodyPr/>
          <a:lstStyle/>
          <a:p>
            <a:r>
              <a:rPr lang="nb-NO" dirty="0" smtClean="0"/>
              <a:t>Computer: Person som gjør beregninger</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17</a:t>
            </a:fld>
            <a:endParaRPr lang="en-US" dirty="0"/>
          </a:p>
        </p:txBody>
      </p:sp>
    </p:spTree>
    <p:extLst>
      <p:ext uri="{BB962C8B-B14F-4D97-AF65-F5344CB8AC3E}">
        <p14:creationId xmlns:p14="http://schemas.microsoft.com/office/powerpoint/2010/main" val="3169975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7" name="Content Placeholder 6" descr="spread-of-technology.jpg"/>
          <p:cNvPicPr>
            <a:picLocks noGrp="1" noChangeAspect="1"/>
          </p:cNvPicPr>
          <p:nvPr>
            <p:ph idx="1"/>
          </p:nvPr>
        </p:nvPicPr>
        <p:blipFill>
          <a:blip r:embed="rId3" cstate="email">
            <a:extLst>
              <a:ext uri="{28A0092B-C50C-407E-A947-70E740481C1C}">
                <a14:useLocalDpi xmlns:a14="http://schemas.microsoft.com/office/drawing/2010/main" val="0"/>
              </a:ext>
            </a:extLst>
          </a:blip>
          <a:srcRect l="3985" r="3985"/>
          <a:stretch>
            <a:fillRect/>
          </a:stretch>
        </p:blipFill>
        <p:spPr>
          <a:xfrm>
            <a:off x="1" y="0"/>
            <a:ext cx="9212715" cy="6858000"/>
          </a:xfrm>
        </p:spPr>
      </p:pic>
      <p:sp>
        <p:nvSpPr>
          <p:cNvPr id="4" name="Date Placeholder 3"/>
          <p:cNvSpPr>
            <a:spLocks noGrp="1"/>
          </p:cNvSpPr>
          <p:nvPr>
            <p:ph type="dt" sz="half" idx="10"/>
          </p:nvPr>
        </p:nvSpPr>
        <p:spPr/>
        <p:txBody>
          <a:bodyPr/>
          <a:lstStyle/>
          <a:p>
            <a:r>
              <a:rPr lang="nb-NO" smtClean="0"/>
              <a:t>3. oktober 2013</a:t>
            </a:r>
            <a:endParaRPr lang="en-US" dirty="0"/>
          </a:p>
        </p:txBody>
      </p:sp>
      <p:sp>
        <p:nvSpPr>
          <p:cNvPr id="5" name="Footer Placeholder 4"/>
          <p:cNvSpPr>
            <a:spLocks noGrp="1"/>
          </p:cNvSpPr>
          <p:nvPr>
            <p:ph type="ftr" sz="quarter" idx="11"/>
          </p:nvPr>
        </p:nvSpPr>
        <p:spPr/>
        <p:txBody>
          <a:bodyPr/>
          <a:lstStyle/>
          <a:p>
            <a:r>
              <a:rPr lang="en-US" smtClean="0"/>
              <a:t>Tilkoplet</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8" name="TextBox 7"/>
          <p:cNvSpPr txBox="1"/>
          <p:nvPr/>
        </p:nvSpPr>
        <p:spPr>
          <a:xfrm>
            <a:off x="673100" y="825502"/>
            <a:ext cx="3609582" cy="830997"/>
          </a:xfrm>
          <a:prstGeom prst="rect">
            <a:avLst/>
          </a:prstGeom>
          <a:noFill/>
        </p:spPr>
        <p:txBody>
          <a:bodyPr wrap="none" rtlCol="0">
            <a:spAutoFit/>
          </a:bodyPr>
          <a:lstStyle/>
          <a:p>
            <a:r>
              <a:rPr lang="nb-NO" sz="4800" b="1" dirty="0" smtClean="0">
                <a:latin typeface="Tahoma"/>
                <a:cs typeface="Tahoma"/>
              </a:rPr>
              <a:t>Ting tar tid</a:t>
            </a:r>
            <a:endParaRPr lang="nb-NO" sz="4800" b="1" dirty="0">
              <a:latin typeface="Tahoma"/>
              <a:cs typeface="Tahoma"/>
            </a:endParaRPr>
          </a:p>
        </p:txBody>
      </p:sp>
      <p:sp>
        <p:nvSpPr>
          <p:cNvPr id="9" name="TextBox 8"/>
          <p:cNvSpPr txBox="1"/>
          <p:nvPr/>
        </p:nvSpPr>
        <p:spPr>
          <a:xfrm>
            <a:off x="3513948" y="4953002"/>
            <a:ext cx="5011709" cy="830997"/>
          </a:xfrm>
          <a:prstGeom prst="rect">
            <a:avLst/>
          </a:prstGeom>
          <a:noFill/>
        </p:spPr>
        <p:txBody>
          <a:bodyPr wrap="none" rtlCol="0">
            <a:spAutoFit/>
          </a:bodyPr>
          <a:lstStyle/>
          <a:p>
            <a:r>
              <a:rPr lang="nb-NO" sz="4800" b="1" dirty="0" smtClean="0">
                <a:latin typeface="Tahoma"/>
                <a:cs typeface="Tahoma"/>
              </a:rPr>
              <a:t>Ting skjer raskt</a:t>
            </a:r>
            <a:endParaRPr lang="nb-NO" sz="4800" b="1" dirty="0">
              <a:latin typeface="Tahoma"/>
              <a:cs typeface="Tahoma"/>
            </a:endParaRPr>
          </a:p>
        </p:txBody>
      </p:sp>
    </p:spTree>
    <p:extLst>
      <p:ext uri="{BB962C8B-B14F-4D97-AF65-F5344CB8AC3E}">
        <p14:creationId xmlns:p14="http://schemas.microsoft.com/office/powerpoint/2010/main" val="3130589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Informasjonsteknologi</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19</a:t>
            </a:fld>
            <a:endParaRPr lang="en-US" dirty="0"/>
          </a:p>
        </p:txBody>
      </p:sp>
      <p:pic>
        <p:nvPicPr>
          <p:cNvPr id="7" name="Picture 6" descr="history-of-products-consump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9" y="1752602"/>
            <a:ext cx="8229600" cy="4127500"/>
          </a:xfrm>
          <a:prstGeom prst="rect">
            <a:avLst/>
          </a:prstGeom>
        </p:spPr>
      </p:pic>
    </p:spTree>
    <p:extLst>
      <p:ext uri="{BB962C8B-B14F-4D97-AF65-F5344CB8AC3E}">
        <p14:creationId xmlns:p14="http://schemas.microsoft.com/office/powerpoint/2010/main" val="48087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kabling-av-landet.jpg"/>
          <p:cNvPicPr>
            <a:picLocks noGrp="1" noChangeAspect="1"/>
          </p:cNvPicPr>
          <p:nvPr>
            <p:ph idx="1"/>
          </p:nvPr>
        </p:nvPicPr>
        <p:blipFill>
          <a:blip r:embed="rId3" cstate="email">
            <a:extLst>
              <a:ext uri="{28A0092B-C50C-407E-A947-70E740481C1C}">
                <a14:useLocalDpi xmlns:a14="http://schemas.microsoft.com/office/drawing/2010/main" val="0"/>
              </a:ext>
            </a:extLst>
          </a:blip>
          <a:srcRect t="10079" b="10079"/>
          <a:stretch>
            <a:fillRect/>
          </a:stretch>
        </p:blipFill>
        <p:spPr>
          <a:xfrm>
            <a:off x="261866" y="1609512"/>
            <a:ext cx="8600875" cy="4570873"/>
          </a:xfrm>
        </p:spPr>
      </p:pic>
      <p:sp>
        <p:nvSpPr>
          <p:cNvPr id="2" name="Title 1"/>
          <p:cNvSpPr>
            <a:spLocks noGrp="1"/>
          </p:cNvSpPr>
          <p:nvPr>
            <p:ph type="title"/>
          </p:nvPr>
        </p:nvSpPr>
        <p:spPr/>
        <p:txBody>
          <a:bodyPr/>
          <a:lstStyle/>
          <a:p>
            <a:r>
              <a:rPr lang="nb-NO" dirty="0" smtClean="0"/>
              <a:t>UNINETT: Samarbeid og kapasitet</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2</a:t>
            </a:fld>
            <a:endParaRPr lang="en-US" dirty="0"/>
          </a:p>
        </p:txBody>
      </p:sp>
      <p:sp>
        <p:nvSpPr>
          <p:cNvPr id="8" name="Content Placeholder 2"/>
          <p:cNvSpPr txBox="1">
            <a:spLocks/>
          </p:cNvSpPr>
          <p:nvPr/>
        </p:nvSpPr>
        <p:spPr>
          <a:xfrm>
            <a:off x="4053318" y="2327444"/>
            <a:ext cx="3419631" cy="338087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b="1" i="0" kern="1200">
                <a:solidFill>
                  <a:schemeClr val="tx2"/>
                </a:solidFill>
                <a:latin typeface="Tahoma"/>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1" i="0" kern="1200">
                <a:solidFill>
                  <a:schemeClr val="tx2"/>
                </a:solidFill>
                <a:latin typeface="Tahoma"/>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b="1" i="0" kern="1200">
                <a:solidFill>
                  <a:schemeClr val="tx2"/>
                </a:solidFill>
                <a:latin typeface="Tahoma"/>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b="1" i="0" kern="1200">
                <a:solidFill>
                  <a:schemeClr val="tx2"/>
                </a:solidFill>
                <a:latin typeface="Tahoma"/>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b="1" i="0" kern="1200" baseline="0">
                <a:solidFill>
                  <a:schemeClr val="tx2"/>
                </a:solidFill>
                <a:latin typeface="Tahoma"/>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nb-NO" sz="1800" b="0" dirty="0" smtClean="0"/>
              <a:t>1. generasjon ~1980</a:t>
            </a:r>
          </a:p>
          <a:p>
            <a:pPr lvl="1"/>
            <a:r>
              <a:rPr lang="nb-NO" sz="1600" b="0" dirty="0" smtClean="0"/>
              <a:t>Televerket og X.25, Kbps, terminaltjeneste</a:t>
            </a:r>
          </a:p>
          <a:p>
            <a:r>
              <a:rPr lang="nb-NO" sz="1800" b="0" dirty="0" smtClean="0"/>
              <a:t>2. generasjon ~1988-9</a:t>
            </a:r>
          </a:p>
          <a:p>
            <a:pPr lvl="1"/>
            <a:r>
              <a:rPr lang="nb-NO" sz="1600" b="0" dirty="0" smtClean="0"/>
              <a:t>Multiprotokollnett, fra Kbps til Mbps, e-post m/venner</a:t>
            </a:r>
          </a:p>
          <a:p>
            <a:r>
              <a:rPr lang="nb-NO" sz="1800" b="0" dirty="0" smtClean="0"/>
              <a:t>3. generasjon ~1994-5</a:t>
            </a:r>
          </a:p>
          <a:p>
            <a:pPr lvl="1"/>
            <a:r>
              <a:rPr lang="nb-NO" sz="1600" b="0" dirty="0" smtClean="0"/>
              <a:t>Internett, fra Mbps til Gbps, Web</a:t>
            </a:r>
          </a:p>
          <a:p>
            <a:r>
              <a:rPr lang="nb-NO" sz="1800" b="0" dirty="0" smtClean="0"/>
              <a:t>4. generasjon ~2003</a:t>
            </a:r>
          </a:p>
          <a:p>
            <a:pPr lvl="1"/>
            <a:r>
              <a:rPr lang="nb-NO" sz="1600" b="0" dirty="0" smtClean="0"/>
              <a:t>Giganett, Gbps, alt mulig</a:t>
            </a:r>
          </a:p>
          <a:p>
            <a:endParaRPr lang="nb-NO" sz="1800" dirty="0"/>
          </a:p>
        </p:txBody>
      </p:sp>
    </p:spTree>
    <p:extLst>
      <p:ext uri="{BB962C8B-B14F-4D97-AF65-F5344CB8AC3E}">
        <p14:creationId xmlns:p14="http://schemas.microsoft.com/office/powerpoint/2010/main" val="767553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Fire utviklingstrekk</a:t>
            </a:r>
            <a:endParaRPr lang="nb-NO" dirty="0"/>
          </a:p>
        </p:txBody>
      </p:sp>
      <p:sp>
        <p:nvSpPr>
          <p:cNvPr id="3" name="Content Placeholder 2"/>
          <p:cNvSpPr>
            <a:spLocks noGrp="1"/>
          </p:cNvSpPr>
          <p:nvPr>
            <p:ph idx="1"/>
          </p:nvPr>
        </p:nvSpPr>
        <p:spPr>
          <a:xfrm>
            <a:off x="457202" y="1752600"/>
            <a:ext cx="3339843" cy="4373563"/>
          </a:xfrm>
        </p:spPr>
        <p:txBody>
          <a:bodyPr/>
          <a:lstStyle/>
          <a:p>
            <a:r>
              <a:rPr lang="nb-NO" dirty="0" smtClean="0"/>
              <a:t>Digitalisering</a:t>
            </a:r>
          </a:p>
          <a:p>
            <a:r>
              <a:rPr lang="nb-NO" dirty="0" smtClean="0"/>
              <a:t>Konvergens</a:t>
            </a:r>
          </a:p>
          <a:p>
            <a:r>
              <a:rPr lang="nb-NO" dirty="0" smtClean="0"/>
              <a:t>Moores lov</a:t>
            </a:r>
          </a:p>
          <a:p>
            <a:r>
              <a:rPr lang="nb-NO" dirty="0" smtClean="0"/>
              <a:t>Grensesnitt</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20</a:t>
            </a:fld>
            <a:endParaRPr lang="en-US"/>
          </a:p>
        </p:txBody>
      </p:sp>
      <p:pic>
        <p:nvPicPr>
          <p:cNvPr id="7" name="Picture 6" descr="199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3739" y="1752601"/>
            <a:ext cx="5288705" cy="4603750"/>
          </a:xfrm>
          <a:prstGeom prst="rect">
            <a:avLst/>
          </a:prstGeom>
        </p:spPr>
      </p:pic>
    </p:spTree>
    <p:extLst>
      <p:ext uri="{BB962C8B-B14F-4D97-AF65-F5344CB8AC3E}">
        <p14:creationId xmlns:p14="http://schemas.microsoft.com/office/powerpoint/2010/main" val="640720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IT som produktivkraft</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21</a:t>
            </a:fld>
            <a:endParaRPr lang="en-US" dirty="0"/>
          </a:p>
        </p:txBody>
      </p:sp>
      <p:pic>
        <p:nvPicPr>
          <p:cNvPr id="7" name="Picture 6" descr="nye-evn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428" y="1677226"/>
            <a:ext cx="8578172" cy="4406075"/>
          </a:xfrm>
          <a:prstGeom prst="rect">
            <a:avLst/>
          </a:prstGeom>
        </p:spPr>
      </p:pic>
    </p:spTree>
    <p:extLst>
      <p:ext uri="{BB962C8B-B14F-4D97-AF65-F5344CB8AC3E}">
        <p14:creationId xmlns:p14="http://schemas.microsoft.com/office/powerpoint/2010/main" val="32025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Vi har ansvar</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22</a:t>
            </a:fld>
            <a:endParaRPr lang="en-US" dirty="0"/>
          </a:p>
        </p:txBody>
      </p:sp>
      <p:pic>
        <p:nvPicPr>
          <p:cNvPr id="8" name="Picture 7" descr="pri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37" y="1719679"/>
            <a:ext cx="8710668" cy="5001798"/>
          </a:xfrm>
          <a:prstGeom prst="rect">
            <a:avLst/>
          </a:prstGeom>
        </p:spPr>
      </p:pic>
    </p:spTree>
    <p:extLst>
      <p:ext uri="{BB962C8B-B14F-4D97-AF65-F5344CB8AC3E}">
        <p14:creationId xmlns:p14="http://schemas.microsoft.com/office/powerpoint/2010/main" val="187845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 i solnedgangen</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23</a:t>
            </a:fld>
            <a:endParaRPr lang="en-US" dirty="0"/>
          </a:p>
        </p:txBody>
      </p:sp>
      <p:pic>
        <p:nvPicPr>
          <p:cNvPr id="7" name="Picture 6" descr="into-the-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15" y="1615130"/>
            <a:ext cx="7050143" cy="4741222"/>
          </a:xfrm>
          <a:prstGeom prst="rect">
            <a:avLst/>
          </a:prstGeom>
        </p:spPr>
      </p:pic>
    </p:spTree>
    <p:extLst>
      <p:ext uri="{BB962C8B-B14F-4D97-AF65-F5344CB8AC3E}">
        <p14:creationId xmlns:p14="http://schemas.microsoft.com/office/powerpoint/2010/main" val="6628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da-svi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3128109" y="2451889"/>
            <a:ext cx="3058650" cy="1569660"/>
          </a:xfrm>
          <a:prstGeom prst="rect">
            <a:avLst/>
          </a:prstGeom>
          <a:noFill/>
        </p:spPr>
        <p:txBody>
          <a:bodyPr wrap="none" rtlCol="0">
            <a:spAutoFit/>
          </a:bodyPr>
          <a:lstStyle/>
          <a:p>
            <a:pPr algn="ctr"/>
            <a:r>
              <a:rPr lang="nb-NO" sz="9600" dirty="0" smtClean="0">
                <a:solidFill>
                  <a:schemeClr val="bg1"/>
                </a:solidFill>
                <a:latin typeface="Georgia"/>
                <a:cs typeface="Georgia"/>
              </a:rPr>
              <a:t>60 år</a:t>
            </a:r>
          </a:p>
        </p:txBody>
      </p:sp>
    </p:spTree>
    <p:extLst>
      <p:ext uri="{BB962C8B-B14F-4D97-AF65-F5344CB8AC3E}">
        <p14:creationId xmlns:p14="http://schemas.microsoft.com/office/powerpoint/2010/main" val="2960519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7200" dirty="0" smtClean="0"/>
              <a:t>2003</a:t>
            </a:r>
            <a:endParaRPr lang="nb-NO" sz="7200" dirty="0"/>
          </a:p>
        </p:txBody>
      </p:sp>
      <p:sp>
        <p:nvSpPr>
          <p:cNvPr id="3" name="Content Placeholder 2"/>
          <p:cNvSpPr>
            <a:spLocks noGrp="1"/>
          </p:cNvSpPr>
          <p:nvPr>
            <p:ph idx="1"/>
          </p:nvPr>
        </p:nvSpPr>
        <p:spPr/>
        <p:txBody>
          <a:bodyPr>
            <a:normAutofit lnSpcReduction="10000"/>
          </a:bodyPr>
          <a:lstStyle/>
          <a:p>
            <a:r>
              <a:rPr lang="nb-NO" dirty="0" smtClean="0"/>
              <a:t>Verden</a:t>
            </a:r>
          </a:p>
          <a:p>
            <a:pPr lvl="1"/>
            <a:r>
              <a:rPr lang="nb-NO" dirty="0" smtClean="0"/>
              <a:t>Irak-krigen, masseødeleggelsesvåpen</a:t>
            </a:r>
          </a:p>
          <a:p>
            <a:pPr lvl="1"/>
            <a:r>
              <a:rPr lang="nb-NO" dirty="0" smtClean="0"/>
              <a:t>Departement </a:t>
            </a:r>
            <a:r>
              <a:rPr lang="nb-NO" dirty="0" err="1" smtClean="0"/>
              <a:t>of</a:t>
            </a:r>
            <a:r>
              <a:rPr lang="nb-NO" dirty="0" smtClean="0"/>
              <a:t> </a:t>
            </a:r>
            <a:r>
              <a:rPr lang="nb-NO" dirty="0" err="1" smtClean="0"/>
              <a:t>Homeland</a:t>
            </a:r>
            <a:r>
              <a:rPr lang="nb-NO" dirty="0" smtClean="0"/>
              <a:t> Security</a:t>
            </a:r>
          </a:p>
          <a:p>
            <a:pPr lvl="1"/>
            <a:r>
              <a:rPr lang="nb-NO" dirty="0" err="1" smtClean="0"/>
              <a:t>Shenzhou</a:t>
            </a:r>
            <a:r>
              <a:rPr lang="nb-NO" dirty="0" smtClean="0"/>
              <a:t> 5: Kinas første bemannete romferd</a:t>
            </a:r>
          </a:p>
          <a:p>
            <a:r>
              <a:rPr lang="nb-NO" dirty="0" smtClean="0"/>
              <a:t>Kultur</a:t>
            </a:r>
          </a:p>
          <a:p>
            <a:pPr lvl="1"/>
            <a:r>
              <a:rPr lang="nb-NO" dirty="0" smtClean="0"/>
              <a:t>Siste Lord </a:t>
            </a:r>
            <a:r>
              <a:rPr lang="nb-NO" dirty="0" err="1" smtClean="0"/>
              <a:t>of</a:t>
            </a:r>
            <a:r>
              <a:rPr lang="nb-NO" dirty="0" smtClean="0"/>
              <a:t> </a:t>
            </a:r>
            <a:r>
              <a:rPr lang="nb-NO" dirty="0" err="1" smtClean="0"/>
              <a:t>the</a:t>
            </a:r>
            <a:r>
              <a:rPr lang="nb-NO" dirty="0" smtClean="0"/>
              <a:t> Rings, første </a:t>
            </a:r>
            <a:r>
              <a:rPr lang="nb-NO" dirty="0" err="1" smtClean="0"/>
              <a:t>Pirates</a:t>
            </a:r>
            <a:r>
              <a:rPr lang="nb-NO" dirty="0" smtClean="0"/>
              <a:t> </a:t>
            </a:r>
            <a:r>
              <a:rPr lang="nb-NO" dirty="0" err="1" smtClean="0"/>
              <a:t>of</a:t>
            </a:r>
            <a:r>
              <a:rPr lang="nb-NO" dirty="0" smtClean="0"/>
              <a:t> </a:t>
            </a:r>
            <a:r>
              <a:rPr lang="nb-NO" dirty="0" err="1" smtClean="0"/>
              <a:t>the</a:t>
            </a:r>
            <a:r>
              <a:rPr lang="nb-NO" dirty="0" smtClean="0"/>
              <a:t> </a:t>
            </a:r>
            <a:r>
              <a:rPr lang="nb-NO" dirty="0" err="1" smtClean="0"/>
              <a:t>Caribean</a:t>
            </a:r>
            <a:endParaRPr lang="nb-NO" dirty="0" smtClean="0"/>
          </a:p>
          <a:p>
            <a:pPr lvl="1"/>
            <a:r>
              <a:rPr lang="nb-NO" dirty="0"/>
              <a:t>Første Idol, siste Big Brother</a:t>
            </a:r>
            <a:endParaRPr lang="nb-NO" dirty="0" smtClean="0"/>
          </a:p>
          <a:p>
            <a:pPr lvl="1"/>
            <a:r>
              <a:rPr lang="nb-NO" dirty="0" smtClean="0"/>
              <a:t>Martin Scorsese </a:t>
            </a:r>
            <a:r>
              <a:rPr lang="nb-NO" dirty="0" err="1" smtClean="0"/>
              <a:t>Presents</a:t>
            </a:r>
            <a:r>
              <a:rPr lang="nb-NO" dirty="0" smtClean="0"/>
              <a:t> </a:t>
            </a:r>
            <a:r>
              <a:rPr lang="nb-NO" dirty="0" err="1" smtClean="0"/>
              <a:t>the</a:t>
            </a:r>
            <a:r>
              <a:rPr lang="nb-NO" dirty="0" smtClean="0"/>
              <a:t> Blues: A Musical Journey</a:t>
            </a:r>
          </a:p>
          <a:p>
            <a:pPr lvl="1"/>
            <a:r>
              <a:rPr lang="nb-NO" dirty="0" smtClean="0"/>
              <a:t>Beyoncé, Jay-Z, 50 Cent</a:t>
            </a:r>
          </a:p>
          <a:p>
            <a:r>
              <a:rPr lang="nb-NO" dirty="0" smtClean="0"/>
              <a:t>Teknologi</a:t>
            </a:r>
          </a:p>
          <a:p>
            <a:pPr lvl="1"/>
            <a:r>
              <a:rPr lang="nb-NO" dirty="0" smtClean="0"/>
              <a:t>Human </a:t>
            </a:r>
            <a:r>
              <a:rPr lang="nb-NO" dirty="0" err="1" smtClean="0"/>
              <a:t>Genome</a:t>
            </a:r>
            <a:r>
              <a:rPr lang="nb-NO" dirty="0" smtClean="0"/>
              <a:t> Project</a:t>
            </a:r>
          </a:p>
          <a:p>
            <a:pPr lvl="1"/>
            <a:r>
              <a:rPr lang="nb-NO" dirty="0" smtClean="0"/>
              <a:t>Hubble Ultra Deep Field</a:t>
            </a:r>
          </a:p>
          <a:p>
            <a:pPr lvl="1"/>
            <a:endParaRPr lang="nb-NO" dirty="0"/>
          </a:p>
        </p:txBody>
      </p:sp>
      <p:sp>
        <p:nvSpPr>
          <p:cNvPr id="4" name="Date Placeholder 3"/>
          <p:cNvSpPr>
            <a:spLocks noGrp="1"/>
          </p:cNvSpPr>
          <p:nvPr>
            <p:ph type="dt" sz="half" idx="10"/>
          </p:nvPr>
        </p:nvSpPr>
        <p:spPr/>
        <p:txBody>
          <a:bodyPr/>
          <a:lstStyle/>
          <a:p>
            <a:r>
              <a:rPr lang="nb-NO" smtClean="0"/>
              <a:t>3. oktober 2013</a:t>
            </a:r>
            <a:endParaRPr lang="en-US" dirty="0"/>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4</a:t>
            </a:fld>
            <a:endParaRPr lang="en-US" dirty="0"/>
          </a:p>
        </p:txBody>
      </p:sp>
    </p:spTree>
    <p:extLst>
      <p:ext uri="{BB962C8B-B14F-4D97-AF65-F5344CB8AC3E}">
        <p14:creationId xmlns:p14="http://schemas.microsoft.com/office/powerpoint/2010/main" val="281261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p:txBody>
          <a:bodyPr/>
          <a:lstStyle/>
          <a:p>
            <a:r>
              <a:rPr lang="nb-NO" dirty="0" smtClean="0"/>
              <a:t>IT</a:t>
            </a:r>
          </a:p>
          <a:p>
            <a:pPr lvl="1"/>
            <a:r>
              <a:rPr lang="nb-NO" dirty="0" smtClean="0"/>
              <a:t>Kamera på mobilen</a:t>
            </a:r>
          </a:p>
          <a:p>
            <a:pPr lvl="1"/>
            <a:r>
              <a:rPr lang="nb-NO" dirty="0" smtClean="0"/>
              <a:t>iTunes Music Store</a:t>
            </a:r>
          </a:p>
          <a:p>
            <a:r>
              <a:rPr lang="nb-NO" dirty="0" smtClean="0"/>
              <a:t>UNINETT</a:t>
            </a:r>
          </a:p>
          <a:p>
            <a:pPr lvl="1"/>
            <a:r>
              <a:rPr lang="nb-NO" dirty="0" err="1" smtClean="0"/>
              <a:t>Banetele</a:t>
            </a:r>
            <a:endParaRPr lang="nb-NO" dirty="0" smtClean="0"/>
          </a:p>
          <a:p>
            <a:pPr lvl="1"/>
            <a:r>
              <a:rPr lang="nb-NO" dirty="0" smtClean="0"/>
              <a:t>Feide og Eduroam</a:t>
            </a:r>
          </a:p>
          <a:p>
            <a:pPr lvl="1"/>
            <a:r>
              <a:rPr lang="nb-NO" dirty="0" smtClean="0"/>
              <a:t>GÉANT, 10 Gbps, lambda</a:t>
            </a:r>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5</a:t>
            </a:fld>
            <a:endParaRPr lang="en-US" dirty="0"/>
          </a:p>
        </p:txBody>
      </p:sp>
    </p:spTree>
    <p:extLst>
      <p:ext uri="{BB962C8B-B14F-4D97-AF65-F5344CB8AC3E}">
        <p14:creationId xmlns:p14="http://schemas.microsoft.com/office/powerpoint/2010/main" val="54182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7200" dirty="0" smtClean="0"/>
              <a:t>1993</a:t>
            </a:r>
            <a:endParaRPr lang="nb-NO" sz="7200" dirty="0"/>
          </a:p>
        </p:txBody>
      </p:sp>
      <p:sp>
        <p:nvSpPr>
          <p:cNvPr id="3" name="Content Placeholder 2"/>
          <p:cNvSpPr>
            <a:spLocks noGrp="1"/>
          </p:cNvSpPr>
          <p:nvPr>
            <p:ph idx="1"/>
          </p:nvPr>
        </p:nvSpPr>
        <p:spPr/>
        <p:txBody>
          <a:bodyPr>
            <a:normAutofit lnSpcReduction="10000"/>
          </a:bodyPr>
          <a:lstStyle/>
          <a:p>
            <a:r>
              <a:rPr lang="nb-NO" dirty="0" smtClean="0"/>
              <a:t>Verden</a:t>
            </a:r>
          </a:p>
          <a:p>
            <a:pPr lvl="1"/>
            <a:r>
              <a:rPr lang="nb-NO" dirty="0" smtClean="0"/>
              <a:t>Maastricht-avtalen, EF blir til EU</a:t>
            </a:r>
          </a:p>
          <a:p>
            <a:pPr lvl="1"/>
            <a:r>
              <a:rPr lang="nb-NO" dirty="0" smtClean="0"/>
              <a:t>Chemical </a:t>
            </a:r>
            <a:r>
              <a:rPr lang="nb-NO" dirty="0" err="1" smtClean="0"/>
              <a:t>Weapons</a:t>
            </a:r>
            <a:r>
              <a:rPr lang="nb-NO" dirty="0" smtClean="0"/>
              <a:t> Convention</a:t>
            </a:r>
          </a:p>
          <a:p>
            <a:pPr lvl="1"/>
            <a:r>
              <a:rPr lang="nb-NO" dirty="0" smtClean="0"/>
              <a:t>Jeltsins økonomiske sjokkterapi, bomber Dumaen</a:t>
            </a:r>
          </a:p>
          <a:p>
            <a:pPr lvl="1"/>
            <a:r>
              <a:rPr lang="nb-NO" dirty="0" smtClean="0"/>
              <a:t>Britene privatiserer British </a:t>
            </a:r>
            <a:r>
              <a:rPr lang="nb-NO" dirty="0" err="1" smtClean="0"/>
              <a:t>Rail</a:t>
            </a:r>
            <a:endParaRPr lang="nb-NO" dirty="0" smtClean="0"/>
          </a:p>
          <a:p>
            <a:pPr lvl="1"/>
            <a:r>
              <a:rPr lang="nb-NO" dirty="0" smtClean="0"/>
              <a:t>Bombeattentat i World Trade Center</a:t>
            </a:r>
          </a:p>
          <a:p>
            <a:r>
              <a:rPr lang="nb-NO" dirty="0" smtClean="0"/>
              <a:t>Kultur</a:t>
            </a:r>
          </a:p>
          <a:p>
            <a:pPr lvl="1"/>
            <a:r>
              <a:rPr lang="nb-NO" dirty="0" smtClean="0"/>
              <a:t>Jurassic Park, Last Action Hero, </a:t>
            </a:r>
            <a:r>
              <a:rPr lang="nb-NO" dirty="0" err="1" smtClean="0"/>
              <a:t>Cliffhanger</a:t>
            </a:r>
            <a:endParaRPr lang="nb-NO" dirty="0" smtClean="0"/>
          </a:p>
          <a:p>
            <a:pPr lvl="1"/>
            <a:r>
              <a:rPr lang="nb-NO" dirty="0" err="1" smtClean="0"/>
              <a:t>What’s</a:t>
            </a:r>
            <a:r>
              <a:rPr lang="nb-NO" dirty="0" smtClean="0"/>
              <a:t> Up, I Will </a:t>
            </a:r>
            <a:r>
              <a:rPr lang="nb-NO" dirty="0" err="1" smtClean="0"/>
              <a:t>Always</a:t>
            </a:r>
            <a:r>
              <a:rPr lang="nb-NO" dirty="0" smtClean="0"/>
              <a:t> Love </a:t>
            </a:r>
            <a:r>
              <a:rPr lang="nb-NO" dirty="0" err="1" smtClean="0"/>
              <a:t>You</a:t>
            </a:r>
            <a:endParaRPr lang="nb-NO" dirty="0" smtClean="0"/>
          </a:p>
          <a:p>
            <a:r>
              <a:rPr lang="nb-NO" dirty="0" smtClean="0"/>
              <a:t>Teknologi</a:t>
            </a:r>
          </a:p>
          <a:p>
            <a:pPr lvl="1"/>
            <a:r>
              <a:rPr lang="nb-NO" dirty="0" smtClean="0"/>
              <a:t>Første mikroprosessorstyrte protese</a:t>
            </a:r>
          </a:p>
          <a:p>
            <a:pPr lvl="1"/>
            <a:r>
              <a:rPr lang="nb-NO" dirty="0" smtClean="0"/>
              <a:t>Første hybridbil</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a:xfrm>
            <a:off x="6680200" y="6356352"/>
            <a:ext cx="2133600" cy="365125"/>
          </a:xfrm>
        </p:spPr>
        <p:txBody>
          <a:bodyPr/>
          <a:lstStyle/>
          <a:p>
            <a:r>
              <a:rPr lang="en-US" dirty="0" smtClean="0"/>
              <a:t>Side </a:t>
            </a:r>
            <a:fld id="{FA84A37A-AFC2-4A01-80A1-FC20F2C0D5BB}" type="slidenum">
              <a:rPr lang="en-US" smtClean="0"/>
              <a:pPr/>
              <a:t>6</a:t>
            </a:fld>
            <a:endParaRPr lang="en-US" dirty="0"/>
          </a:p>
        </p:txBody>
      </p:sp>
    </p:spTree>
    <p:extLst>
      <p:ext uri="{BB962C8B-B14F-4D97-AF65-F5344CB8AC3E}">
        <p14:creationId xmlns:p14="http://schemas.microsoft.com/office/powerpoint/2010/main" val="822156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normAutofit/>
          </a:bodyPr>
          <a:lstStyle/>
          <a:p>
            <a:r>
              <a:rPr lang="nb-NO" dirty="0" smtClean="0"/>
              <a:t>IT</a:t>
            </a:r>
          </a:p>
          <a:p>
            <a:pPr lvl="1"/>
            <a:r>
              <a:rPr lang="nb-NO" dirty="0" err="1" smtClean="0"/>
              <a:t>Doom</a:t>
            </a:r>
            <a:endParaRPr lang="nb-NO" dirty="0" smtClean="0"/>
          </a:p>
          <a:p>
            <a:pPr lvl="1"/>
            <a:r>
              <a:rPr lang="nb-NO" dirty="0" smtClean="0"/>
              <a:t>Spam</a:t>
            </a:r>
          </a:p>
          <a:p>
            <a:pPr lvl="1"/>
            <a:r>
              <a:rPr lang="nb-NO" dirty="0" err="1" smtClean="0"/>
              <a:t>Streaming</a:t>
            </a:r>
            <a:endParaRPr lang="nb-NO" dirty="0" smtClean="0"/>
          </a:p>
          <a:p>
            <a:pPr lvl="1"/>
            <a:r>
              <a:rPr lang="nb-NO" dirty="0" smtClean="0"/>
              <a:t>PDF</a:t>
            </a:r>
          </a:p>
          <a:p>
            <a:pPr lvl="1"/>
            <a:r>
              <a:rPr lang="nb-NO" dirty="0" smtClean="0"/>
              <a:t>ISP-er</a:t>
            </a:r>
          </a:p>
          <a:p>
            <a:pPr lvl="1"/>
            <a:r>
              <a:rPr lang="nb-NO" dirty="0" smtClean="0"/>
              <a:t>World </a:t>
            </a:r>
            <a:r>
              <a:rPr lang="nb-NO" dirty="0" err="1" smtClean="0"/>
              <a:t>Wide</a:t>
            </a:r>
            <a:r>
              <a:rPr lang="nb-NO" dirty="0" smtClean="0"/>
              <a:t> Web, Mosaic 1.0, CERN-erklæring</a:t>
            </a:r>
          </a:p>
          <a:p>
            <a:r>
              <a:rPr lang="nb-NO" dirty="0" smtClean="0"/>
              <a:t>UNINETT</a:t>
            </a:r>
          </a:p>
          <a:p>
            <a:pPr lvl="1"/>
            <a:r>
              <a:rPr lang="nb-NO" dirty="0" smtClean="0"/>
              <a:t>UNINETT AS</a:t>
            </a:r>
          </a:p>
          <a:p>
            <a:pPr lvl="1"/>
            <a:r>
              <a:rPr lang="nb-NO" dirty="0" smtClean="0"/>
              <a:t>NORDUNET AS</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7</a:t>
            </a:fld>
            <a:endParaRPr lang="en-US" dirty="0"/>
          </a:p>
        </p:txBody>
      </p:sp>
    </p:spTree>
    <p:extLst>
      <p:ext uri="{BB962C8B-B14F-4D97-AF65-F5344CB8AC3E}">
        <p14:creationId xmlns:p14="http://schemas.microsoft.com/office/powerpoint/2010/main" val="249958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7200" dirty="0" smtClean="0"/>
              <a:t>1983</a:t>
            </a:r>
            <a:endParaRPr lang="nb-NO" sz="7200" dirty="0"/>
          </a:p>
        </p:txBody>
      </p:sp>
      <p:sp>
        <p:nvSpPr>
          <p:cNvPr id="3" name="Content Placeholder 2"/>
          <p:cNvSpPr>
            <a:spLocks noGrp="1"/>
          </p:cNvSpPr>
          <p:nvPr>
            <p:ph idx="1"/>
          </p:nvPr>
        </p:nvSpPr>
        <p:spPr/>
        <p:txBody>
          <a:bodyPr>
            <a:normAutofit fontScale="92500" lnSpcReduction="10000"/>
          </a:bodyPr>
          <a:lstStyle/>
          <a:p>
            <a:r>
              <a:rPr lang="nb-NO" dirty="0" smtClean="0"/>
              <a:t>Verden</a:t>
            </a:r>
          </a:p>
          <a:p>
            <a:pPr lvl="1"/>
            <a:r>
              <a:rPr lang="nb-NO" dirty="0" smtClean="0"/>
              <a:t>Strategic </a:t>
            </a:r>
            <a:r>
              <a:rPr lang="nb-NO" dirty="0" err="1" smtClean="0"/>
              <a:t>Defence</a:t>
            </a:r>
            <a:r>
              <a:rPr lang="nb-NO" dirty="0" smtClean="0"/>
              <a:t> Initiative </a:t>
            </a:r>
            <a:r>
              <a:rPr lang="nb-NO" dirty="0" err="1" smtClean="0"/>
              <a:t>aka</a:t>
            </a:r>
            <a:r>
              <a:rPr lang="nb-NO" dirty="0" smtClean="0"/>
              <a:t> “Star </a:t>
            </a:r>
            <a:r>
              <a:rPr lang="nb-NO" dirty="0" err="1" smtClean="0"/>
              <a:t>Wars</a:t>
            </a:r>
            <a:r>
              <a:rPr lang="nb-NO" dirty="0" smtClean="0"/>
              <a:t>”, krysserraketter utplasseres i Europa</a:t>
            </a:r>
          </a:p>
          <a:p>
            <a:pPr lvl="1"/>
            <a:r>
              <a:rPr lang="nb-NO" dirty="0"/>
              <a:t>Sovjetiske jagerfly skyter ned sørkoreansk passasjerfly</a:t>
            </a:r>
            <a:endParaRPr lang="nb-NO" dirty="0" smtClean="0"/>
          </a:p>
          <a:p>
            <a:pPr lvl="1"/>
            <a:r>
              <a:rPr lang="nb-NO" dirty="0" smtClean="0"/>
              <a:t>Romfergeprogrammet i gang</a:t>
            </a:r>
          </a:p>
          <a:p>
            <a:pPr lvl="1"/>
            <a:r>
              <a:rPr lang="nb-NO" dirty="0" smtClean="0"/>
              <a:t>Militærdiktaturet i Argentina faller</a:t>
            </a:r>
          </a:p>
          <a:p>
            <a:r>
              <a:rPr lang="nb-NO" dirty="0" smtClean="0"/>
              <a:t>Kultur</a:t>
            </a:r>
          </a:p>
          <a:p>
            <a:pPr lvl="1"/>
            <a:r>
              <a:rPr lang="nb-NO" dirty="0" err="1" smtClean="0"/>
              <a:t>War</a:t>
            </a:r>
            <a:r>
              <a:rPr lang="nb-NO" dirty="0" smtClean="0"/>
              <a:t> Games, </a:t>
            </a:r>
            <a:r>
              <a:rPr lang="nb-NO" dirty="0" err="1" smtClean="0"/>
              <a:t>Flashdance</a:t>
            </a:r>
            <a:r>
              <a:rPr lang="nb-NO" dirty="0" smtClean="0"/>
              <a:t>, </a:t>
            </a:r>
            <a:r>
              <a:rPr lang="nb-NO" dirty="0" err="1" smtClean="0"/>
              <a:t>Scarface</a:t>
            </a:r>
            <a:endParaRPr lang="nb-NO" dirty="0" smtClean="0"/>
          </a:p>
          <a:p>
            <a:pPr lvl="1"/>
            <a:r>
              <a:rPr lang="nb-NO" dirty="0" smtClean="0"/>
              <a:t>Michael Jackson og </a:t>
            </a:r>
            <a:r>
              <a:rPr lang="nb-NO" dirty="0" err="1" smtClean="0"/>
              <a:t>Moonwalk</a:t>
            </a:r>
            <a:endParaRPr lang="nb-NO" dirty="0" smtClean="0"/>
          </a:p>
          <a:p>
            <a:r>
              <a:rPr lang="nb-NO" dirty="0" smtClean="0"/>
              <a:t>Teknologi</a:t>
            </a:r>
          </a:p>
          <a:p>
            <a:pPr lvl="1"/>
            <a:r>
              <a:rPr lang="nb-NO" dirty="0" smtClean="0"/>
              <a:t>Global </a:t>
            </a:r>
            <a:r>
              <a:rPr lang="nb-NO" dirty="0" err="1" smtClean="0"/>
              <a:t>Positioning</a:t>
            </a:r>
            <a:r>
              <a:rPr lang="nb-NO" dirty="0" smtClean="0"/>
              <a:t> System (GPS) frigitt til sivil bruk</a:t>
            </a:r>
          </a:p>
          <a:p>
            <a:pPr lvl="1"/>
            <a:r>
              <a:rPr lang="nb-NO" dirty="0"/>
              <a:t>HIV </a:t>
            </a:r>
            <a:r>
              <a:rPr lang="nb-NO" dirty="0" smtClean="0"/>
              <a:t>identifisert </a:t>
            </a:r>
            <a:r>
              <a:rPr lang="nb-NO" dirty="0"/>
              <a:t>som mulig årsak til AIDS</a:t>
            </a:r>
            <a:endParaRPr lang="nb-NO" dirty="0" smtClean="0"/>
          </a:p>
          <a:p>
            <a:pPr lvl="1"/>
            <a:r>
              <a:rPr lang="nb-NO" dirty="0" smtClean="0"/>
              <a:t>Compact </a:t>
            </a:r>
            <a:r>
              <a:rPr lang="nb-NO" dirty="0" err="1" smtClean="0"/>
              <a:t>Disc</a:t>
            </a:r>
            <a:r>
              <a:rPr lang="nb-NO" dirty="0" smtClean="0"/>
              <a:t> (CD) erstatter </a:t>
            </a:r>
            <a:r>
              <a:rPr lang="nb-NO" dirty="0" err="1" smtClean="0"/>
              <a:t>vinylplaner</a:t>
            </a:r>
            <a:r>
              <a:rPr lang="nb-NO" dirty="0" smtClean="0"/>
              <a:t> og </a:t>
            </a:r>
            <a:r>
              <a:rPr lang="nb-NO" dirty="0" err="1" smtClean="0"/>
              <a:t>lydkasetter</a:t>
            </a:r>
            <a:endParaRPr lang="nb-NO" dirty="0" smtClean="0"/>
          </a:p>
          <a:p>
            <a:pPr lvl="1"/>
            <a:endParaRPr lang="nb-NO" dirty="0" smtClean="0"/>
          </a:p>
          <a:p>
            <a:pPr lvl="1"/>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smtClean="0"/>
              <a:t>Side </a:t>
            </a:r>
            <a:fld id="{FA84A37A-AFC2-4A01-80A1-FC20F2C0D5BB}" type="slidenum">
              <a:rPr lang="en-US" smtClean="0"/>
              <a:pPr/>
              <a:t>8</a:t>
            </a:fld>
            <a:endParaRPr lang="en-US" dirty="0"/>
          </a:p>
        </p:txBody>
      </p:sp>
    </p:spTree>
    <p:extLst>
      <p:ext uri="{BB962C8B-B14F-4D97-AF65-F5344CB8AC3E}">
        <p14:creationId xmlns:p14="http://schemas.microsoft.com/office/powerpoint/2010/main" val="66504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normAutofit fontScale="92500" lnSpcReduction="10000"/>
          </a:bodyPr>
          <a:lstStyle/>
          <a:p>
            <a:r>
              <a:rPr lang="nb-NO" dirty="0" smtClean="0"/>
              <a:t>IT</a:t>
            </a:r>
          </a:p>
          <a:p>
            <a:pPr lvl="1"/>
            <a:r>
              <a:rPr lang="nb-NO" dirty="0" smtClean="0"/>
              <a:t>Personlige datamaskiner, Apple LISA m/GUI, første </a:t>
            </a:r>
            <a:r>
              <a:rPr lang="nb-NO" dirty="0"/>
              <a:t>IBM PC-</a:t>
            </a:r>
            <a:r>
              <a:rPr lang="nb-NO" dirty="0" smtClean="0"/>
              <a:t>klone (Compaq)</a:t>
            </a:r>
          </a:p>
          <a:p>
            <a:pPr lvl="1"/>
            <a:r>
              <a:rPr lang="nb-NO" dirty="0" smtClean="0"/>
              <a:t>Første mobiltelefoner i salg</a:t>
            </a:r>
          </a:p>
          <a:p>
            <a:pPr lvl="1"/>
            <a:r>
              <a:rPr lang="nb-NO" dirty="0" smtClean="0"/>
              <a:t>Første VAX-</a:t>
            </a:r>
            <a:r>
              <a:rPr lang="nb-NO" dirty="0" err="1" smtClean="0"/>
              <a:t>cluster</a:t>
            </a:r>
            <a:endParaRPr lang="nb-NO" dirty="0" smtClean="0"/>
          </a:p>
          <a:p>
            <a:pPr lvl="1"/>
            <a:r>
              <a:rPr lang="nb-NO" dirty="0" smtClean="0"/>
              <a:t>GNU Project annonsert</a:t>
            </a:r>
          </a:p>
          <a:p>
            <a:pPr lvl="1"/>
            <a:r>
              <a:rPr lang="nb-NO" dirty="0" smtClean="0"/>
              <a:t>BSD4.2 UNIX</a:t>
            </a:r>
          </a:p>
          <a:p>
            <a:pPr lvl="1"/>
            <a:r>
              <a:rPr lang="nb-NO" dirty="0" smtClean="0"/>
              <a:t>Multi-Tool Word blir til Microsoft Word</a:t>
            </a:r>
          </a:p>
          <a:p>
            <a:pPr lvl="1"/>
            <a:r>
              <a:rPr lang="nb-NO" dirty="0" smtClean="0"/>
              <a:t>Musikal Instrument Digital Interface (MIDI)</a:t>
            </a:r>
          </a:p>
          <a:p>
            <a:pPr lvl="1"/>
            <a:r>
              <a:rPr lang="nb-NO" dirty="0" smtClean="0"/>
              <a:t>Fra ARPANET til ARPA </a:t>
            </a:r>
            <a:r>
              <a:rPr lang="nb-NO" dirty="0" err="1" smtClean="0"/>
              <a:t>Internet</a:t>
            </a:r>
            <a:r>
              <a:rPr lang="nb-NO" dirty="0" smtClean="0"/>
              <a:t>: TCP/IP, DNS</a:t>
            </a:r>
          </a:p>
          <a:p>
            <a:r>
              <a:rPr lang="nb-NO" dirty="0" smtClean="0"/>
              <a:t>UNINETT</a:t>
            </a:r>
          </a:p>
          <a:p>
            <a:pPr lvl="1"/>
            <a:r>
              <a:rPr lang="nb-NO" dirty="0" smtClean="0"/>
              <a:t>UNINETT Drift og UNINETT Utvikling</a:t>
            </a:r>
          </a:p>
          <a:p>
            <a:pPr lvl="1"/>
            <a:r>
              <a:rPr lang="nb-NO" dirty="0" smtClean="0"/>
              <a:t>Statsbudsjettet for 1983</a:t>
            </a:r>
            <a:endParaRPr lang="nb-NO" dirty="0"/>
          </a:p>
        </p:txBody>
      </p:sp>
      <p:sp>
        <p:nvSpPr>
          <p:cNvPr id="4" name="Date Placeholder 3"/>
          <p:cNvSpPr>
            <a:spLocks noGrp="1"/>
          </p:cNvSpPr>
          <p:nvPr>
            <p:ph type="dt" sz="half" idx="10"/>
          </p:nvPr>
        </p:nvSpPr>
        <p:spPr/>
        <p:txBody>
          <a:bodyPr/>
          <a:lstStyle/>
          <a:p>
            <a:r>
              <a:rPr lang="nb-NO" smtClean="0"/>
              <a:t>3. oktober 2013</a:t>
            </a:r>
            <a:endParaRPr lang="en-US"/>
          </a:p>
        </p:txBody>
      </p:sp>
      <p:sp>
        <p:nvSpPr>
          <p:cNvPr id="5" name="Footer Placeholder 4"/>
          <p:cNvSpPr>
            <a:spLocks noGrp="1"/>
          </p:cNvSpPr>
          <p:nvPr>
            <p:ph type="ftr" sz="quarter" idx="11"/>
          </p:nvPr>
        </p:nvSpPr>
        <p:spPr/>
        <p:txBody>
          <a:bodyPr/>
          <a:lstStyle/>
          <a:p>
            <a:r>
              <a:rPr lang="en-US" smtClean="0"/>
              <a:t>Tilkoplet</a:t>
            </a:r>
            <a:endParaRPr lang="en-US"/>
          </a:p>
        </p:txBody>
      </p:sp>
      <p:sp>
        <p:nvSpPr>
          <p:cNvPr id="6" name="Slide Number Placeholder 5"/>
          <p:cNvSpPr>
            <a:spLocks noGrp="1"/>
          </p:cNvSpPr>
          <p:nvPr>
            <p:ph type="sldNum" sz="quarter" idx="12"/>
          </p:nvPr>
        </p:nvSpPr>
        <p:spPr/>
        <p:txBody>
          <a:bodyPr/>
          <a:lstStyle/>
          <a:p>
            <a:r>
              <a:rPr lang="en-US" dirty="0"/>
              <a:t>Side </a:t>
            </a:r>
            <a:fld id="{FA84A37A-AFC2-4A01-80A1-FC20F2C0D5BB}" type="slidenum">
              <a:rPr lang="en-US" smtClean="0"/>
              <a:pPr/>
              <a:t>9</a:t>
            </a:fld>
            <a:endParaRPr lang="en-US" dirty="0"/>
          </a:p>
        </p:txBody>
      </p:sp>
    </p:spTree>
    <p:extLst>
      <p:ext uri="{BB962C8B-B14F-4D97-AF65-F5344CB8AC3E}">
        <p14:creationId xmlns:p14="http://schemas.microsoft.com/office/powerpoint/2010/main" val="2081927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4866</TotalTime>
  <Words>3159</Words>
  <Application>Microsoft Office PowerPoint</Application>
  <PresentationFormat>On-screen Show (4:3)</PresentationFormat>
  <Paragraphs>431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Apothecary</vt:lpstr>
      <vt:lpstr>PowerPoint Presentation</vt:lpstr>
      <vt:lpstr>UNINETT: Samarbeid og kapasitet</vt:lpstr>
      <vt:lpstr>PowerPoint Presentation</vt:lpstr>
      <vt:lpstr>2003</vt:lpstr>
      <vt:lpstr>PowerPoint Presentation</vt:lpstr>
      <vt:lpstr>1993</vt:lpstr>
      <vt:lpstr>PowerPoint Presentation</vt:lpstr>
      <vt:lpstr>1983</vt:lpstr>
      <vt:lpstr>PowerPoint Presentation</vt:lpstr>
      <vt:lpstr>1973</vt:lpstr>
      <vt:lpstr>PowerPoint Presentation</vt:lpstr>
      <vt:lpstr>1963</vt:lpstr>
      <vt:lpstr>PowerPoint Presentation</vt:lpstr>
      <vt:lpstr>1953</vt:lpstr>
      <vt:lpstr>PowerPoint Presentation</vt:lpstr>
      <vt:lpstr>1943</vt:lpstr>
      <vt:lpstr>1613</vt:lpstr>
      <vt:lpstr>PowerPoint Presentation</vt:lpstr>
      <vt:lpstr>Informasjonsteknologi</vt:lpstr>
      <vt:lpstr>Fire utviklingstrekk</vt:lpstr>
      <vt:lpstr>IT som produktivkraft</vt:lpstr>
      <vt:lpstr>Vi har ansvar</vt:lpstr>
      <vt:lpstr>Inn i solnedgangen</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Bruker ved UiO</dc:creator>
  <cp:lastModifiedBy>Bjørn Ness</cp:lastModifiedBy>
  <cp:revision>79</cp:revision>
  <cp:lastPrinted>2013-10-05T15:35:24Z</cp:lastPrinted>
  <dcterms:created xsi:type="dcterms:W3CDTF">2013-10-01T06:57:18Z</dcterms:created>
  <dcterms:modified xsi:type="dcterms:W3CDTF">2013-10-10T09:52:57Z</dcterms:modified>
</cp:coreProperties>
</file>