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429" r:id="rId3"/>
    <p:sldId id="389" r:id="rId4"/>
    <p:sldId id="385" r:id="rId5"/>
    <p:sldId id="394" r:id="rId6"/>
    <p:sldId id="395" r:id="rId7"/>
    <p:sldId id="396" r:id="rId8"/>
    <p:sldId id="402" r:id="rId9"/>
    <p:sldId id="409" r:id="rId10"/>
    <p:sldId id="430" r:id="rId11"/>
    <p:sldId id="431" r:id="rId12"/>
    <p:sldId id="393" r:id="rId13"/>
    <p:sldId id="391" r:id="rId14"/>
    <p:sldId id="373" r:id="rId15"/>
    <p:sldId id="408" r:id="rId16"/>
    <p:sldId id="374" r:id="rId17"/>
    <p:sldId id="384" r:id="rId18"/>
    <p:sldId id="381" r:id="rId19"/>
    <p:sldId id="382" r:id="rId20"/>
    <p:sldId id="383" r:id="rId21"/>
    <p:sldId id="376" r:id="rId22"/>
    <p:sldId id="377" r:id="rId23"/>
    <p:sldId id="397" r:id="rId24"/>
    <p:sldId id="398" r:id="rId25"/>
    <p:sldId id="420" r:id="rId26"/>
    <p:sldId id="421" r:id="rId27"/>
    <p:sldId id="424" r:id="rId28"/>
    <p:sldId id="422" r:id="rId29"/>
    <p:sldId id="423" r:id="rId30"/>
    <p:sldId id="425" r:id="rId31"/>
    <p:sldId id="426" r:id="rId32"/>
    <p:sldId id="427" r:id="rId33"/>
    <p:sldId id="378" r:id="rId34"/>
    <p:sldId id="379" r:id="rId35"/>
    <p:sldId id="428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1496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02.05.2018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applikasjoner/nettskjema/mer-om/informasjonssikkerhet/ros/ros-analyse-av-diktafon.html" TargetMode="External"/><Relationship Id="rId2" Type="http://schemas.openxmlformats.org/officeDocument/2006/relationships/hyperlink" Target="http://www.uio.no/tjenester/it/applikasjoner/nettskjema/hjelp/opprette/nettskjema-og-sensitive-data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Dette har vi gjort for å påstå at </a:t>
            </a:r>
            <a:br>
              <a:rPr lang="nb-NO" sz="3200" dirty="0"/>
            </a:br>
            <a:r>
              <a:rPr lang="nb-NO" sz="3200" dirty="0"/>
              <a:t>vi er GDPR-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5800C-6ECA-794F-A27A-94C0A102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1A074F-7A6B-8349-A23F-6AC35569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74419"/>
            <a:ext cx="4870478" cy="502914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D1A46C-1CC9-7840-8A0B-76253399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F67824-E7C5-024E-80B0-6B58F67CE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334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98599-36F5-DB48-9F9B-F6BDE922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6B70868-4306-1B43-A8DA-7316DD8AE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28650"/>
            <a:ext cx="5688631" cy="511485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F1D007-0A74-BA40-9BDC-CCF0CBF1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EFA2EF-A50A-BB48-B2C8-6BE0B3B9C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138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  <a:br>
              <a:rPr lang="nb-NO" dirty="0"/>
            </a:br>
            <a:r>
              <a:rPr lang="nb-NO" dirty="0"/>
              <a:t>(</a:t>
            </a:r>
            <a:r>
              <a:rPr lang="nb-NO" b="0" dirty="0" err="1"/>
              <a:t>lawfulness</a:t>
            </a:r>
            <a:r>
              <a:rPr lang="nb-NO" b="0" dirty="0"/>
              <a:t>, fairness and </a:t>
            </a:r>
            <a:r>
              <a:rPr lang="nb-NO" b="0" dirty="0" err="1"/>
              <a:t>transparency</a:t>
            </a:r>
            <a:r>
              <a:rPr lang="nb-NO" b="0" dirty="0"/>
              <a:t>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bli (og blir) sett i kortene på alle ledd i dataflyten</a:t>
            </a:r>
          </a:p>
          <a:p>
            <a:r>
              <a:rPr lang="nb-NO" dirty="0"/>
              <a:t>Åpen kildekode og </a:t>
            </a:r>
            <a:r>
              <a:rPr lang="nb-NO" dirty="0">
                <a:hlinkClick r:id="rId2"/>
              </a:rPr>
              <a:t>sikkerhetsdokumentasjon</a:t>
            </a:r>
            <a:endParaRPr lang="nb-NO" dirty="0"/>
          </a:p>
          <a:p>
            <a:r>
              <a:rPr lang="nb-NO" dirty="0"/>
              <a:t>Jevnlig dialog med Datatilsynet, Personvernombud som OUSPVO, REK, NSD</a:t>
            </a:r>
          </a:p>
          <a:p>
            <a:r>
              <a:rPr lang="nb-NO" dirty="0">
                <a:hlinkClick r:id="rId3"/>
              </a:rPr>
              <a:t>ROS-analyser</a:t>
            </a:r>
            <a:r>
              <a:rPr lang="nb-NO" dirty="0"/>
              <a:t> for alle prosjekter og systemer som bruker vår løsning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Nasjonal tjeneste fra UiO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Høy sikkerhet med mye krypto…</a:t>
            </a:r>
          </a:p>
        </p:txBody>
      </p:sp>
    </p:spTree>
    <p:extLst>
      <p:ext uri="{BB962C8B-B14F-4D97-AF65-F5344CB8AC3E}">
        <p14:creationId xmlns:p14="http://schemas.microsoft.com/office/powerpoint/2010/main" val="101130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  <a:br>
              <a:rPr lang="nb-NO" dirty="0"/>
            </a:br>
            <a:r>
              <a:rPr lang="nb-NO" b="0" dirty="0"/>
              <a:t>(‘purpose </a:t>
            </a:r>
            <a:r>
              <a:rPr lang="nb-NO" b="0" dirty="0" err="1"/>
              <a:t>limitation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 er obs på dette; vil tilrettelegger for dem</a:t>
            </a:r>
          </a:p>
          <a:p>
            <a:pPr lvl="1"/>
            <a:r>
              <a:rPr lang="nb-NO" dirty="0"/>
              <a:t>Alle med rette godkjenninger får egen sikker server</a:t>
            </a:r>
          </a:p>
          <a:p>
            <a:pPr lvl="1"/>
            <a:r>
              <a:rPr lang="nb-NO" dirty="0"/>
              <a:t>Lett å hente inn men vanskelig å få data ut av serveren</a:t>
            </a:r>
          </a:p>
          <a:p>
            <a:r>
              <a:rPr lang="nb-NO" dirty="0"/>
              <a:t>Overvåker at andre som samler inn holder seg til formålet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5A34AF-1011-8F4A-ABAA-F8617717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8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5856" y="637223"/>
            <a:ext cx="5407770" cy="858679"/>
          </a:xfrm>
        </p:spPr>
        <p:txBody>
          <a:bodyPr/>
          <a:lstStyle/>
          <a:p>
            <a:r>
              <a:rPr lang="nb-NO" dirty="0"/>
              <a:t>demo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Skanner jevnlig data utenfor TSD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Leter etter publiserte fødselsnummer hver natt</a:t>
            </a:r>
          </a:p>
          <a:p>
            <a:r>
              <a:rPr lang="nb-NO" dirty="0"/>
              <a:t>Markerer alle skjema som samler inn personinformasjon</a:t>
            </a:r>
          </a:p>
          <a:p>
            <a:r>
              <a:rPr lang="nb-NO" dirty="0"/>
              <a:t>Fjerner automatisk persondata som vi vurderer som lite relevante</a:t>
            </a:r>
          </a:p>
          <a:p>
            <a:r>
              <a:rPr lang="nb-NO" dirty="0"/>
              <a:t>Varsler bruker om hvilke personopplysninger som blir lagret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Scanning</a:t>
            </a:r>
            <a:r>
              <a:rPr lang="nb-NO" dirty="0"/>
              <a:t> av kode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Alle kode (i all utviklet </a:t>
            </a:r>
            <a:r>
              <a:rPr lang="nb-NO" dirty="0" err="1"/>
              <a:t>software</a:t>
            </a:r>
            <a:r>
              <a:rPr lang="nb-NO" dirty="0"/>
              <a:t>) og underliggende biblioteker og avhengigheter </a:t>
            </a:r>
            <a:r>
              <a:rPr lang="nb-NO" dirty="0" err="1"/>
              <a:t>scannes</a:t>
            </a:r>
            <a:r>
              <a:rPr lang="nb-NO" dirty="0"/>
              <a:t> hver natt for sårbarheter</a:t>
            </a:r>
          </a:p>
          <a:p>
            <a:pPr lvl="1"/>
            <a:r>
              <a:rPr lang="nb-NO" dirty="0"/>
              <a:t>Basert på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ten</a:t>
            </a:r>
            <a:r>
              <a:rPr lang="nb-NO" dirty="0"/>
              <a:t> OWASP</a:t>
            </a:r>
          </a:p>
          <a:p>
            <a:r>
              <a:rPr lang="nb-NO" dirty="0"/>
              <a:t>Skanner all kode i GIT (</a:t>
            </a:r>
            <a:r>
              <a:rPr lang="nb-NO" dirty="0" err="1"/>
              <a:t>Bitbucket</a:t>
            </a:r>
            <a:r>
              <a:rPr lang="nb-NO" dirty="0"/>
              <a:t>) etter hemmeligheter</a:t>
            </a:r>
          </a:p>
          <a:p>
            <a:pPr lvl="1"/>
            <a:r>
              <a:rPr lang="nb-NO" dirty="0"/>
              <a:t>Nøkler</a:t>
            </a:r>
          </a:p>
          <a:p>
            <a:pPr lvl="1"/>
            <a:r>
              <a:rPr lang="nb-NO" dirty="0"/>
              <a:t>Passord</a:t>
            </a:r>
          </a:p>
          <a:p>
            <a:pPr lvl="1"/>
            <a:r>
              <a:rPr lang="nb-NO" dirty="0"/>
              <a:t>Personnummer</a:t>
            </a:r>
          </a:p>
          <a:p>
            <a:r>
              <a:rPr lang="nb-NO" dirty="0"/>
              <a:t>Årets trend: Alt skal </a:t>
            </a:r>
            <a:r>
              <a:rPr lang="nb-NO" dirty="0" err="1"/>
              <a:t>scannes</a:t>
            </a:r>
            <a:r>
              <a:rPr lang="nb-NO" dirty="0"/>
              <a:t> og overvåkes!</a:t>
            </a:r>
          </a:p>
          <a:p>
            <a:pPr marL="363538" lvl="1" indent="0">
              <a:buNone/>
            </a:pPr>
            <a:r>
              <a:rPr lang="nb-NO" dirty="0"/>
              <a:t>				…og det er ikke bare å skru det på…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997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C50D94C-82BD-5A48-BA1F-D41A60D59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2830"/>
            <a:ext cx="5688632" cy="493974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B8F77B-DC97-824E-89E6-4EB8F737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455F01-8D24-674F-9799-C7336255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19BDD0D-2DD3-5D4D-B1C9-D71CBAEF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63638"/>
            <a:ext cx="3593976" cy="11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450B-A2D4-6142-874A-953F636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  <a:br>
              <a:rPr lang="nb-NO" dirty="0"/>
            </a:br>
            <a:r>
              <a:rPr lang="nb-NO" b="0" dirty="0"/>
              <a:t>(‘data </a:t>
            </a:r>
            <a:r>
              <a:rPr lang="nb-NO" b="0" dirty="0" err="1"/>
              <a:t>minimisation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B1483-A305-B74D-9781-6D962D75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Minimalt logges og slettes etter 3 </a:t>
            </a:r>
            <a:r>
              <a:rPr lang="nb-NO" dirty="0" err="1"/>
              <a:t>mnd</a:t>
            </a:r>
            <a:endParaRPr lang="nb-NO" dirty="0"/>
          </a:p>
          <a:p>
            <a:pPr lvl="1"/>
            <a:r>
              <a:rPr lang="nb-NO" dirty="0"/>
              <a:t>Egne verktøy for å se trender</a:t>
            </a:r>
          </a:p>
          <a:p>
            <a:r>
              <a:rPr lang="nb-NO" dirty="0"/>
              <a:t>Krever at skjemaeier registrerer ekstra info om de skal samle inn personopplysninger</a:t>
            </a:r>
          </a:p>
          <a:p>
            <a:r>
              <a:rPr lang="nb-NO" dirty="0"/>
              <a:t>Oversikt over skjema som samler personinfo gjennomgås med ansvarlig enhet årlig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23940-CAE9-E24A-B66B-CB727875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C6A928-8CD9-2043-A803-7124173FC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46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BBF66-71C7-7643-9C5E-1A79689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accuracy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E8DF2B-6BD6-0148-8FD0-811000E4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lenker til personkatalog –ikke import av kontaktinfo</a:t>
            </a:r>
          </a:p>
          <a:p>
            <a:r>
              <a:rPr lang="nb-NO" dirty="0"/>
              <a:t>Grunndata om personer hentes fra SAP eller FS (</a:t>
            </a:r>
            <a:r>
              <a:rPr lang="nb-NO" dirty="0" err="1"/>
              <a:t>StudentWeb</a:t>
            </a:r>
            <a:r>
              <a:rPr lang="nb-NO" dirty="0"/>
              <a:t>)</a:t>
            </a:r>
          </a:p>
          <a:p>
            <a:r>
              <a:rPr lang="nb-NO" dirty="0"/>
              <a:t>Forskningsprosjekter kan bruke </a:t>
            </a:r>
            <a:r>
              <a:rPr lang="nb-NO" dirty="0" err="1"/>
              <a:t>IDporten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Forskjellige nivå</a:t>
            </a:r>
          </a:p>
          <a:p>
            <a:r>
              <a:rPr lang="nb-NO" dirty="0"/>
              <a:t>Tydelig for bruker hvilke data som lagres</a:t>
            </a:r>
          </a:p>
          <a:p>
            <a:pPr lvl="1"/>
            <a:r>
              <a:rPr lang="nb-NO" dirty="0"/>
              <a:t>Må ha en ID til respondent for å kunne fjerne data…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F9FF1D-7DEA-2048-AAB7-36AADAFE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57ABDC-A601-AE44-9079-A19D97045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4628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F571-011A-6F44-8278-B7BE032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storage</a:t>
            </a:r>
            <a:r>
              <a:rPr lang="nb-NO" b="0" dirty="0"/>
              <a:t> </a:t>
            </a:r>
            <a:r>
              <a:rPr lang="nb-NO" b="0" dirty="0" err="1"/>
              <a:t>limitation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5839B-62D5-8D4F-9131-2BB08D40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Nøye gjennomgang av hva som lagres på telefonen</a:t>
            </a:r>
          </a:p>
          <a:p>
            <a:r>
              <a:rPr lang="nb-NO" dirty="0"/>
              <a:t>Vi merker skjema som samler inn persondata</a:t>
            </a:r>
          </a:p>
          <a:p>
            <a:pPr lvl="1"/>
            <a:r>
              <a:rPr lang="nb-NO" dirty="0"/>
              <a:t>Avansert algoritme</a:t>
            </a:r>
          </a:p>
          <a:p>
            <a:pPr lvl="1"/>
            <a:r>
              <a:rPr lang="nb-NO" dirty="0"/>
              <a:t>Vi fjerner persondata automatisk når vi vurderer innsamlingen som irrelevant </a:t>
            </a:r>
          </a:p>
          <a:p>
            <a:r>
              <a:rPr lang="nb-NO" dirty="0"/>
              <a:t>Forskningsprosjekter må sette sluttdato for server i TSD og plan for sletting av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65A1E8-6DC2-9346-9CA1-B11D6FAF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1589F7-DC51-9043-8075-069A2BB95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871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utfordringer med </a:t>
            </a:r>
            <a:r>
              <a:rPr lang="nb-NO" dirty="0" err="1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må lagre noe data</a:t>
            </a:r>
          </a:p>
          <a:p>
            <a:pPr lvl="1"/>
            <a:r>
              <a:rPr lang="nb-NO" dirty="0"/>
              <a:t>Når du leverte data sist</a:t>
            </a:r>
          </a:p>
          <a:p>
            <a:pPr lvl="1"/>
            <a:r>
              <a:rPr lang="nb-NO" dirty="0"/>
              <a:t>ID på hvem som har levert svaret</a:t>
            </a:r>
          </a:p>
          <a:p>
            <a:pPr lvl="1"/>
            <a:r>
              <a:rPr lang="nb-NO" dirty="0"/>
              <a:t>Ev. noe tilbakemelding på trend</a:t>
            </a:r>
          </a:p>
          <a:p>
            <a:r>
              <a:rPr lang="nb-NO" dirty="0"/>
              <a:t>At du har installert </a:t>
            </a:r>
            <a:r>
              <a:rPr lang="nb-NO" dirty="0" err="1"/>
              <a:t>appen</a:t>
            </a:r>
            <a:r>
              <a:rPr lang="nb-NO" dirty="0"/>
              <a:t> kan kobles til at du har en diagnose</a:t>
            </a:r>
          </a:p>
          <a:p>
            <a:r>
              <a:rPr lang="nb-NO" dirty="0"/>
              <a:t>Dersom </a:t>
            </a:r>
            <a:r>
              <a:rPr lang="nb-NO" dirty="0" err="1"/>
              <a:t>appen</a:t>
            </a:r>
            <a:r>
              <a:rPr lang="nb-NO" dirty="0"/>
              <a:t> mister nett, legges data i kryptert kø</a:t>
            </a:r>
          </a:p>
          <a:p>
            <a:r>
              <a:rPr lang="nb-NO" dirty="0"/>
              <a:t>Data på mobiler blir ofte sikkerhetskopiert til Apple/Google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0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3A4B9-6850-AE46-A17C-313A98A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D0109A-849B-6A43-BCC0-4DD154777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AC8E92-D05D-054A-942F-52F30159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F06AF2-1265-E945-B14E-265FFF9F52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0D0688F-1F6D-7B47-BFA9-51CDD6EA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AB4484-BAE9-C946-99F4-FCEECFDC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0BA633-2233-3D4B-BE66-82D205AC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121064-43D0-E14B-9172-875B2F2A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7F3A7A2-C8C6-074E-99E6-1B6058461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717D01-05ED-4140-86F5-48A6C776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2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A641F5-221C-594D-A6C8-8C431164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3ED101-DBA4-4441-A3B4-E8EF1D68B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49F3DD-26E4-7B45-A3A0-5AE16376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E4C2EF-ABD0-5242-B76E-3CA9E0D4E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9010E5-5A75-ED42-883F-6A1F5D80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2936F-D7FF-4642-8C64-EB3AB536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01D4E9-0048-9246-B1A6-8FFD2F17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98EFFB-EEA6-5545-9186-424FDCFB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7ACF2F6-5209-5C4E-94D9-1B0C2B3E8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035D15-2BED-4343-9E46-E03D4351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83" y="0"/>
            <a:ext cx="22702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9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242996-481B-984F-8FDD-21D2D50F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3519F5-409E-0343-9531-89BDD9B0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7C5E2A-FB27-7D44-9FD8-F2EEC8C2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7113F4F-10F8-4040-A5D8-C25B275EB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101C32-2CF6-604E-987A-EB911364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2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	…overalt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A351C-9FA5-DC47-98FB-F9E9A975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18BB6A-CC53-5A44-B565-E1E73A97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18A866-AD18-044D-BE9C-37C44E7A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E5C2082-6729-D24A-A71C-59BB76B96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BEC7B3B-0A51-B040-9532-58492F50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7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A590F8-EC89-F547-A446-877B8E5C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5B5C6-D5BA-044F-BC38-FD8B14C5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524CD2-D29D-6848-936B-62842B75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74A1CC-3E0A-DA4F-8885-F0B35FBE3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4E482A3-3910-6A4E-B7B9-90E9E54F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7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70B0BE-89C6-BA4F-9A74-9F406046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A16B4F-8FBB-EA4E-84F8-8F293557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3B927E-D865-1A44-B8B3-CE6DEC11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45EC59-D334-2F44-9021-0B35A5A69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669993-3B12-EB49-B8C2-3129902A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8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9AE25-F2AE-D74D-9A5B-3FC5E9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integrity</a:t>
            </a:r>
            <a:r>
              <a:rPr lang="nb-NO" b="0" dirty="0"/>
              <a:t> and </a:t>
            </a:r>
            <a:r>
              <a:rPr lang="nb-NO" b="0" dirty="0" err="1"/>
              <a:t>confidentiality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D4B639-0520-394C-9104-A153B4F60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Egne driftsbrukere for personer med ekstra tilgang</a:t>
            </a:r>
          </a:p>
          <a:p>
            <a:pPr lvl="1"/>
            <a:r>
              <a:rPr lang="nb-NO" dirty="0"/>
              <a:t>Full logging</a:t>
            </a:r>
          </a:p>
          <a:p>
            <a:r>
              <a:rPr lang="nb-NO" dirty="0"/>
              <a:t>Kun forsker har tilgang i TSD</a:t>
            </a:r>
          </a:p>
          <a:p>
            <a:pPr lvl="1"/>
            <a:r>
              <a:rPr lang="nb-NO" dirty="0"/>
              <a:t>Ikke IT-drift…</a:t>
            </a:r>
          </a:p>
          <a:p>
            <a:r>
              <a:rPr lang="nb-NO" dirty="0"/>
              <a:t>Eks.: Påbegynte forskningsprosjekter får ikke endre skjema </a:t>
            </a:r>
          </a:p>
          <a:p>
            <a:pPr lvl="1"/>
            <a:r>
              <a:rPr lang="nb-NO" dirty="0"/>
              <a:t>Unngå juks</a:t>
            </a:r>
          </a:p>
          <a:p>
            <a:pPr lvl="1"/>
            <a:r>
              <a:rPr lang="nb-NO" dirty="0"/>
              <a:t>Dataintegritet</a:t>
            </a:r>
          </a:p>
          <a:p>
            <a:r>
              <a:rPr lang="nb-NO" dirty="0"/>
              <a:t>Kun UiOs Apple /Google –konto legger ut </a:t>
            </a:r>
            <a:r>
              <a:rPr lang="nb-NO" dirty="0" err="1"/>
              <a:t>apper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918045-C3E0-6547-8726-679B473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3D02A1-D0DD-894C-B2FC-A78973ADD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746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A9ED6-49D8-8A40-981A-B0DAD936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  <a:br>
              <a:rPr lang="nb-NO" dirty="0"/>
            </a:br>
            <a:r>
              <a:rPr lang="nb-NO" b="0" dirty="0"/>
              <a:t> (‘</a:t>
            </a:r>
            <a:r>
              <a:rPr lang="nb-NO" b="0" dirty="0" err="1"/>
              <a:t>accountability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01930-1EDF-2A46-90DC-D865CF93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Jevnlig varsling til de som samler inn data om de har skjema som bør ryddes /slettes</a:t>
            </a:r>
          </a:p>
          <a:p>
            <a:r>
              <a:rPr lang="nb-NO" dirty="0"/>
              <a:t>Egne strenge krav til hva vi krever om vi skal ta et oppdrag</a:t>
            </a:r>
          </a:p>
          <a:p>
            <a:r>
              <a:rPr lang="nb-NO" dirty="0"/>
              <a:t>Rutiner for avvikshåndtering – god erfaring!</a:t>
            </a:r>
          </a:p>
          <a:p>
            <a:r>
              <a:rPr lang="nb-NO" dirty="0"/>
              <a:t>Hjelper forskere med å ROS for alle prosjekter</a:t>
            </a:r>
          </a:p>
          <a:p>
            <a:pPr lvl="1"/>
            <a:r>
              <a:rPr lang="nb-NO" dirty="0"/>
              <a:t>All data samles og lagres i samme løsning</a:t>
            </a:r>
          </a:p>
          <a:p>
            <a:pPr lvl="1"/>
            <a:r>
              <a:rPr lang="nb-NO" dirty="0"/>
              <a:t>Baserer ROS på eksisterende ROS</a:t>
            </a:r>
          </a:p>
          <a:p>
            <a:r>
              <a:rPr lang="nb-NO" dirty="0"/>
              <a:t>Alle som samler inn persondata må registrere 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D6F701-B2A3-404C-A2D9-C8A0CC0B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E5CC4A-8775-AC48-A936-A2F940CA1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58218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70209-63BE-A24B-9898-2F842651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3302679"/>
          </a:xfrm>
        </p:spPr>
        <p:txBody>
          <a:bodyPr/>
          <a:lstStyle/>
          <a:p>
            <a:r>
              <a:rPr lang="nb-NO" dirty="0"/>
              <a:t>Det viktigste er at alle i organisasjonen forstår at innebygd personvern og innebygd sikkerhet er noe alle er ansvarlig for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A5242C-638D-0D4F-A75D-E153CE52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5E7C67C-9875-4845-9121-D0F1DC5D6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693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40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Sektortjeneste for UH</a:t>
            </a:r>
          </a:p>
          <a:p>
            <a:r>
              <a:rPr lang="nb-NO" dirty="0"/>
              <a:t>Stor bruk fra FHI og OUS</a:t>
            </a:r>
          </a:p>
          <a:p>
            <a:r>
              <a:rPr lang="nb-NO" dirty="0"/>
              <a:t>Mottar  2000 – 20 000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webpper</a:t>
            </a:r>
            <a:r>
              <a:rPr lang="nb-NO" dirty="0"/>
              <a:t> kan levere data </a:t>
            </a:r>
            <a:br>
              <a:rPr lang="nb-NO" dirty="0"/>
            </a:br>
            <a:r>
              <a:rPr lang="nb-NO" dirty="0"/>
              <a:t>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Drifter (MDM) </a:t>
            </a:r>
            <a:r>
              <a:rPr lang="nb-NO" dirty="0" err="1"/>
              <a:t>iPads</a:t>
            </a:r>
            <a:r>
              <a:rPr lang="nb-NO" dirty="0"/>
              <a:t> for forskning på skoler og sykehus + </a:t>
            </a:r>
            <a:r>
              <a:rPr lang="nb-NO" b="1" dirty="0"/>
              <a:t>ambulanser</a:t>
            </a:r>
            <a:r>
              <a:rPr lang="nb-NO" dirty="0"/>
              <a:t> i Oslo</a:t>
            </a:r>
          </a:p>
          <a:p>
            <a:r>
              <a:rPr lang="nb-NO" dirty="0"/>
              <a:t>Nettskjema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hvilke data som ligger igjen på telefonen</a:t>
            </a:r>
          </a:p>
          <a:p>
            <a:pPr lvl="1"/>
            <a:r>
              <a:rPr lang="nb-NO" dirty="0"/>
              <a:t>Utfordring med kliniske </a:t>
            </a:r>
            <a:r>
              <a:rPr lang="nb-NO" dirty="0" err="1"/>
              <a:t>apper</a:t>
            </a:r>
            <a:r>
              <a:rPr lang="nb-NO" dirty="0"/>
              <a:t> på private telefoner…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170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Design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 lager moderne </a:t>
            </a:r>
            <a:r>
              <a:rPr lang="nb-NO" dirty="0" err="1"/>
              <a:t>mobilapper</a:t>
            </a:r>
            <a:r>
              <a:rPr lang="nb-NO" dirty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/>
              <a:t>(slik som Vipps ligger oppå UNIX)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983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Veileder fra Datatilsynet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Rutiner for metode</a:t>
            </a:r>
          </a:p>
          <a:p>
            <a:r>
              <a:rPr lang="nb-NO" dirty="0"/>
              <a:t>Regler for koding</a:t>
            </a:r>
          </a:p>
          <a:p>
            <a:r>
              <a:rPr lang="nb-NO" dirty="0"/>
              <a:t>Verktøyvalg</a:t>
            </a:r>
          </a:p>
          <a:p>
            <a:r>
              <a:rPr lang="nb-NO" dirty="0"/>
              <a:t>Gjennomtenkt testing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67494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02.05.2018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78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50478</TotalTime>
  <Words>777</Words>
  <Application>Microsoft Macintosh PowerPoint</Application>
  <PresentationFormat>Skjermfremvisning (16:9)</PresentationFormat>
  <Paragraphs>179</Paragraphs>
  <Slides>35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38" baseType="lpstr">
      <vt:lpstr>ヒラギノ角ゴ Pro W3</vt:lpstr>
      <vt:lpstr>Arial</vt:lpstr>
      <vt:lpstr>UIONorsk16-10</vt:lpstr>
      <vt:lpstr>Dette har vi gjort for å påstå at  vi er GDPR-ready!</vt:lpstr>
      <vt:lpstr>PowerPoint-presentasjon</vt:lpstr>
      <vt:lpstr>Hvordan klarer vi å utvikle mobilapper som samler inn sensitive personopplysninger?  -fordi vi har innebygd personvern!         …overalt</vt:lpstr>
      <vt:lpstr>Prioriteringer for all utvikling</vt:lpstr>
      <vt:lpstr>Nettskjema</vt:lpstr>
      <vt:lpstr>Mobilapper i forskning</vt:lpstr>
      <vt:lpstr>Design</vt:lpstr>
      <vt:lpstr>Veileder fra Datatilsynet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«Lovlighet, rettferdighet og gjennomsiktighet» (lawfulness, fairness and transparency)</vt:lpstr>
      <vt:lpstr>PowerPoint-presentasjon</vt:lpstr>
      <vt:lpstr>«Formålsbegrensning» (‘purpose limitation’)</vt:lpstr>
      <vt:lpstr>demo</vt:lpstr>
      <vt:lpstr>Skanner jevnlig data utenfor TSD</vt:lpstr>
      <vt:lpstr>Scanning av kode</vt:lpstr>
      <vt:lpstr>«Dataminimering» (‘data minimisation’)</vt:lpstr>
      <vt:lpstr>«Riktighet» (‘accuracy’)</vt:lpstr>
      <vt:lpstr>«Lagringsbegrensning» (‘storage limitation’)</vt:lpstr>
      <vt:lpstr>Nye utfordringer med mobilapper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«Integritet og fortrolighet» (‘integrity and confidentiality’)</vt:lpstr>
      <vt:lpstr>«Ansvar»  (‘accountability’)</vt:lpstr>
      <vt:lpstr>Det viktigste er at alle i organisasjonen forstår at innebygd personvern og innebygd sikkerhet er noe alle er ansvarlig for</vt:lpstr>
    </vt:vector>
  </TitlesOfParts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202</cp:revision>
  <dcterms:created xsi:type="dcterms:W3CDTF">2017-02-14T20:39:57Z</dcterms:created>
  <dcterms:modified xsi:type="dcterms:W3CDTF">2018-05-02T15:48:58Z</dcterms:modified>
</cp:coreProperties>
</file>