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trictFirstAndLastChars="0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7" r:id="rId2"/>
    <p:sldId id="389" r:id="rId3"/>
    <p:sldId id="394" r:id="rId4"/>
    <p:sldId id="395" r:id="rId5"/>
    <p:sldId id="396" r:id="rId6"/>
    <p:sldId id="385" r:id="rId7"/>
    <p:sldId id="402" r:id="rId8"/>
    <p:sldId id="409" r:id="rId9"/>
    <p:sldId id="393" r:id="rId10"/>
    <p:sldId id="391" r:id="rId11"/>
    <p:sldId id="373" r:id="rId12"/>
    <p:sldId id="408" r:id="rId13"/>
    <p:sldId id="374" r:id="rId14"/>
    <p:sldId id="384" r:id="rId15"/>
    <p:sldId id="380" r:id="rId16"/>
    <p:sldId id="381" r:id="rId17"/>
    <p:sldId id="382" r:id="rId18"/>
    <p:sldId id="405" r:id="rId19"/>
    <p:sldId id="383" r:id="rId20"/>
    <p:sldId id="376" r:id="rId21"/>
    <p:sldId id="377" r:id="rId22"/>
    <p:sldId id="397" r:id="rId23"/>
    <p:sldId id="398" r:id="rId24"/>
    <p:sldId id="420" r:id="rId25"/>
    <p:sldId id="421" r:id="rId26"/>
    <p:sldId id="424" r:id="rId27"/>
    <p:sldId id="422" r:id="rId28"/>
    <p:sldId id="423" r:id="rId29"/>
    <p:sldId id="425" r:id="rId30"/>
    <p:sldId id="426" r:id="rId31"/>
    <p:sldId id="427" r:id="rId32"/>
    <p:sldId id="378" r:id="rId33"/>
    <p:sldId id="379" r:id="rId34"/>
    <p:sldId id="428" r:id="rId35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1pPr>
    <a:lvl2pPr marL="361950" indent="9525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2pPr>
    <a:lvl3pPr marL="725488" indent="18891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3pPr>
    <a:lvl4pPr marL="1087438" indent="28416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450975" indent="377825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672">
          <p15:clr>
            <a:srgbClr val="A4A3A4"/>
          </p15:clr>
        </p15:guide>
        <p15:guide id="3" pos="5472">
          <p15:clr>
            <a:srgbClr val="A4A3A4"/>
          </p15:clr>
        </p15:guide>
        <p15:guide id="4" pos="1008">
          <p15:clr>
            <a:srgbClr val="A4A3A4"/>
          </p15:clr>
        </p15:guide>
        <p15:guide id="5" pos="1152">
          <p15:clr>
            <a:srgbClr val="A4A3A4"/>
          </p15:clr>
        </p15:guide>
        <p15:guide id="6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91496"/>
  </p:normalViewPr>
  <p:slideViewPr>
    <p:cSldViewPr>
      <p:cViewPr varScale="1">
        <p:scale>
          <a:sx n="124" d="100"/>
          <a:sy n="124" d="100"/>
        </p:scale>
        <p:origin x="176" y="496"/>
      </p:cViewPr>
      <p:guideLst>
        <p:guide orient="horz" pos="1800"/>
        <p:guide pos="672"/>
        <p:guide pos="5472"/>
        <p:guide pos="1008"/>
        <p:guide pos="1152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92C72878-E1DE-4802-B8C1-7744EAE489A6}" type="datetime1">
              <a:rPr lang="nb-NO" altLang="nb-NO"/>
              <a:pPr/>
              <a:t>22.04.2018</a:t>
            </a:fld>
            <a:endParaRPr lang="nb-NO" alt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EEA4B436-D35F-4999-A92B-511119E4E832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4396985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1F4A6721-39AC-4DD4-99E0-9996F4785D41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8667488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36195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72548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08743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45097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1814627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177552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40478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03403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fld id="{AAA5D3D9-1A0A-451C-BEAD-F42B595CB589}" type="slidenum">
              <a:rPr lang="en-US" altLang="nb-NO" sz="1200"/>
              <a:pPr/>
              <a:t>16</a:t>
            </a:fld>
            <a:endParaRPr lang="en-US" altLang="nb-NO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612562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883155" y="1725415"/>
            <a:ext cx="7543800" cy="857250"/>
          </a:xfrm>
        </p:spPr>
        <p:txBody>
          <a:bodyPr anchor="b"/>
          <a:lstStyle>
            <a:lvl1pPr>
              <a:defRPr sz="16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83155" y="2571750"/>
            <a:ext cx="7543800" cy="13144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965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685D23-DD65-4C79-85E3-BFD5321579C7}" type="datetime1">
              <a:rPr lang="nb-NO" altLang="nb-NO"/>
              <a:pPr/>
              <a:t>22.04.2018</a:t>
            </a:fld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8641C6-D45E-4B3A-A08E-AC8766AC1DAC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627942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1600"/>
            </a:lvl1pPr>
            <a:lvl2pPr marL="362925" indent="0">
              <a:buNone/>
              <a:defRPr sz="1400"/>
            </a:lvl2pPr>
            <a:lvl3pPr marL="725851" indent="0">
              <a:buNone/>
              <a:defRPr sz="1300"/>
            </a:lvl3pPr>
            <a:lvl4pPr marL="1088776" indent="0">
              <a:buNone/>
              <a:defRPr sz="1100"/>
            </a:lvl4pPr>
            <a:lvl5pPr marL="1451701" indent="0">
              <a:buNone/>
              <a:defRPr sz="1100"/>
            </a:lvl5pPr>
            <a:lvl6pPr marL="1814627" indent="0">
              <a:buNone/>
              <a:defRPr sz="1100"/>
            </a:lvl6pPr>
            <a:lvl7pPr marL="2177552" indent="0">
              <a:buNone/>
              <a:defRPr sz="1100"/>
            </a:lvl7pPr>
            <a:lvl8pPr marL="2540478" indent="0">
              <a:buNone/>
              <a:defRPr sz="1100"/>
            </a:lvl8pPr>
            <a:lvl9pPr marL="2903403" indent="0">
              <a:buNone/>
              <a:defRPr sz="11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D1F464-7C15-4F11-AADB-237E7A454215}" type="datetime1">
              <a:rPr lang="nb-NO" altLang="nb-NO"/>
              <a:pPr/>
              <a:t>22.04.2018</a:t>
            </a:fld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C94837-C0B8-488E-85FD-51EB1D151D95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717165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485900"/>
            <a:ext cx="3771900" cy="30861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485900"/>
            <a:ext cx="3771900" cy="30861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CF2973-0B22-4282-8565-7A0E184B4E70}" type="datetime1">
              <a:rPr lang="nb-NO" altLang="nb-NO"/>
              <a:pPr/>
              <a:t>22.04.2018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EEE00B-82FC-47F9-A9E4-D7D49E2FC53D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591700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4"/>
            <a:ext cx="4040188" cy="47982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7"/>
            <a:ext cx="4040188" cy="2963466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4"/>
            <a:ext cx="4041775" cy="47982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7"/>
            <a:ext cx="4041775" cy="2963466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17D20F-71F0-4DE9-B431-0DEBF298AC75}" type="datetime1">
              <a:rPr lang="nb-NO" altLang="nb-NO"/>
              <a:pPr/>
              <a:t>22.04.2018</a:t>
            </a:fld>
            <a:endParaRPr lang="nb-NO" altLang="nb-NO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CD0B60-1B5D-4E70-991D-D50E967558F9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897095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D499AF-E6E2-412F-956B-876FD1C34410}" type="datetime1">
              <a:rPr lang="nb-NO" altLang="nb-NO"/>
              <a:pPr/>
              <a:t>22.04.2018</a:t>
            </a:fld>
            <a:endParaRPr lang="nb-NO" altLang="nb-NO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60E800-F732-471D-98EA-1CEF5C3FBCBF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220875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CB1765-242F-4223-91E4-CFCB44427516}" type="datetime1">
              <a:rPr lang="nb-NO" altLang="nb-NO"/>
              <a:pPr/>
              <a:t>22.04.2018</a:t>
            </a:fld>
            <a:endParaRPr lang="nb-NO" altLang="nb-NO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B2E8C4-9A45-457D-A489-12015E914BE2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77746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93BF28-FB2A-4AEC-91F1-40FAF83F6D7C}" type="datetime1">
              <a:rPr lang="nb-NO" altLang="nb-NO"/>
              <a:pPr/>
              <a:t>22.04.2018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C2191-4972-4EEC-B3C6-41B02CD4E13B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567214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/>
          <a:lstStyle>
            <a:lvl1pPr marL="0" indent="0">
              <a:buNone/>
              <a:defRPr sz="2500"/>
            </a:lvl1pPr>
            <a:lvl2pPr marL="362925" indent="0">
              <a:buNone/>
              <a:defRPr sz="2200"/>
            </a:lvl2pPr>
            <a:lvl3pPr marL="725851" indent="0">
              <a:buNone/>
              <a:defRPr sz="1900"/>
            </a:lvl3pPr>
            <a:lvl4pPr marL="1088776" indent="0">
              <a:buNone/>
              <a:defRPr sz="1600"/>
            </a:lvl4pPr>
            <a:lvl5pPr marL="1451701" indent="0">
              <a:buNone/>
              <a:defRPr sz="1600"/>
            </a:lvl5pPr>
            <a:lvl6pPr marL="1814627" indent="0">
              <a:buNone/>
              <a:defRPr sz="1600"/>
            </a:lvl6pPr>
            <a:lvl7pPr marL="2177552" indent="0">
              <a:buNone/>
              <a:defRPr sz="1600"/>
            </a:lvl7pPr>
            <a:lvl8pPr marL="2540478" indent="0">
              <a:buNone/>
              <a:defRPr sz="1600"/>
            </a:lvl8pPr>
            <a:lvl9pPr marL="2903403" indent="0">
              <a:buNone/>
              <a:defRPr sz="1600"/>
            </a:lvl9pPr>
          </a:lstStyle>
          <a:p>
            <a:pPr lvl="0"/>
            <a:r>
              <a:rPr lang="nb-NO" noProof="0"/>
              <a:t>Dra bildet til plassholderen eller klikk ikonet for å legge til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04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076BF2-5696-4269-86B8-2A554B8C574C}" type="datetime1">
              <a:rPr lang="nb-NO" altLang="nb-NO"/>
              <a:pPr/>
              <a:t>22.04.2018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60F646-FDA5-4F95-A2B6-53C08793E556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996547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762001" y="637223"/>
            <a:ext cx="7921625" cy="85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485900"/>
            <a:ext cx="792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48006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chemeClr val="bg2"/>
                </a:solidFill>
              </a:defRPr>
            </a:lvl1pPr>
          </a:lstStyle>
          <a:p>
            <a:fld id="{C8D93BF0-3F65-4DB6-BA10-0E6729C3EA2F}" type="datetime1">
              <a:rPr lang="nb-NO" altLang="nb-NO"/>
              <a:pPr/>
              <a:t>22.04.2018</a:t>
            </a:fld>
            <a:endParaRPr lang="nb-NO" altLang="nb-NO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18463" y="4800600"/>
            <a:ext cx="6858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700">
                <a:solidFill>
                  <a:schemeClr val="bg2"/>
                </a:solidFill>
              </a:defRPr>
            </a:lvl1pPr>
          </a:lstStyle>
          <a:p>
            <a:fld id="{1895F283-0CE8-48B6-BDEE-BDD846E51A0B}" type="slidenum">
              <a:rPr lang="en-US" altLang="nb-NO"/>
              <a:pPr/>
              <a:t>‹#›</a:t>
            </a:fld>
            <a:endParaRPr lang="en-US" altLang="nb-NO"/>
          </a:p>
        </p:txBody>
      </p:sp>
      <p:pic>
        <p:nvPicPr>
          <p:cNvPr id="1030" name="Picture 6" descr="UiO_A_png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9" y="121444"/>
            <a:ext cx="2211387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362925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72585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088776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45170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71463" indent="-271463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588963" indent="-225425" algn="l" rtl="0" eaLnBrk="1" fontAlgn="base" hangingPunct="1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  <a:ea typeface="+mn-ea"/>
          <a:cs typeface="+mn-cs"/>
        </a:defRPr>
      </a:lvl2pPr>
      <a:lvl3pPr marL="906463" indent="-180975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270000" indent="-180975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631950" indent="-180975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5pPr>
      <a:lvl6pPr marL="1996089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6pPr>
      <a:lvl7pPr marL="2359015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7pPr>
      <a:lvl8pPr marL="2721940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8pPr>
      <a:lvl9pPr marL="3084866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2925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585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88776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170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4627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77552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0478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3403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io.no/tjenester/it/applikasjoner/nettskjema/mer-om/informasjonssikkerhet/ros/ros-analyse-av-diktafon.html" TargetMode="External"/><Relationship Id="rId2" Type="http://schemas.openxmlformats.org/officeDocument/2006/relationships/hyperlink" Target="http://www.uio.no/tjenester/it/applikasjoner/nettskjema/hjelp/opprette/nettskjema-og-sensitive-data.html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openxmlformats.org/officeDocument/2006/relationships/image" Target="../media/image9.tiff"/><Relationship Id="rId7" Type="http://schemas.openxmlformats.org/officeDocument/2006/relationships/image" Target="../media/image13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png"/><Relationship Id="rId4" Type="http://schemas.openxmlformats.org/officeDocument/2006/relationships/image" Target="../media/image10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883155" y="1275606"/>
            <a:ext cx="7543800" cy="1307059"/>
          </a:xfrm>
        </p:spPr>
        <p:txBody>
          <a:bodyPr/>
          <a:lstStyle/>
          <a:p>
            <a:r>
              <a:rPr lang="nb-NO" sz="3200" dirty="0"/>
              <a:t>Dette har vi gjort for å påstå at </a:t>
            </a:r>
            <a:br>
              <a:rPr lang="nb-NO" sz="3200" dirty="0"/>
            </a:br>
            <a:r>
              <a:rPr lang="nb-NO" sz="3200" dirty="0"/>
              <a:t>vi er GDPR-</a:t>
            </a:r>
            <a:r>
              <a:rPr lang="nb-NO" sz="3200" dirty="0" err="1"/>
              <a:t>ready</a:t>
            </a:r>
            <a:r>
              <a:rPr lang="nb-NO" sz="3200" dirty="0"/>
              <a:t>!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951860" y="3147814"/>
            <a:ext cx="7543800" cy="1098426"/>
          </a:xfrm>
        </p:spPr>
        <p:txBody>
          <a:bodyPr/>
          <a:lstStyle/>
          <a:p>
            <a:r>
              <a:rPr lang="nb-NO" dirty="0"/>
              <a:t>Dagfinn Bergsager</a:t>
            </a:r>
          </a:p>
          <a:p>
            <a:r>
              <a:rPr lang="nb-NO" dirty="0"/>
              <a:t>Leder for (web og) </a:t>
            </a:r>
            <a:r>
              <a:rPr lang="nb-NO" dirty="0" err="1"/>
              <a:t>mobilapputvikling</a:t>
            </a:r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6355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99AE2FB-A4B7-C743-91C1-E6C001B2E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22.04.2018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612ED1B-BFD2-2E45-9DE1-F8C7C2BEB2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11</a:t>
            </a:fld>
            <a:endParaRPr lang="en-US" altLang="nb-NO"/>
          </a:p>
        </p:txBody>
      </p:sp>
      <p:pic>
        <p:nvPicPr>
          <p:cNvPr id="11" name="Plassholder for innhold 10">
            <a:extLst>
              <a:ext uri="{FF2B5EF4-FFF2-40B4-BE49-F238E27FC236}">
                <a16:creationId xmlns:a16="http://schemas.microsoft.com/office/drawing/2014/main" id="{2544DA8B-4BC4-1B4F-BA97-9B2E97B866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47254"/>
            <a:ext cx="7200800" cy="5043768"/>
          </a:xfrm>
        </p:spPr>
      </p:pic>
    </p:spTree>
    <p:extLst>
      <p:ext uri="{BB962C8B-B14F-4D97-AF65-F5344CB8AC3E}">
        <p14:creationId xmlns:p14="http://schemas.microsoft.com/office/powerpoint/2010/main" val="3335205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5F3CDAE-A0F1-5142-B9E0-5BF0004E7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«Lovlighet, rettferdighet og gjennomsiktighet»</a:t>
            </a:r>
            <a:br>
              <a:rPr lang="nb-NO" dirty="0"/>
            </a:br>
            <a:r>
              <a:rPr lang="nb-NO" dirty="0"/>
              <a:t>(</a:t>
            </a:r>
            <a:r>
              <a:rPr lang="nb-NO" b="0" dirty="0" err="1"/>
              <a:t>lawfulness</a:t>
            </a:r>
            <a:r>
              <a:rPr lang="nb-NO" b="0" dirty="0"/>
              <a:t>, fairness and </a:t>
            </a:r>
            <a:r>
              <a:rPr lang="nb-NO" b="0" dirty="0" err="1"/>
              <a:t>transparency</a:t>
            </a:r>
            <a:r>
              <a:rPr lang="nb-NO" b="0" dirty="0"/>
              <a:t>)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5D264D9-C4E0-3649-922D-3BCD6CA1E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Kan bli (og blir) sett i kortene på alle ledd i dataflyten</a:t>
            </a:r>
          </a:p>
          <a:p>
            <a:r>
              <a:rPr lang="nb-NO" dirty="0"/>
              <a:t>Åpen kildekode og </a:t>
            </a:r>
            <a:r>
              <a:rPr lang="nb-NO" dirty="0">
                <a:hlinkClick r:id="rId2"/>
              </a:rPr>
              <a:t>sikkerhetsdokumentasjon</a:t>
            </a:r>
            <a:endParaRPr lang="nb-NO" dirty="0"/>
          </a:p>
          <a:p>
            <a:r>
              <a:rPr lang="nb-NO" dirty="0"/>
              <a:t>Jevnlig dialog med Datatilsynet, Personvernombud som OUSPVO, REK, NSD</a:t>
            </a:r>
          </a:p>
          <a:p>
            <a:r>
              <a:rPr lang="nb-NO" dirty="0"/>
              <a:t>Åpne </a:t>
            </a:r>
            <a:r>
              <a:rPr lang="nb-NO" dirty="0">
                <a:hlinkClick r:id="rId3"/>
              </a:rPr>
              <a:t>ROS-analyser</a:t>
            </a: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7BEBE31-D4F9-6945-A950-E57EAC025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23.04.2018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BA4AB60-184A-DF42-BD4C-FE80519895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032854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22.04.2018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13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122" y="1836350"/>
            <a:ext cx="1872940" cy="2552293"/>
          </a:xfrm>
          <a:prstGeom prst="rect">
            <a:avLst/>
          </a:prstGeom>
          <a:ln>
            <a:solidFill>
              <a:srgbClr val="C00000"/>
            </a:solidFill>
          </a:ln>
          <a:effectLst>
            <a:softEdge rad="0"/>
          </a:effectLst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382578"/>
            <a:ext cx="783887" cy="139427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8" name="Pil høyre 7"/>
          <p:cNvSpPr/>
          <p:nvPr/>
        </p:nvSpPr>
        <p:spPr bwMode="auto">
          <a:xfrm rot="20461190">
            <a:off x="1810718" y="3343335"/>
            <a:ext cx="706187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684" y="3797633"/>
            <a:ext cx="922778" cy="1245750"/>
          </a:xfrm>
          <a:prstGeom prst="rect">
            <a:avLst/>
          </a:prstGeom>
        </p:spPr>
      </p:pic>
      <p:sp>
        <p:nvSpPr>
          <p:cNvPr id="12" name="Pil høyre 11">
            <a:extLst>
              <a:ext uri="{FF2B5EF4-FFF2-40B4-BE49-F238E27FC236}">
                <a16:creationId xmlns:a16="http://schemas.microsoft.com/office/drawing/2014/main" id="{57B504D1-4F17-C447-8D48-EF9E26B4D2C3}"/>
              </a:ext>
            </a:extLst>
          </p:cNvPr>
          <p:cNvSpPr/>
          <p:nvPr/>
        </p:nvSpPr>
        <p:spPr bwMode="auto">
          <a:xfrm>
            <a:off x="4596441" y="3797633"/>
            <a:ext cx="706187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4" name="Plassholder for innhold 6">
            <a:extLst>
              <a:ext uri="{FF2B5EF4-FFF2-40B4-BE49-F238E27FC236}">
                <a16:creationId xmlns:a16="http://schemas.microsoft.com/office/drawing/2014/main" id="{3694F0C8-A10E-034B-A1C4-66E0A459BD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5157" y="3055446"/>
            <a:ext cx="1639343" cy="2048515"/>
          </a:xfr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C3DFC2A5-6D01-3D46-AC98-FFB4F2B60D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892" y="1819766"/>
            <a:ext cx="1274599" cy="1274599"/>
          </a:xfrm>
          <a:prstGeom prst="rect">
            <a:avLst/>
          </a:prstGeom>
        </p:spPr>
      </p:pic>
      <p:sp>
        <p:nvSpPr>
          <p:cNvPr id="16" name="Pil høyre 15">
            <a:extLst>
              <a:ext uri="{FF2B5EF4-FFF2-40B4-BE49-F238E27FC236}">
                <a16:creationId xmlns:a16="http://schemas.microsoft.com/office/drawing/2014/main" id="{EE6F3011-154B-B541-9812-52A793D24311}"/>
              </a:ext>
            </a:extLst>
          </p:cNvPr>
          <p:cNvSpPr/>
          <p:nvPr/>
        </p:nvSpPr>
        <p:spPr bwMode="auto">
          <a:xfrm rot="373830">
            <a:off x="1670558" y="2441000"/>
            <a:ext cx="706187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7" name="Pil høyre 16">
            <a:extLst>
              <a:ext uri="{FF2B5EF4-FFF2-40B4-BE49-F238E27FC236}">
                <a16:creationId xmlns:a16="http://schemas.microsoft.com/office/drawing/2014/main" id="{E22C787A-326D-F24D-8C82-3EF0718B3F23}"/>
              </a:ext>
            </a:extLst>
          </p:cNvPr>
          <p:cNvSpPr/>
          <p:nvPr/>
        </p:nvSpPr>
        <p:spPr bwMode="auto">
          <a:xfrm rot="1264065">
            <a:off x="1736471" y="1528824"/>
            <a:ext cx="706187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657C26CF-35F9-8F47-BBDE-F3580BEC85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5684" y="2427734"/>
            <a:ext cx="1152129" cy="1152129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49BA9632-5D84-174F-BC7E-69B6DB2FE8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7935" y="1275606"/>
            <a:ext cx="1507626" cy="1131590"/>
          </a:xfrm>
          <a:prstGeom prst="rect">
            <a:avLst/>
          </a:prstGeom>
        </p:spPr>
      </p:pic>
      <p:sp>
        <p:nvSpPr>
          <p:cNvPr id="19" name="Pil høyre 18">
            <a:extLst>
              <a:ext uri="{FF2B5EF4-FFF2-40B4-BE49-F238E27FC236}">
                <a16:creationId xmlns:a16="http://schemas.microsoft.com/office/drawing/2014/main" id="{E42ACA9F-EB9F-2845-BF29-CFF70A2BDCD5}"/>
              </a:ext>
            </a:extLst>
          </p:cNvPr>
          <p:cNvSpPr/>
          <p:nvPr/>
        </p:nvSpPr>
        <p:spPr bwMode="auto">
          <a:xfrm>
            <a:off x="4596440" y="1902962"/>
            <a:ext cx="706187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0" name="Pil høyre 19">
            <a:extLst>
              <a:ext uri="{FF2B5EF4-FFF2-40B4-BE49-F238E27FC236}">
                <a16:creationId xmlns:a16="http://schemas.microsoft.com/office/drawing/2014/main" id="{8A0324D1-4B13-0B46-A64F-E2BA14AA589A}"/>
              </a:ext>
            </a:extLst>
          </p:cNvPr>
          <p:cNvSpPr/>
          <p:nvPr/>
        </p:nvSpPr>
        <p:spPr bwMode="auto">
          <a:xfrm>
            <a:off x="4604615" y="2859782"/>
            <a:ext cx="706187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229499C4-5BA4-AC49-B0E2-5247DD6F1F90}"/>
              </a:ext>
            </a:extLst>
          </p:cNvPr>
          <p:cNvSpPr/>
          <p:nvPr/>
        </p:nvSpPr>
        <p:spPr>
          <a:xfrm>
            <a:off x="2843808" y="213301"/>
            <a:ext cx="53896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Nettskjema mottar daglig mellom 2000 og 10 000 svar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Spesialisert for forskning og studieadministrasjon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Sektortjeneste fra UiO</a:t>
            </a:r>
          </a:p>
        </p:txBody>
      </p:sp>
    </p:spTree>
    <p:extLst>
      <p:ext uri="{BB962C8B-B14F-4D97-AF65-F5344CB8AC3E}">
        <p14:creationId xmlns:p14="http://schemas.microsoft.com/office/powerpoint/2010/main" val="1011301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6A5AF8A-EC20-0545-89F7-8C1E619AD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«Formålsbegrensning»</a:t>
            </a:r>
            <a:br>
              <a:rPr lang="nb-NO" dirty="0"/>
            </a:br>
            <a:r>
              <a:rPr lang="nb-NO" b="0" dirty="0"/>
              <a:t>(‘purpose </a:t>
            </a:r>
            <a:r>
              <a:rPr lang="nb-NO" b="0" dirty="0" err="1"/>
              <a:t>limitation</a:t>
            </a:r>
            <a:r>
              <a:rPr lang="nb-NO" b="0" dirty="0"/>
              <a:t>’)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99A3D6A-D809-AB46-B1F3-18966ACB44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Forskere er obs på dette; vil tilrettelegger for dem</a:t>
            </a:r>
          </a:p>
          <a:p>
            <a:r>
              <a:rPr lang="nb-NO" dirty="0"/>
              <a:t>Overvåker at andre som samler inn holder seg til formålet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11532A6-1530-2A4C-AF26-AC9083F35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23.04.2018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1E7E41A-853C-0E4A-A473-B5FDA6ECEB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893085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75856" y="637223"/>
            <a:ext cx="5407770" cy="858679"/>
          </a:xfrm>
        </p:spPr>
        <p:txBody>
          <a:bodyPr/>
          <a:lstStyle/>
          <a:p>
            <a:r>
              <a:rPr lang="nb-NO" dirty="0"/>
              <a:t>demo</a:t>
            </a:r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23"/>
            <a:ext cx="3096344" cy="5179758"/>
          </a:xfr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22.04.2018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15</a:t>
            </a:fld>
            <a:endParaRPr lang="en-US" altLang="nb-NO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813" y="-14182"/>
            <a:ext cx="365607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28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4138553" indent="-33727073"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1148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82296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23444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64592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fld id="{D38F6AE3-9EE5-4549-A578-99D1A588B670}" type="datetime1">
              <a:rPr lang="nb-NO" altLang="nb-NO" sz="630">
                <a:solidFill>
                  <a:schemeClr val="bg2"/>
                </a:solidFill>
              </a:rPr>
              <a:pPr/>
              <a:t>22.04.2018</a:t>
            </a:fld>
            <a:endParaRPr lang="nb-NO" altLang="nb-NO" sz="630">
              <a:solidFill>
                <a:schemeClr val="bg2"/>
              </a:solidFill>
            </a:endParaRPr>
          </a:p>
        </p:txBody>
      </p:sp>
      <p:sp>
        <p:nvSpPr>
          <p:cNvPr id="14339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4138553" indent="-33727073"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eaLnBrk="0" hangingPunct="0"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41148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82296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123444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1645920" eaLnBrk="0" fontAlgn="base" hangingPunct="0">
              <a:spcBef>
                <a:spcPct val="0"/>
              </a:spcBef>
              <a:spcAft>
                <a:spcPct val="0"/>
              </a:spcAft>
              <a:defRPr sz="144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fld id="{882FF94B-964B-4B36-872C-375F13FA3495}" type="slidenum">
              <a:rPr lang="en-US" altLang="nb-NO" sz="630">
                <a:solidFill>
                  <a:schemeClr val="bg2"/>
                </a:solidFill>
              </a:rPr>
              <a:pPr/>
              <a:t>16</a:t>
            </a:fld>
            <a:endParaRPr lang="en-US" altLang="nb-NO" sz="630">
              <a:solidFill>
                <a:schemeClr val="bg2"/>
              </a:solidFill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nb-NO" dirty="0"/>
              <a:t>Tjenester for sensitive data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485900"/>
            <a:ext cx="8202488" cy="3086100"/>
          </a:xfrm>
        </p:spPr>
        <p:txBody>
          <a:bodyPr/>
          <a:lstStyle/>
          <a:p>
            <a:pPr eaLnBrk="1" hangingPunct="1"/>
            <a:r>
              <a:rPr lang="nb-NO" altLang="nb-NO" dirty="0"/>
              <a:t>Sikker, skalerbar forskningsplattform for UiO og andre offentlige forskningsinstitusjoner.</a:t>
            </a:r>
          </a:p>
          <a:p>
            <a:pPr eaLnBrk="1" hangingPunct="1"/>
            <a:r>
              <a:rPr lang="nb-NO" altLang="nb-NO" dirty="0"/>
              <a:t>Alle prosjekter får sin egen sikre server</a:t>
            </a:r>
          </a:p>
          <a:p>
            <a:pPr lvl="1"/>
            <a:r>
              <a:rPr lang="nb-NO" altLang="nb-NO" dirty="0"/>
              <a:t>En server per godkjenning (REK/NSD)</a:t>
            </a:r>
          </a:p>
          <a:p>
            <a:r>
              <a:rPr lang="nb-NO" altLang="nb-NO" dirty="0"/>
              <a:t>Begrensa mulighet for eksport av data og behandling av data skjer på serveren inne i TSD (SPSS/Excel, HPC, </a:t>
            </a:r>
            <a:r>
              <a:rPr lang="nb-NO" altLang="nb-NO" dirty="0" err="1"/>
              <a:t>backup</a:t>
            </a:r>
            <a:r>
              <a:rPr lang="nb-NO" altLang="nb-NO" dirty="0"/>
              <a:t>)</a:t>
            </a:r>
          </a:p>
          <a:p>
            <a:r>
              <a:rPr lang="nb-NO" altLang="nb-NO" dirty="0"/>
              <a:t>Kan motta data fra åpen webside via Nettskjema</a:t>
            </a:r>
          </a:p>
          <a:p>
            <a:endParaRPr lang="nb-NO" altLang="nb-NO" dirty="0"/>
          </a:p>
          <a:p>
            <a:pPr lvl="1"/>
            <a:endParaRPr lang="nb-NO" altLang="nb-NO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710" y="44269"/>
            <a:ext cx="11430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50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Skanner jevnlig data utenfor TSD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Leter etter publiserte fødselsnummer hver natt</a:t>
            </a:r>
          </a:p>
          <a:p>
            <a:r>
              <a:rPr lang="nb-NO" dirty="0"/>
              <a:t>Markerer alle skjema som samler inn personinformasjon</a:t>
            </a:r>
          </a:p>
          <a:p>
            <a:r>
              <a:rPr lang="nb-NO" dirty="0"/>
              <a:t>Fjerner automatisk persondata som vi vurderer som lite relevante</a:t>
            </a:r>
          </a:p>
          <a:p>
            <a:r>
              <a:rPr lang="nb-NO" dirty="0"/>
              <a:t>Varsler bruker om hvilke personopplysninger som blir lagret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22.04.2018</a:t>
            </a:fld>
            <a:endParaRPr lang="nb-NO" alt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17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632200"/>
            <a:ext cx="83312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592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Scanning</a:t>
            </a:r>
            <a:r>
              <a:rPr lang="nb-NO" dirty="0"/>
              <a:t> av kode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62000" y="1485900"/>
            <a:ext cx="8202488" cy="3086100"/>
          </a:xfrm>
        </p:spPr>
        <p:txBody>
          <a:bodyPr/>
          <a:lstStyle/>
          <a:p>
            <a:r>
              <a:rPr lang="nb-NO" dirty="0"/>
              <a:t>Alle kode (i all utviklet </a:t>
            </a:r>
            <a:r>
              <a:rPr lang="nb-NO" dirty="0" err="1"/>
              <a:t>software</a:t>
            </a:r>
            <a:r>
              <a:rPr lang="nb-NO" dirty="0"/>
              <a:t>) og underliggende biblioteker og avhengigheter </a:t>
            </a:r>
            <a:r>
              <a:rPr lang="nb-NO" dirty="0" err="1"/>
              <a:t>scannes</a:t>
            </a:r>
            <a:r>
              <a:rPr lang="nb-NO" dirty="0"/>
              <a:t> hver natt for sårbarheter</a:t>
            </a:r>
          </a:p>
          <a:p>
            <a:pPr lvl="1"/>
            <a:r>
              <a:rPr lang="nb-NO" dirty="0"/>
              <a:t>Basert på </a:t>
            </a:r>
            <a:r>
              <a:rPr lang="nb-NO" dirty="0" err="1"/>
              <a:t>top</a:t>
            </a:r>
            <a:r>
              <a:rPr lang="nb-NO" dirty="0"/>
              <a:t> </a:t>
            </a:r>
            <a:r>
              <a:rPr lang="nb-NO" dirty="0" err="1"/>
              <a:t>ten</a:t>
            </a:r>
            <a:r>
              <a:rPr lang="nb-NO" dirty="0"/>
              <a:t> OWASP</a:t>
            </a:r>
          </a:p>
          <a:p>
            <a:r>
              <a:rPr lang="nb-NO" dirty="0"/>
              <a:t>Skanner all kode i GIT (</a:t>
            </a:r>
            <a:r>
              <a:rPr lang="nb-NO" dirty="0" err="1"/>
              <a:t>Bitbucket</a:t>
            </a:r>
            <a:r>
              <a:rPr lang="nb-NO" dirty="0"/>
              <a:t>) etter hemmeligheter</a:t>
            </a:r>
          </a:p>
          <a:p>
            <a:pPr lvl="1"/>
            <a:r>
              <a:rPr lang="nb-NO" dirty="0"/>
              <a:t>Nøkler</a:t>
            </a:r>
          </a:p>
          <a:p>
            <a:pPr lvl="1"/>
            <a:r>
              <a:rPr lang="nb-NO" dirty="0"/>
              <a:t>Passord</a:t>
            </a:r>
          </a:p>
          <a:p>
            <a:pPr lvl="1"/>
            <a:r>
              <a:rPr lang="nb-NO" dirty="0"/>
              <a:t>Personnummer</a:t>
            </a:r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22.04.2018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18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719976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22.04.2018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19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0"/>
            <a:ext cx="8229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616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7E9450B-A2D4-6142-874A-953F6366E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«Dataminimering»</a:t>
            </a:r>
            <a:br>
              <a:rPr lang="nb-NO" dirty="0"/>
            </a:br>
            <a:r>
              <a:rPr lang="nb-NO" b="0" dirty="0"/>
              <a:t>(‘data </a:t>
            </a:r>
            <a:r>
              <a:rPr lang="nb-NO" b="0" dirty="0" err="1"/>
              <a:t>minimisation</a:t>
            </a:r>
            <a:r>
              <a:rPr lang="nb-NO" b="0" dirty="0"/>
              <a:t>’)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ACB1483-A305-B74D-9781-6D962D752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Minimalt logges og slettes etter 3 </a:t>
            </a:r>
            <a:r>
              <a:rPr lang="nb-NO" dirty="0" err="1"/>
              <a:t>mnd</a:t>
            </a:r>
            <a:endParaRPr lang="nb-NO" dirty="0"/>
          </a:p>
          <a:p>
            <a:pPr lvl="1"/>
            <a:r>
              <a:rPr lang="nb-NO" dirty="0"/>
              <a:t>Egne verktøy for å se trender</a:t>
            </a:r>
          </a:p>
          <a:p>
            <a:r>
              <a:rPr lang="nb-NO" dirty="0"/>
              <a:t>Krever at skjemaeier registrerer ekstra info om de skal samle inn personopplysninger</a:t>
            </a:r>
          </a:p>
          <a:p>
            <a:r>
              <a:rPr lang="nb-NO" dirty="0"/>
              <a:t>Oversikt over skjema som samler personinfo gjennomgås med ansvarlig enhet årlig</a:t>
            </a: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B923940-CAE9-E24A-B66B-CB7278758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23.04.2018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0C6A928-8CD9-2043-A803-7124173FC6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20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204460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62001" y="637223"/>
            <a:ext cx="7921625" cy="4094767"/>
          </a:xfrm>
        </p:spPr>
        <p:txBody>
          <a:bodyPr/>
          <a:lstStyle/>
          <a:p>
            <a:r>
              <a:rPr lang="nb-NO" dirty="0"/>
              <a:t>Hvordan klarer vi å utvikle </a:t>
            </a:r>
            <a:r>
              <a:rPr lang="nb-NO" dirty="0" err="1"/>
              <a:t>mobilapper</a:t>
            </a:r>
            <a:r>
              <a:rPr lang="nb-NO" dirty="0"/>
              <a:t> som samler inn sensitive personopplysninger?</a:t>
            </a:r>
            <a:br>
              <a:rPr lang="nb-NO" dirty="0"/>
            </a:br>
            <a:br>
              <a:rPr lang="nb-NO" dirty="0"/>
            </a:br>
            <a:r>
              <a:rPr lang="nb-NO" dirty="0"/>
              <a:t>-fordi vi har </a:t>
            </a:r>
            <a:r>
              <a:rPr lang="nb-NO" sz="3200" dirty="0"/>
              <a:t>innebygd personvern</a:t>
            </a:r>
            <a:r>
              <a:rPr lang="nb-NO" dirty="0"/>
              <a:t>!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						…overalt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22.04.2018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99087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18BBF66-71C7-7643-9C5E-1A79689FC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«Riktighet»</a:t>
            </a:r>
            <a:br>
              <a:rPr lang="nb-NO" dirty="0"/>
            </a:br>
            <a:r>
              <a:rPr lang="nb-NO" b="0" dirty="0"/>
              <a:t>(‘</a:t>
            </a:r>
            <a:r>
              <a:rPr lang="nb-NO" b="0" dirty="0" err="1"/>
              <a:t>accuracy</a:t>
            </a:r>
            <a:r>
              <a:rPr lang="nb-NO" b="0" dirty="0"/>
              <a:t>’)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CE8DF2B-6BD6-0148-8FD0-811000E4F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Kun lenker til personkatalog –ikke import av kontaktinfo</a:t>
            </a:r>
          </a:p>
          <a:p>
            <a:r>
              <a:rPr lang="nb-NO" dirty="0"/>
              <a:t>Grunndata om personer hentes fra SAP eller FS (</a:t>
            </a:r>
            <a:r>
              <a:rPr lang="nb-NO" dirty="0" err="1"/>
              <a:t>StudentWeb</a:t>
            </a:r>
            <a:r>
              <a:rPr lang="nb-NO" dirty="0"/>
              <a:t>)</a:t>
            </a:r>
          </a:p>
          <a:p>
            <a:r>
              <a:rPr lang="nb-NO" dirty="0"/>
              <a:t>Forskningsprosjekter kan bruke </a:t>
            </a:r>
            <a:r>
              <a:rPr lang="nb-NO" dirty="0" err="1"/>
              <a:t>IDporten</a:t>
            </a:r>
            <a:r>
              <a:rPr lang="nb-NO" dirty="0"/>
              <a:t> </a:t>
            </a:r>
          </a:p>
          <a:p>
            <a:pPr lvl="1"/>
            <a:r>
              <a:rPr lang="nb-NO" dirty="0"/>
              <a:t>Forskjellige nivå</a:t>
            </a:r>
          </a:p>
          <a:p>
            <a:r>
              <a:rPr lang="nb-NO" dirty="0"/>
              <a:t>Tydelig for bruker hvilke data som lagres</a:t>
            </a:r>
          </a:p>
          <a:p>
            <a:pPr lvl="1"/>
            <a:r>
              <a:rPr lang="nb-NO" dirty="0"/>
              <a:t>Må ha en ID til respondent for å kunne fjerne data…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F9FF1D-7DEA-2048-AAB7-36AADAFE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23.04.2018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457ABDC-A601-AE44-9079-A19D970453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21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6246284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FAAF571-011A-6F44-8278-B7BE032FD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«Lagringsbegrensning»</a:t>
            </a:r>
            <a:br>
              <a:rPr lang="nb-NO" dirty="0"/>
            </a:br>
            <a:r>
              <a:rPr lang="nb-NO" b="0" dirty="0"/>
              <a:t>(‘</a:t>
            </a:r>
            <a:r>
              <a:rPr lang="nb-NO" b="0" dirty="0" err="1"/>
              <a:t>storage</a:t>
            </a:r>
            <a:r>
              <a:rPr lang="nb-NO" b="0" dirty="0"/>
              <a:t> </a:t>
            </a:r>
            <a:r>
              <a:rPr lang="nb-NO" b="0" dirty="0" err="1"/>
              <a:t>limitation</a:t>
            </a:r>
            <a:r>
              <a:rPr lang="nb-NO" b="0" dirty="0"/>
              <a:t>’)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615839B-62D5-8D4F-9131-2BB08D402C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Nøye gjennomgang av hva som lagres på telefonen</a:t>
            </a:r>
          </a:p>
          <a:p>
            <a:r>
              <a:rPr lang="nb-NO" dirty="0"/>
              <a:t>Vi merker skjema som samler inn persondata</a:t>
            </a:r>
          </a:p>
          <a:p>
            <a:pPr lvl="1"/>
            <a:r>
              <a:rPr lang="nb-NO" dirty="0"/>
              <a:t>Avansert algoritme</a:t>
            </a:r>
          </a:p>
          <a:p>
            <a:r>
              <a:rPr lang="nb-NO" dirty="0"/>
              <a:t>Vi fjerner persondata automatisk når vi vurderer innsamlingen som irrelevant </a:t>
            </a:r>
          </a:p>
          <a:p>
            <a:r>
              <a:rPr lang="nb-NO" dirty="0"/>
              <a:t>Forskningsprosjekter må sette sluttdato for server i TSD og plan for sletting av data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A65A1E8-6DC2-9346-9CA1-B11D6FAFA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23.04.2018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B1589F7-DC51-9043-8075-069A2BB95C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008712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Nye utfordringer med </a:t>
            </a:r>
            <a:r>
              <a:rPr lang="nb-NO" dirty="0" err="1"/>
              <a:t>mobilapper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62000" y="1485900"/>
            <a:ext cx="8274496" cy="3086100"/>
          </a:xfrm>
        </p:spPr>
        <p:txBody>
          <a:bodyPr/>
          <a:lstStyle/>
          <a:p>
            <a:r>
              <a:rPr lang="nb-NO" dirty="0" err="1"/>
              <a:t>Mobilappen</a:t>
            </a:r>
            <a:r>
              <a:rPr lang="nb-NO" dirty="0"/>
              <a:t> må lagre noe data</a:t>
            </a:r>
          </a:p>
          <a:p>
            <a:pPr lvl="1"/>
            <a:r>
              <a:rPr lang="nb-NO" dirty="0"/>
              <a:t>Når du leverte data sist</a:t>
            </a:r>
          </a:p>
          <a:p>
            <a:pPr lvl="1"/>
            <a:r>
              <a:rPr lang="nb-NO" dirty="0"/>
              <a:t>ID på hvem som har levert svaret</a:t>
            </a:r>
          </a:p>
          <a:p>
            <a:pPr lvl="1"/>
            <a:r>
              <a:rPr lang="nb-NO" dirty="0"/>
              <a:t>Ev. noe tilbakemelding på trend</a:t>
            </a:r>
          </a:p>
          <a:p>
            <a:r>
              <a:rPr lang="nb-NO" dirty="0"/>
              <a:t>At du har installert </a:t>
            </a:r>
            <a:r>
              <a:rPr lang="nb-NO" dirty="0" err="1"/>
              <a:t>appen</a:t>
            </a:r>
            <a:r>
              <a:rPr lang="nb-NO" dirty="0"/>
              <a:t> kan kobles til at du har en diagnose</a:t>
            </a:r>
          </a:p>
          <a:p>
            <a:r>
              <a:rPr lang="nb-NO" dirty="0"/>
              <a:t>Dersom </a:t>
            </a:r>
            <a:r>
              <a:rPr lang="nb-NO" dirty="0" err="1"/>
              <a:t>appen</a:t>
            </a:r>
            <a:r>
              <a:rPr lang="nb-NO" dirty="0"/>
              <a:t> mister nett, legges data i kryptert kø</a:t>
            </a:r>
          </a:p>
          <a:p>
            <a:r>
              <a:rPr lang="nb-NO" dirty="0"/>
              <a:t>Data på mobiler blir ofte sikkerhetskopiert til Apple/Google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22.04.2018</a:t>
            </a:fld>
            <a:endParaRPr lang="nb-NO" alt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23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638" y="324494"/>
            <a:ext cx="1474135" cy="147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808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22.04.2018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24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891" y="0"/>
            <a:ext cx="848021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7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B23A4B9-6850-AE46-A17C-313A98A21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FD0109A-849B-6A43-BCC0-4DD1547776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7AC8E92-D05D-054A-942F-52F30159C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22.04.2018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6F06AF2-1265-E945-B14E-265FFF9F52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25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0D0688F-1F6D-7B47-BFA9-51CDD6EAD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127" y="0"/>
            <a:ext cx="28977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951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EAB4484-BAE9-C946-99F4-FCEECFDCB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30BA633-2233-3D4B-BE66-82D205AC1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121064-43D0-E14B-9172-875B2F2A9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22.04.2018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7F3A7A2-C8C6-074E-99E6-1B6058461B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26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33717D01-05ED-4140-86F5-48A6C776F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127" y="0"/>
            <a:ext cx="28977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4621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BA641F5-221C-594D-A6C8-8C4311640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C3ED101-DBA4-4441-A3B4-E8EF1D68B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549F3DD-26E4-7B45-A3A0-5AE163769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22.04.2018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1E4C2EF-ABD0-5242-B76E-3CA9E0D4E6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27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FC9010E5-5A75-ED42-883F-6A1F5D805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127" y="0"/>
            <a:ext cx="28977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9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3B2936F-D7FF-4642-8C64-EB3AB5368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501D4E9-0048-9246-B1A6-8FFD2F17B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698EFFB-EEA6-5545-9186-424FDCFBC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22.04.2018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7ACF2F6-5209-5C4E-94D9-1B0C2B3E8D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28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C035D15-2BED-4343-9E46-E03D4351D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883" y="0"/>
            <a:ext cx="227023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191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7242996-481B-984F-8FDD-21D2D50FC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F3519F5-409E-0343-9531-89BDD9B081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57C5E2A-FB27-7D44-9FD8-F2EEC8C24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22.04.2018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7113F4F-10F8-4040-A5D8-C25B275EB3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29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0C101C32-2CF6-604E-987A-EB9113644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127" y="0"/>
            <a:ext cx="28977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6264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79A351C-9FA5-DC47-98FB-F9E9A9758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918BB6A-CC53-5A44-B565-E1E73A9711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E18A866-AD18-044D-BE9C-37C44E7AD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22.04.2018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E5C2082-6729-D24A-A71C-59BB76B966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30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BEC7B3B-0A51-B040-9532-58492F500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127" y="0"/>
            <a:ext cx="28977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58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Nettskjema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Datainnsamling på nett</a:t>
            </a:r>
          </a:p>
          <a:p>
            <a:r>
              <a:rPr lang="nb-NO" dirty="0"/>
              <a:t>Sektortjeneste for UH</a:t>
            </a:r>
          </a:p>
          <a:p>
            <a:r>
              <a:rPr lang="nb-NO" dirty="0"/>
              <a:t>Stor bruk fra FHI og OUS</a:t>
            </a:r>
          </a:p>
          <a:p>
            <a:r>
              <a:rPr lang="nb-NO" dirty="0"/>
              <a:t>Mottar  2000 – 20 000 svar per dag</a:t>
            </a:r>
          </a:p>
          <a:p>
            <a:r>
              <a:rPr lang="nb-NO" dirty="0" err="1"/>
              <a:t>Mobilapper</a:t>
            </a:r>
            <a:r>
              <a:rPr lang="nb-NO" dirty="0"/>
              <a:t> og </a:t>
            </a:r>
            <a:r>
              <a:rPr lang="nb-NO" dirty="0" err="1"/>
              <a:t>webpper</a:t>
            </a:r>
            <a:r>
              <a:rPr lang="nb-NO" dirty="0"/>
              <a:t> kan levere data </a:t>
            </a:r>
            <a:br>
              <a:rPr lang="nb-NO" dirty="0"/>
            </a:br>
            <a:r>
              <a:rPr lang="nb-NO" dirty="0"/>
              <a:t>via Nettskjema</a:t>
            </a:r>
          </a:p>
          <a:p>
            <a:r>
              <a:rPr lang="nb-NO" dirty="0"/>
              <a:t>UiO utvikler og drifter</a:t>
            </a:r>
          </a:p>
          <a:p>
            <a:r>
              <a:rPr lang="nb-NO" dirty="0"/>
              <a:t>Kan samle inn sensitive personopplysninger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22.04.2018</a:t>
            </a:fld>
            <a:endParaRPr lang="nb-NO" alt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4</a:t>
            </a:fld>
            <a:endParaRPr lang="en-US" altLang="nb-NO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9" y="-1"/>
            <a:ext cx="2223012" cy="378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4146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FA590F8-EC89-F547-A446-877B8E5CC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9B5B5C6-D5BA-044F-BC38-FD8B14C5C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3524CD2-D29D-6848-936B-62842B75A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22.04.2018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974A1CC-3E0A-DA4F-8885-F0B35FBE39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31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4E482A3-3910-6A4E-B7B9-90E9E54FA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127" y="0"/>
            <a:ext cx="28977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877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70B0BE-89C6-BA4F-9A74-9F4060460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CA16B4F-8FBB-EA4E-84F8-8F293557C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F3B927E-D865-1A44-B8B3-CE6DEC11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22.04.2018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245EC59-D334-2F44-9021-0B35A5A699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32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EF669993-3B12-EB49-B8C2-3129902A6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127" y="0"/>
            <a:ext cx="28977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6286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0B9AE25-F2AE-D74D-9A5B-3FC5E9F1A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«Integritet og fortrolighet»</a:t>
            </a:r>
            <a:br>
              <a:rPr lang="nb-NO" dirty="0"/>
            </a:br>
            <a:r>
              <a:rPr lang="nb-NO" b="0" dirty="0"/>
              <a:t>(‘</a:t>
            </a:r>
            <a:r>
              <a:rPr lang="nb-NO" b="0" dirty="0" err="1"/>
              <a:t>integrity</a:t>
            </a:r>
            <a:r>
              <a:rPr lang="nb-NO" b="0" dirty="0"/>
              <a:t> and </a:t>
            </a:r>
            <a:r>
              <a:rPr lang="nb-NO" b="0" dirty="0" err="1"/>
              <a:t>confidentiality</a:t>
            </a:r>
            <a:r>
              <a:rPr lang="nb-NO" b="0" dirty="0"/>
              <a:t>’)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4D4B639-0520-394C-9104-A153B4F60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Egne driftsbrukere for personer med ekstra tilgang</a:t>
            </a:r>
          </a:p>
          <a:p>
            <a:pPr lvl="1"/>
            <a:r>
              <a:rPr lang="nb-NO" dirty="0"/>
              <a:t>Full logging</a:t>
            </a:r>
          </a:p>
          <a:p>
            <a:r>
              <a:rPr lang="nb-NO" dirty="0"/>
              <a:t>Kun forsker har tilgang i TSD</a:t>
            </a:r>
          </a:p>
          <a:p>
            <a:pPr lvl="1"/>
            <a:r>
              <a:rPr lang="nb-NO" dirty="0"/>
              <a:t>Ikke IT-drift…</a:t>
            </a:r>
          </a:p>
          <a:p>
            <a:r>
              <a:rPr lang="nb-NO" dirty="0"/>
              <a:t>Eks.: Påbegynte forskningsprosjekter får ikke endre skjema </a:t>
            </a:r>
          </a:p>
          <a:p>
            <a:pPr lvl="1"/>
            <a:r>
              <a:rPr lang="nb-NO" dirty="0"/>
              <a:t>Unngå juks</a:t>
            </a:r>
          </a:p>
          <a:p>
            <a:pPr lvl="1"/>
            <a:r>
              <a:rPr lang="nb-NO" dirty="0"/>
              <a:t>Dataintegritet</a:t>
            </a:r>
          </a:p>
          <a:p>
            <a:r>
              <a:rPr lang="nb-NO" dirty="0"/>
              <a:t>Kun UiOs Apple /Google –konto legger ut </a:t>
            </a:r>
            <a:r>
              <a:rPr lang="nb-NO" dirty="0" err="1"/>
              <a:t>apper</a:t>
            </a:r>
            <a:endParaRPr lang="nb-NO" dirty="0"/>
          </a:p>
          <a:p>
            <a:pPr lvl="1"/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0918045-C3E0-6547-8726-679B473F2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23.04.2018</a:t>
            </a:fld>
            <a:endParaRPr lang="nb-NO" alt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73D02A1-D0DD-894C-B2FC-A78973ADDC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0374627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40A9ED6-49D8-8A40-981A-B0DAD936D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«Ansvar»</a:t>
            </a:r>
            <a:br>
              <a:rPr lang="nb-NO" dirty="0"/>
            </a:br>
            <a:r>
              <a:rPr lang="nb-NO" b="0" dirty="0"/>
              <a:t> (‘</a:t>
            </a:r>
            <a:r>
              <a:rPr lang="nb-NO" b="0" dirty="0" err="1"/>
              <a:t>accountability</a:t>
            </a:r>
            <a:r>
              <a:rPr lang="nb-NO" b="0" dirty="0"/>
              <a:t>’)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8001930-1EDF-2A46-90DC-D865CF93B5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Jevnlig varsling til de som samler inn data om de har skjema som bør ryddes /slettes</a:t>
            </a:r>
          </a:p>
          <a:p>
            <a:r>
              <a:rPr lang="nb-NO" dirty="0"/>
              <a:t>Tar ansvar for alle forskningsprosjekter</a:t>
            </a:r>
          </a:p>
          <a:p>
            <a:r>
              <a:rPr lang="nb-NO" dirty="0"/>
              <a:t>Rutiner for avvikshåndtering – god erfaring!</a:t>
            </a:r>
          </a:p>
          <a:p>
            <a:r>
              <a:rPr lang="nb-NO" dirty="0"/>
              <a:t>Hjelper forskere med å ROS for alle prosjekter</a:t>
            </a:r>
          </a:p>
          <a:p>
            <a:pPr lvl="1"/>
            <a:r>
              <a:rPr lang="nb-NO" dirty="0"/>
              <a:t>All data samles og lagres i samme løsning</a:t>
            </a:r>
          </a:p>
          <a:p>
            <a:pPr lvl="1"/>
            <a:r>
              <a:rPr lang="nb-NO" dirty="0"/>
              <a:t>Baserer ROS på eksisterende ROS</a:t>
            </a:r>
          </a:p>
          <a:p>
            <a:r>
              <a:rPr lang="nb-NO" dirty="0"/>
              <a:t>Alle som samler inn persondata må registrere det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1D6F701-B2A3-404C-A2D9-C8A0CC0BA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23.04.2018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2E5CC4A-8775-AC48-A936-A2F940CA1D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1582185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C70209-63BE-A24B-9898-2F8426514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637223"/>
            <a:ext cx="7921625" cy="3302679"/>
          </a:xfrm>
        </p:spPr>
        <p:txBody>
          <a:bodyPr/>
          <a:lstStyle/>
          <a:p>
            <a:r>
              <a:rPr lang="nb-NO" dirty="0"/>
              <a:t>Det viktigste er at alle i organisasjonen forstår at innebygd personvern og innebygd sikkerhet er noe alle er ansvarlig for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6A5242C-638D-0D4F-A75D-E153CE522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22.04.2018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5E7C67C-9875-4845-9121-D0F1DC5D67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35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36937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89DC57F-3746-F14F-88A8-055FE9967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Mobilapper</a:t>
            </a:r>
            <a:r>
              <a:rPr lang="nb-NO" dirty="0"/>
              <a:t> i forskning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AEB2EFA-F119-4F4A-8465-728B5E771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485900"/>
            <a:ext cx="8202488" cy="3086100"/>
          </a:xfrm>
        </p:spPr>
        <p:txBody>
          <a:bodyPr/>
          <a:lstStyle/>
          <a:p>
            <a:r>
              <a:rPr lang="nb-NO" dirty="0"/>
              <a:t>Har utviklet omlag 20 </a:t>
            </a:r>
            <a:r>
              <a:rPr lang="nb-NO" dirty="0" err="1"/>
              <a:t>apper</a:t>
            </a:r>
            <a:r>
              <a:rPr lang="nb-NO" dirty="0"/>
              <a:t> for forskningsprosjekter</a:t>
            </a:r>
          </a:p>
          <a:p>
            <a:r>
              <a:rPr lang="nb-NO" dirty="0"/>
              <a:t>Drifter (MDM) </a:t>
            </a:r>
            <a:r>
              <a:rPr lang="nb-NO" dirty="0" err="1"/>
              <a:t>iPads</a:t>
            </a:r>
            <a:r>
              <a:rPr lang="nb-NO" dirty="0"/>
              <a:t> for forskning på skoler og sykehus + </a:t>
            </a:r>
            <a:r>
              <a:rPr lang="nb-NO" b="1" dirty="0"/>
              <a:t>ambulanser</a:t>
            </a:r>
            <a:r>
              <a:rPr lang="nb-NO" dirty="0"/>
              <a:t> i Oslo</a:t>
            </a:r>
          </a:p>
          <a:p>
            <a:r>
              <a:rPr lang="nb-NO" dirty="0"/>
              <a:t>Nettskjema er </a:t>
            </a:r>
            <a:r>
              <a:rPr lang="nb-NO" dirty="0" err="1"/>
              <a:t>backend</a:t>
            </a:r>
            <a:r>
              <a:rPr lang="nb-NO" dirty="0"/>
              <a:t> for alle </a:t>
            </a:r>
            <a:r>
              <a:rPr lang="nb-NO" dirty="0" err="1"/>
              <a:t>apper</a:t>
            </a:r>
            <a:endParaRPr lang="nb-NO" dirty="0"/>
          </a:p>
          <a:p>
            <a:r>
              <a:rPr lang="nb-NO" dirty="0"/>
              <a:t>Alle prosjekter får ROS med fokus på hvilke data som ligger igjen på telefonen</a:t>
            </a:r>
          </a:p>
          <a:p>
            <a:pPr lvl="1"/>
            <a:r>
              <a:rPr lang="nb-NO" dirty="0"/>
              <a:t>Utfordring med kliniske </a:t>
            </a:r>
            <a:r>
              <a:rPr lang="nb-NO" dirty="0" err="1"/>
              <a:t>apper</a:t>
            </a:r>
            <a:r>
              <a:rPr lang="nb-NO" dirty="0"/>
              <a:t> på åpne telefoner…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3781752-8720-3642-8B66-C54B1CA8B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22.04.2018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E5070E2-E6D9-A140-AAF6-350E3FEB66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5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751701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Design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Vi lager moderne </a:t>
            </a:r>
            <a:r>
              <a:rPr lang="nb-NO" dirty="0" err="1"/>
              <a:t>mobilapper</a:t>
            </a:r>
            <a:r>
              <a:rPr lang="nb-NO" dirty="0"/>
              <a:t> og legger det oppå eksisterende infrastruktur for forskning med Nettskjema og TSD.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sz="2000" i="1" dirty="0"/>
              <a:t>(slik som Vipps ligger oppå UNIX)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22.04.2018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6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49830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Prioriteringer for all utvikling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23528" y="1485900"/>
            <a:ext cx="8712968" cy="30861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b-NO" b="1" dirty="0"/>
              <a:t>Sikkerhet og personvern</a:t>
            </a:r>
          </a:p>
          <a:p>
            <a:pPr marL="457200" indent="-457200">
              <a:buFont typeface="+mj-lt"/>
              <a:buAutoNum type="arabicPeriod"/>
            </a:pPr>
            <a:r>
              <a:rPr lang="nb-NO" b="1" dirty="0"/>
              <a:t>Bruksopplevelse for den som skal levere data</a:t>
            </a:r>
          </a:p>
          <a:p>
            <a:pPr marL="457200" indent="-457200">
              <a:buFont typeface="+mj-lt"/>
              <a:buAutoNum type="arabicPeriod"/>
            </a:pPr>
            <a:r>
              <a:rPr lang="nb-NO" b="1" dirty="0"/>
              <a:t>Funksjonalitet for den som samler inn data</a:t>
            </a:r>
          </a:p>
          <a:p>
            <a:pPr marL="457200" indent="-457200">
              <a:buFont typeface="+mj-lt"/>
              <a:buAutoNum type="arabicPeriod"/>
            </a:pPr>
            <a:endParaRPr lang="nb-NO" dirty="0"/>
          </a:p>
          <a:p>
            <a:pPr marL="457200" indent="-457200">
              <a:buFont typeface="+mj-lt"/>
              <a:buAutoNum type="arabicPeriod"/>
            </a:pPr>
            <a:endParaRPr lang="nb-NO" dirty="0"/>
          </a:p>
          <a:p>
            <a:pPr marL="0" indent="0">
              <a:buNone/>
            </a:pPr>
            <a:r>
              <a:rPr lang="nb-NO" sz="2800" dirty="0"/>
              <a:t>-Vi skal alltid være best på sikkerhet og personvern!</a:t>
            </a:r>
          </a:p>
          <a:p>
            <a:pPr marL="0" indent="0">
              <a:buNone/>
            </a:pPr>
            <a:r>
              <a:rPr lang="nb-NO" sz="2400" dirty="0"/>
              <a:t>	-og fungere på alt utstyr for alle personer</a:t>
            </a:r>
          </a:p>
          <a:p>
            <a:pPr marL="0" indent="0">
              <a:buNone/>
            </a:pPr>
            <a:r>
              <a:rPr lang="nb-NO" dirty="0"/>
              <a:t>		-og være enkel og bruke for datainnsamler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22.04.2018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7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645406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26499F1-BB2E-3A46-8365-281E14FB5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Veileder fra Datatilsynet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D71762F-B970-364B-ACD1-06CFF2C83D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Oppsummering: Programmer seriøst!</a:t>
            </a:r>
          </a:p>
          <a:p>
            <a:r>
              <a:rPr lang="nb-NO" dirty="0"/>
              <a:t>Rutiner for metode</a:t>
            </a:r>
          </a:p>
          <a:p>
            <a:r>
              <a:rPr lang="nb-NO" dirty="0"/>
              <a:t>Regler for koding</a:t>
            </a:r>
          </a:p>
          <a:p>
            <a:r>
              <a:rPr lang="nb-NO" dirty="0"/>
              <a:t>Verktøyvalg</a:t>
            </a:r>
          </a:p>
          <a:p>
            <a:r>
              <a:rPr lang="nb-NO" dirty="0"/>
              <a:t>Gjennomtenkt testing</a:t>
            </a:r>
          </a:p>
          <a:p>
            <a:r>
              <a:rPr lang="nb-NO" dirty="0"/>
              <a:t>Gjør nødvendige sikkerhetstiltak</a:t>
            </a:r>
          </a:p>
          <a:p>
            <a:endParaRPr lang="nb-NO" dirty="0"/>
          </a:p>
          <a:p>
            <a:pPr lvl="1"/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76C7327-A1AA-554F-821C-DF82C3146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22.04.2018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73C4160-D2EC-1B46-983B-D4B555B0E2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8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304FE16-EF64-DF42-9A54-519B6A758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267494"/>
            <a:ext cx="3533723" cy="268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82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22.04.2018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9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2"/>
          <a:srcRect l="21875" t="7134" r="21251" b="3334"/>
          <a:stretch/>
        </p:blipFill>
        <p:spPr>
          <a:xfrm>
            <a:off x="1547664" y="0"/>
            <a:ext cx="5400600" cy="531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63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4BF148-F3BC-A342-84E2-2C9E7F79A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06A96E9-3015-6E4D-9205-95C557BA3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391F9C-864A-1248-A754-87D43ECE8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22.04.2018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27DFCA2-81DB-FC40-B83A-DC3451303A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10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DAB5E212-E64D-6A4A-8628-6FA160453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368300"/>
            <a:ext cx="8559800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829382"/>
      </p:ext>
    </p:extLst>
  </p:cSld>
  <p:clrMapOvr>
    <a:masterClrMapping/>
  </p:clrMapOvr>
</p:sld>
</file>

<file path=ppt/theme/theme1.xml><?xml version="1.0" encoding="utf-8"?>
<a:theme xmlns:a="http://schemas.openxmlformats.org/drawingml/2006/main" name="UIONorsk16-10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uio-collage-13</Template>
  <TotalTime>50179</TotalTime>
  <Words>788</Words>
  <Application>Microsoft Macintosh PowerPoint</Application>
  <PresentationFormat>Skjermfremvisning (16:9)</PresentationFormat>
  <Paragraphs>179</Paragraphs>
  <Slides>34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34</vt:i4>
      </vt:variant>
    </vt:vector>
  </HeadingPairs>
  <TitlesOfParts>
    <vt:vector size="37" baseType="lpstr">
      <vt:lpstr>ヒラギノ角ゴ Pro W3</vt:lpstr>
      <vt:lpstr>Arial</vt:lpstr>
      <vt:lpstr>UIONorsk16-10</vt:lpstr>
      <vt:lpstr>Dette har vi gjort for å påstå at  vi er GDPR-ready!</vt:lpstr>
      <vt:lpstr>Hvordan klarer vi å utvikle mobilapper som samler inn sensitive personopplysninger?  -fordi vi har innebygd personvern!         …overalt</vt:lpstr>
      <vt:lpstr>Nettskjema</vt:lpstr>
      <vt:lpstr>Mobilapper i forskning</vt:lpstr>
      <vt:lpstr>Design</vt:lpstr>
      <vt:lpstr>Prioriteringer for all utvikling</vt:lpstr>
      <vt:lpstr>Veileder fra Datatilsynet</vt:lpstr>
      <vt:lpstr>PowerPoint-presentasjon</vt:lpstr>
      <vt:lpstr>PowerPoint-presentasjon</vt:lpstr>
      <vt:lpstr>PowerPoint-presentasjon</vt:lpstr>
      <vt:lpstr>«Lovlighet, rettferdighet og gjennomsiktighet» (lawfulness, fairness and transparency)</vt:lpstr>
      <vt:lpstr>PowerPoint-presentasjon</vt:lpstr>
      <vt:lpstr>«Formålsbegrensning» (‘purpose limitation’)</vt:lpstr>
      <vt:lpstr>demo</vt:lpstr>
      <vt:lpstr>Tjenester for sensitive data</vt:lpstr>
      <vt:lpstr>Skanner jevnlig data utenfor TSD</vt:lpstr>
      <vt:lpstr>Scanning av kode</vt:lpstr>
      <vt:lpstr>PowerPoint-presentasjon</vt:lpstr>
      <vt:lpstr>«Dataminimering» (‘data minimisation’)</vt:lpstr>
      <vt:lpstr>«Riktighet» (‘accuracy’)</vt:lpstr>
      <vt:lpstr>«Lagringsbegrensning» (‘storage limitation’)</vt:lpstr>
      <vt:lpstr>Nye utfordringer med mobilapper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«Integritet og fortrolighet» (‘integrity and confidentiality’)</vt:lpstr>
      <vt:lpstr>«Ansvar»  (‘accountability’)</vt:lpstr>
      <vt:lpstr>Det viktigste er at alle i organisasjonen forstår at innebygd personvern og innebygd sikkerhet er noe alle er ansvarlig for</vt:lpstr>
    </vt:vector>
  </TitlesOfParts>
  <Company/>
  <LinksUpToDate>false</LinksUpToDate>
  <SharedDoc>false</SharedDoc>
  <HyperlinkBase/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Tillit i mobilapper som samler inn senstive data</dc:title>
  <dc:creator>Dagfinn Bergsager</dc:creator>
  <cp:lastModifiedBy>Dagfinn Bergsager</cp:lastModifiedBy>
  <cp:revision>196</cp:revision>
  <dcterms:created xsi:type="dcterms:W3CDTF">2017-02-14T20:39:57Z</dcterms:created>
  <dcterms:modified xsi:type="dcterms:W3CDTF">2018-04-23T09:45:49Z</dcterms:modified>
</cp:coreProperties>
</file>