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83" r:id="rId2"/>
    <p:sldId id="430" r:id="rId3"/>
    <p:sldId id="486" r:id="rId4"/>
    <p:sldId id="491" r:id="rId5"/>
    <p:sldId id="492" r:id="rId6"/>
    <p:sldId id="493" r:id="rId7"/>
    <p:sldId id="494" r:id="rId8"/>
    <p:sldId id="470" r:id="rId9"/>
    <p:sldId id="471" r:id="rId10"/>
    <p:sldId id="487" r:id="rId11"/>
    <p:sldId id="488" r:id="rId12"/>
    <p:sldId id="472" r:id="rId13"/>
    <p:sldId id="489" r:id="rId14"/>
    <p:sldId id="474" r:id="rId15"/>
    <p:sldId id="475" r:id="rId16"/>
    <p:sldId id="476" r:id="rId17"/>
    <p:sldId id="490" r:id="rId18"/>
    <p:sldId id="389" r:id="rId19"/>
    <p:sldId id="402" r:id="rId20"/>
    <p:sldId id="409" r:id="rId21"/>
    <p:sldId id="385" r:id="rId22"/>
    <p:sldId id="394" r:id="rId23"/>
    <p:sldId id="380" r:id="rId24"/>
    <p:sldId id="408" r:id="rId25"/>
    <p:sldId id="395" r:id="rId26"/>
    <p:sldId id="496" r:id="rId27"/>
    <p:sldId id="497" r:id="rId28"/>
    <p:sldId id="498" r:id="rId29"/>
    <p:sldId id="499" r:id="rId30"/>
    <p:sldId id="500" r:id="rId31"/>
    <p:sldId id="501" r:id="rId32"/>
    <p:sldId id="502" r:id="rId33"/>
    <p:sldId id="477" r:id="rId34"/>
    <p:sldId id="485" r:id="rId35"/>
    <p:sldId id="503" r:id="rId36"/>
    <p:sldId id="495" r:id="rId3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/>
    <p:restoredTop sz="91520"/>
  </p:normalViewPr>
  <p:slideViewPr>
    <p:cSldViewPr>
      <p:cViewPr varScale="1">
        <p:scale>
          <a:sx n="82" d="100"/>
          <a:sy n="82" d="100"/>
        </p:scale>
        <p:origin x="176" y="1168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LetsGo</a:t>
            </a:r>
            <a:r>
              <a:rPr lang="nb-NO" dirty="0"/>
              <a:t> kommer nå med AI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A6721-39AC-4DD4-99E0-9996F4785D41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6973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24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7507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06.02.2019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tiff"/><Relationship Id="rId7" Type="http://schemas.openxmlformats.org/officeDocument/2006/relationships/image" Target="../media/image16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infosec.sintef.no/informasjonssikkerhet/2018/06/trusselmodellerin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wasp.org/index.php/Top_10-2017_A7-Cross-Site_Scripting_(XSS)" TargetMode="External"/><Relationship Id="rId3" Type="http://schemas.openxmlformats.org/officeDocument/2006/relationships/hyperlink" Target="https://www.owasp.org/index.php/Top_10-2017_A2-Broken_Authentication" TargetMode="External"/><Relationship Id="rId7" Type="http://schemas.openxmlformats.org/officeDocument/2006/relationships/hyperlink" Target="https://www.owasp.org/index.php/Top_10-2017_A6-Security_Misconfiguration" TargetMode="External"/><Relationship Id="rId12" Type="http://schemas.openxmlformats.org/officeDocument/2006/relationships/image" Target="../media/image18.tiff"/><Relationship Id="rId2" Type="http://schemas.openxmlformats.org/officeDocument/2006/relationships/hyperlink" Target="https://www.owasp.org/index.php/Top_10-2017_A1-Injec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wasp.org/index.php/Top_10-2017_A5-Broken_Access_Control" TargetMode="External"/><Relationship Id="rId11" Type="http://schemas.openxmlformats.org/officeDocument/2006/relationships/hyperlink" Target="https://www.owasp.org/index.php/Top_10-2017_A10-Insufficient_Logging%26Monitoring" TargetMode="External"/><Relationship Id="rId5" Type="http://schemas.openxmlformats.org/officeDocument/2006/relationships/hyperlink" Target="https://www.owasp.org/index.php/Top_10-2017_A4-XML_External_Entities_(XXE)" TargetMode="External"/><Relationship Id="rId10" Type="http://schemas.openxmlformats.org/officeDocument/2006/relationships/hyperlink" Target="https://www.owasp.org/index.php/Top_10-2017_A9-Using_Components_with_Known_Vulnerabilities" TargetMode="External"/><Relationship Id="rId4" Type="http://schemas.openxmlformats.org/officeDocument/2006/relationships/hyperlink" Target="https://www.owasp.org/index.php/Top_10-2017_A3-Sensitive_Data_Exposure" TargetMode="External"/><Relationship Id="rId9" Type="http://schemas.openxmlformats.org/officeDocument/2006/relationships/hyperlink" Target="https://www.owasp.org/index.php/Top_10-2017_A8-Insecure_Deserializatio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atatilsynet.no/regelverk-og-verktoy/veiledere/vurdering-av-personvernkonsekvenser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io.no/bounty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forskning/datafangst-og-analyse/mobil-app/drift-utvikling-intern/prosjekter/letsgo/ros/ros.html" TargetMode="External"/><Relationship Id="rId2" Type="http://schemas.openxmlformats.org/officeDocument/2006/relationships/hyperlink" Target="https://www.uio.no/tjenester/it/applikasjoner/nettskjema/mer-om/informasjonssikkerh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io.no/tjenester/it/applikasjoner/nettskjema/mer-om/informasjonssikkerhet/ros/ros-analyse-av-diktafon.html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6B0E45-8FF1-1744-8EFB-FF55585D852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83155" y="1725414"/>
            <a:ext cx="7543800" cy="1782440"/>
          </a:xfrm>
        </p:spPr>
        <p:txBody>
          <a:bodyPr/>
          <a:lstStyle/>
          <a:p>
            <a:r>
              <a:rPr lang="nb-NO" sz="4800" dirty="0" err="1"/>
              <a:t>Trusselmodellering</a:t>
            </a:r>
            <a:r>
              <a:rPr lang="nb-NO" sz="4800" dirty="0"/>
              <a:t> og risikovurdering i programutvikling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0E73032-F4F2-3044-9725-43901EB7174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83155" y="3722911"/>
            <a:ext cx="7543800" cy="1314450"/>
          </a:xfrm>
        </p:spPr>
        <p:txBody>
          <a:bodyPr/>
          <a:lstStyle/>
          <a:p>
            <a:r>
              <a:rPr lang="nb-NO" dirty="0"/>
              <a:t>Dagfinn Bergsager, USIT</a:t>
            </a:r>
          </a:p>
        </p:txBody>
      </p:sp>
    </p:spTree>
    <p:extLst>
      <p:ext uri="{BB962C8B-B14F-4D97-AF65-F5344CB8AC3E}">
        <p14:creationId xmlns:p14="http://schemas.microsoft.com/office/powerpoint/2010/main" val="260606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Alle som samtykker til forskning som lagre i TSD kan alltid logge inn å se hva de har gitt av samtykker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41397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Forskeren får oppdatert og detaljert oversikt over hva respondentene har samtykket til</a:t>
            </a:r>
          </a:p>
          <a:p>
            <a:r>
              <a:rPr lang="nb-NO" dirty="0"/>
              <a:t>Egne samtykker per godkjenning</a:t>
            </a:r>
          </a:p>
          <a:p>
            <a:r>
              <a:rPr lang="nb-NO" dirty="0"/>
              <a:t>Om samtykket endres lages det egen kopi av nytt signert samtykke og endringslogg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5A34AF-1011-8F4A-ABAA-F86177173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51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75E920-BBFE-5444-B96E-C4755A0C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BA9A30-DD2D-EB44-9D77-529CFBDE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data som det finnes samtykke til kan brukes i forskningen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F4039EA-7604-014F-A297-F2C750BCE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240035B-B35B-3442-8A5A-916B98FD91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611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F34160-0E09-984E-9ECE-9CE051B7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47D321-8BA1-4644-A6A2-C1D86077A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nivå 4 -signering hos DIFI anser vi det som svært </a:t>
            </a:r>
            <a:r>
              <a:rPr lang="nb-NO" dirty="0" err="1"/>
              <a:t>sansynelig</a:t>
            </a:r>
            <a:r>
              <a:rPr lang="nb-NO" dirty="0"/>
              <a:t> at rett person har signert samtykket</a:t>
            </a:r>
          </a:p>
          <a:p>
            <a:r>
              <a:rPr lang="nb-NO" dirty="0"/>
              <a:t>Digital signatur bekrefter innholdet i samtykket da det ble signert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F7C55E-CCC4-D04F-9F7E-AD32940E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D6FB3AE-BD3D-E647-A8AE-7033F7E44C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2784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BC83C4-86A4-E443-991E-CECA1B19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8F8C3E-211D-8C45-9BB7-BDBC5E699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Respondent kan enkelt trekke tilbake samtykket</a:t>
            </a:r>
          </a:p>
          <a:p>
            <a:r>
              <a:rPr lang="nb-NO" dirty="0"/>
              <a:t>Vi sletter prosjekter som ikke har godkjenning lengre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B2EF8DE-98EE-E34E-9F23-E6E2CDF8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CB5DA0B-0033-ED46-9A08-67EF41A65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014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DC898A-AEA1-AF47-8AFB-FBC856A3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6A68C2-7DB3-3C41-B253-F0ACFBA3A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Samtykkene behandles med samme sikkerhet som vi behandler forskningsdata med sensitive personopplysninger</a:t>
            </a:r>
          </a:p>
          <a:p>
            <a:r>
              <a:rPr lang="nb-NO" dirty="0"/>
              <a:t>Samtykkeportalen kjører uten </a:t>
            </a:r>
            <a:r>
              <a:rPr lang="nb-NO" dirty="0" err="1"/>
              <a:t>systembruker</a:t>
            </a:r>
            <a:r>
              <a:rPr lang="nb-NO" dirty="0"/>
              <a:t>; tilgang styres direkte på dataene basert på autentisering fra </a:t>
            </a:r>
            <a:r>
              <a:rPr lang="nb-NO" dirty="0" err="1"/>
              <a:t>IDporten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87CDDD-2558-2148-967D-AD6CE64A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4DB1C13-210E-F34B-AD03-4D40E2063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49452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D114C3-01CC-FA41-AE7E-135BFBCB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4B1907-D621-1C47-B65D-6FC056E3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leverer felles løsning for alle prosjekter ser til at den blir brukt</a:t>
            </a:r>
          </a:p>
          <a:p>
            <a:r>
              <a:rPr lang="nb-NO" dirty="0"/>
              <a:t>Vi kan dokumentere at vi overholder prinsippene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71E882-0857-194F-B545-7E25384D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B598136-CAB4-5F48-A2C4-79DBC8B8A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9382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625D60-8595-0243-88D2-37DDF34A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4A2083-55AA-4A49-AF74-55E456ADB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løser en kjent problem: kontroll på samtykker!</a:t>
            </a:r>
          </a:p>
          <a:p>
            <a:r>
              <a:rPr lang="nb-NO" dirty="0"/>
              <a:t>Det finnes ingen tilsvarende løsninger som </a:t>
            </a:r>
            <a:r>
              <a:rPr lang="nb-NO"/>
              <a:t>gir samlet </a:t>
            </a:r>
            <a:r>
              <a:rPr lang="nb-NO" dirty="0"/>
              <a:t>oversikt over samtykker.</a:t>
            </a:r>
          </a:p>
          <a:p>
            <a:r>
              <a:rPr lang="nb-NO" dirty="0"/>
              <a:t>Vinning både for behandlingsansvarlig og de registrerte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68F055-67D3-D345-91FF-D13003DC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675FAF-52BA-E74E-A557-09E0AE2D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62481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…ikke omvendt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6153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Programutvikling med innebygd personvern</a:t>
            </a:r>
            <a:br>
              <a:rPr lang="nb-NO" dirty="0"/>
            </a:br>
            <a:r>
              <a:rPr lang="nb-NO" sz="1800" i="1" dirty="0"/>
              <a:t>Veileder fra Datatilsynet med internasjonal oppmerksomhet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45890"/>
            <a:ext cx="7924800" cy="30861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Bruk en metode (</a:t>
            </a:r>
            <a:r>
              <a:rPr lang="nb-NO" dirty="0" err="1"/>
              <a:t>Srumban</a:t>
            </a:r>
            <a:r>
              <a:rPr lang="nb-NO" dirty="0"/>
              <a:t>)</a:t>
            </a:r>
          </a:p>
          <a:p>
            <a:r>
              <a:rPr lang="nb-NO" dirty="0"/>
              <a:t>Regler for koding (4 øyne)</a:t>
            </a:r>
          </a:p>
          <a:p>
            <a:r>
              <a:rPr lang="nb-NO" dirty="0"/>
              <a:t>Verktøyvalg (testet)</a:t>
            </a:r>
          </a:p>
          <a:p>
            <a:r>
              <a:rPr lang="nb-NO" dirty="0"/>
              <a:t>Gjennomtenkt testing (syntetiske data)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493029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3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C5800C-6ECA-794F-A27A-94C0A102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3C1A074F-7A6B-8349-A23F-6AC35569E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74419"/>
            <a:ext cx="4870478" cy="502914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D1A46C-1CC9-7840-8A0B-762533991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F67824-E7C5-024E-80B0-6B58F67CE7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9123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70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317500" lvl="1" indent="0">
              <a:buNone/>
            </a:pPr>
            <a:r>
              <a:rPr lang="nb-NO" b="1" dirty="0">
                <a:sym typeface="Wingdings" pitchFamily="2" charset="2"/>
              </a:rPr>
              <a:t> </a:t>
            </a:r>
            <a:r>
              <a:rPr lang="nb-NO" b="1" dirty="0"/>
              <a:t>Universell utforming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4361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Nasjonal tjeneste </a:t>
            </a:r>
          </a:p>
          <a:p>
            <a:r>
              <a:rPr lang="nb-NO" dirty="0"/>
              <a:t>Mottar  2000 – 50 000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webapper</a:t>
            </a:r>
            <a:r>
              <a:rPr lang="nb-NO" dirty="0"/>
              <a:t> kan levere data </a:t>
            </a:r>
            <a:br>
              <a:rPr lang="nb-NO" dirty="0"/>
            </a:br>
            <a:r>
              <a:rPr lang="nb-NO" dirty="0"/>
              <a:t>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8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06.02.2019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24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virtuelle server</a:t>
            </a:r>
          </a:p>
          <a:p>
            <a:r>
              <a:rPr lang="nb-NO" altLang="nb-NO" dirty="0"/>
              <a:t>Begrensa mulighet for eksport </a:t>
            </a:r>
          </a:p>
          <a:p>
            <a:r>
              <a:rPr lang="nb-NO" altLang="nb-NO" dirty="0"/>
              <a:t>Behandling av data skjer på serveren inne i TSD</a:t>
            </a:r>
          </a:p>
          <a:p>
            <a:pPr lvl="1"/>
            <a:r>
              <a:rPr lang="nb-NO" altLang="nb-NO" dirty="0"/>
              <a:t>Statistikk og lagring</a:t>
            </a:r>
          </a:p>
          <a:p>
            <a:pPr lvl="1"/>
            <a:r>
              <a:rPr lang="nb-NO" altLang="nb-NO" dirty="0"/>
              <a:t>Tungregning</a:t>
            </a:r>
          </a:p>
          <a:p>
            <a:pPr lvl="1"/>
            <a:r>
              <a:rPr lang="nb-NO" altLang="nb-NO" dirty="0"/>
              <a:t>Lyd -og videoredigering..+++</a:t>
            </a:r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8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734714" y="3450749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1" y="3797633"/>
            <a:ext cx="1152129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5521997" y="422793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1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758" y="987574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5521997" y="141962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5521997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3C9843D-D7ED-5241-BF98-8C78C0F0D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8958" y="49270"/>
            <a:ext cx="29170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70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Nettskjema /TSD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hva som er unikt med dette prosjektet</a:t>
            </a:r>
          </a:p>
          <a:p>
            <a:pPr lvl="1"/>
            <a:r>
              <a:rPr lang="nb-NO" dirty="0"/>
              <a:t>Baserer ROS på andre ROS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20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D5424D-0F40-0046-BDBE-4A89E3D5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Trusselmodellering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DAFCCC-C360-8E42-A015-4CD40D874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Bra artikkel fra SINTEF</a:t>
            </a:r>
            <a:br>
              <a:rPr lang="nb-NO" dirty="0"/>
            </a:br>
            <a:r>
              <a:rPr lang="nb-NO" dirty="0">
                <a:hlinkClick r:id="rId2"/>
              </a:rPr>
              <a:t>https://infosec.sintef.no/informasjonssikkerhet/2018/06/trusselmodellering/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0FE4E63-4EF9-9D4B-A7BC-E8E4B2F3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2D6AFC-61DB-B64C-BCAB-0DA694DB9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92770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631C8-A4FF-0245-8185-57D087CB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E74ADF-E1C6-894A-A9B8-4F2476289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400" i="1" dirty="0" err="1"/>
              <a:t>Trusselmodellering</a:t>
            </a:r>
            <a:r>
              <a:rPr lang="nb-NO" sz="2400" i="1" dirty="0"/>
              <a:t> er en prosess som går gjennom sikkerheten til et system, identifiserer problemområder, og evaluerer risikoen assosiert med hvert område.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4ADC75-E1B0-1C47-AC84-46294232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566B2C-DFAC-3E4C-B004-CFD7120133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94497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C58DE0-D3F0-B34C-9E2F-4BE776C5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Hovedmomenter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3D1516-10E1-6F45-9624-E1001C2D4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Tillitsgrense</a:t>
            </a:r>
            <a:r>
              <a:rPr lang="nb-NO" dirty="0"/>
              <a:t> (</a:t>
            </a:r>
            <a:r>
              <a:rPr lang="nb-NO" i="1" dirty="0"/>
              <a:t>trust </a:t>
            </a:r>
            <a:r>
              <a:rPr lang="nb-NO" i="1" dirty="0" err="1"/>
              <a:t>boundary</a:t>
            </a:r>
            <a:r>
              <a:rPr lang="nb-NO" dirty="0"/>
              <a:t>)  </a:t>
            </a:r>
          </a:p>
          <a:p>
            <a:r>
              <a:rPr lang="nb-NO" b="1" dirty="0" err="1"/>
              <a:t>Angrepsflaten</a:t>
            </a:r>
            <a:r>
              <a:rPr lang="nb-NO" dirty="0"/>
              <a:t> (</a:t>
            </a:r>
            <a:r>
              <a:rPr lang="nb-NO" i="1" dirty="0" err="1"/>
              <a:t>attack</a:t>
            </a:r>
            <a:r>
              <a:rPr lang="nb-NO" i="1" dirty="0"/>
              <a:t> </a:t>
            </a:r>
            <a:r>
              <a:rPr lang="nb-NO" i="1" dirty="0" err="1"/>
              <a:t>surface</a:t>
            </a:r>
            <a:r>
              <a:rPr lang="nb-NO" dirty="0"/>
              <a:t>)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i="1" dirty="0"/>
              <a:t>Kongstanken bak </a:t>
            </a:r>
            <a:r>
              <a:rPr lang="nb-NO" b="1" i="1" dirty="0" err="1"/>
              <a:t>trusselmodellering</a:t>
            </a:r>
            <a:r>
              <a:rPr lang="nb-NO" b="1" i="1" dirty="0"/>
              <a:t> 	</a:t>
            </a:r>
            <a:br>
              <a:rPr lang="nb-NO" b="1" i="1" dirty="0"/>
            </a:br>
            <a:r>
              <a:rPr lang="nb-NO" b="1" i="1" dirty="0"/>
              <a:t>er å tenke som en angriper.</a:t>
            </a:r>
            <a:br>
              <a:rPr lang="nb-NO" b="1" i="1" dirty="0"/>
            </a:br>
            <a:endParaRPr lang="nb-NO" i="1" dirty="0"/>
          </a:p>
          <a:p>
            <a:pPr marL="0" indent="0">
              <a:buNone/>
            </a:pPr>
            <a:r>
              <a:rPr lang="nb-NO" dirty="0"/>
              <a:t>-du er angrepet fra alle kanter…av alle.</a:t>
            </a:r>
          </a:p>
          <a:p>
            <a:pPr marL="0" indent="0">
              <a:buNone/>
            </a:pPr>
            <a:r>
              <a:rPr lang="nb-NO" dirty="0">
                <a:sym typeface="Wingdings" pitchFamily="2" charset="2"/>
              </a:rPr>
              <a:t>vi stoler ikke på noen…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64F5BD-FFDF-1A4A-BB29-558397805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B22B704-36BE-654D-9F02-066E666544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0763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A382FC-8E97-7D4C-99CA-F0CC8D370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3478"/>
            <a:ext cx="7924800" cy="4448522"/>
          </a:xfrm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>
                <a:hlinkClick r:id="rId2" tooltip="Top 10-2017 A1-Injection"/>
              </a:rPr>
              <a:t>A1:2017-Injection</a:t>
            </a:r>
            <a:endParaRPr lang="nb-NO" dirty="0"/>
          </a:p>
          <a:p>
            <a:r>
              <a:rPr lang="nb-NO" dirty="0">
                <a:hlinkClick r:id="rId3" tooltip="Top 10-2017 A2-Broken Authentication"/>
              </a:rPr>
              <a:t>A2:2017-Broken Authentication</a:t>
            </a:r>
            <a:endParaRPr lang="nb-NO" dirty="0"/>
          </a:p>
          <a:p>
            <a:r>
              <a:rPr lang="nb-NO" dirty="0">
                <a:hlinkClick r:id="rId4" tooltip="Top 10-2017 A3-Sensitive Data Exposure"/>
              </a:rPr>
              <a:t>A3:2017-Sensitive Data Exposure</a:t>
            </a:r>
            <a:endParaRPr lang="nb-NO" dirty="0"/>
          </a:p>
          <a:p>
            <a:r>
              <a:rPr lang="nb-NO" dirty="0">
                <a:hlinkClick r:id="rId5" tooltip="Top 10-2017 A4-XML External Entities (XXE)"/>
              </a:rPr>
              <a:t>A4:2017-XML External Entities (XXE)</a:t>
            </a:r>
            <a:endParaRPr lang="nb-NO" dirty="0"/>
          </a:p>
          <a:p>
            <a:r>
              <a:rPr lang="nb-NO" dirty="0">
                <a:hlinkClick r:id="rId6" tooltip="Top 10-2017 A5-Broken Access Control"/>
              </a:rPr>
              <a:t>A5:2017-Broken Access Control</a:t>
            </a:r>
            <a:endParaRPr lang="nb-NO" dirty="0"/>
          </a:p>
          <a:p>
            <a:r>
              <a:rPr lang="nb-NO" dirty="0">
                <a:hlinkClick r:id="rId7" tooltip="Top 10-2017 A6-Security Misconfiguration"/>
              </a:rPr>
              <a:t>A6:2017-Security Misconfiguration</a:t>
            </a:r>
            <a:endParaRPr lang="nb-NO" dirty="0"/>
          </a:p>
          <a:p>
            <a:r>
              <a:rPr lang="nb-NO" dirty="0">
                <a:hlinkClick r:id="rId8" tooltip="Top 10-2017 A7-Cross-Site Scripting (XSS)"/>
              </a:rPr>
              <a:t>A7:2017-Cross-Site Scripting (XSS)</a:t>
            </a:r>
            <a:endParaRPr lang="nb-NO" dirty="0"/>
          </a:p>
          <a:p>
            <a:r>
              <a:rPr lang="nb-NO" dirty="0">
                <a:hlinkClick r:id="rId9" tooltip="Top 10-2017 A8-Insecure Deserialization"/>
              </a:rPr>
              <a:t>A8:2017-Insecure Deserialization</a:t>
            </a:r>
            <a:endParaRPr lang="nb-NO" dirty="0"/>
          </a:p>
          <a:p>
            <a:r>
              <a:rPr lang="nb-NO" dirty="0">
                <a:hlinkClick r:id="rId10" tooltip="Top 10-2017 A9-Using Components with Known Vulnerabilities"/>
              </a:rPr>
              <a:t>A9:2017-Using Components with Known Vulnerabilities</a:t>
            </a:r>
            <a:endParaRPr lang="nb-NO" dirty="0"/>
          </a:p>
          <a:p>
            <a:r>
              <a:rPr lang="nb-NO" dirty="0">
                <a:hlinkClick r:id="rId11" tooltip="Top 10-2017 A10-Insufficient Logging&amp;Monitoring"/>
              </a:rPr>
              <a:t>A10:2017-Insufficient Logging&amp;Monitoring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3D2F9C-0F1F-9640-9BCF-DB972861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8FE54C-A7BC-D148-B179-E53256B68D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D44C942-607B-7445-920C-A888640A99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4359" y="195486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F40F3-9E31-D34C-8C5C-34DD8F0E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7494"/>
            <a:ext cx="7921625" cy="858679"/>
          </a:xfrm>
        </p:spPr>
        <p:txBody>
          <a:bodyPr/>
          <a:lstStyle/>
          <a:p>
            <a:r>
              <a:rPr lang="nb-NO" dirty="0"/>
              <a:t>Oppgave på årets konkurranse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D375FF-7CD9-B448-9BC6-1C9EE4BC1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77305"/>
            <a:ext cx="8274496" cy="3086100"/>
          </a:xfrm>
        </p:spPr>
        <p:txBody>
          <a:bodyPr/>
          <a:lstStyle/>
          <a:p>
            <a:r>
              <a:rPr lang="nb-NO" dirty="0"/>
              <a:t>Konkretiser hvordan bidraget gjør det enklere for enkeltpersoner å bruke sine rettigheter</a:t>
            </a:r>
          </a:p>
          <a:p>
            <a:r>
              <a:rPr lang="nb-NO" dirty="0"/>
              <a:t>Begrunn hvordan bidraget styrker enkeltpersoners kontroll over egne opplysninger</a:t>
            </a:r>
          </a:p>
          <a:p>
            <a:r>
              <a:rPr lang="nb-NO" dirty="0"/>
              <a:t>Begrunn hvordan bidraget gjør det enklere for virksomheter å etterleve personvernregelverket</a:t>
            </a:r>
          </a:p>
          <a:p>
            <a:r>
              <a:rPr lang="nb-NO" dirty="0"/>
              <a:t>Begrunn hvordan bidraget styrker infosikkerheten rundt personopplysninger</a:t>
            </a:r>
          </a:p>
          <a:p>
            <a:r>
              <a:rPr lang="nb-NO" dirty="0"/>
              <a:t>Konkretiser hvordan bidraget demonstrerer tiltak for å ivareta personvernprinsippene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18EB44-1814-D04B-B0AF-06B1B359D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8707A9F-08E2-AD4C-AE4B-AAA7C3A7C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35464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95099C-6738-3D4D-A96C-2CDD6468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gjør vi med dette? Skanner!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7AF3B3-8EF0-0148-B97D-EF0F85379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Skanner all kode top10 OWASP</a:t>
            </a:r>
          </a:p>
          <a:p>
            <a:r>
              <a:rPr lang="nb-NO" dirty="0"/>
              <a:t>Skanner kode for hull i underliggende biblioteker</a:t>
            </a:r>
          </a:p>
          <a:p>
            <a:r>
              <a:rPr lang="nb-NO" dirty="0"/>
              <a:t>Skanner alle innsjekket kode for hemmeligheter</a:t>
            </a:r>
          </a:p>
          <a:p>
            <a:r>
              <a:rPr lang="nb-NO" dirty="0"/>
              <a:t>Full testing av kode bør det får bygges på server</a:t>
            </a:r>
          </a:p>
          <a:p>
            <a:endParaRPr lang="nb-NO" dirty="0"/>
          </a:p>
          <a:p>
            <a:r>
              <a:rPr lang="nb-NO" dirty="0">
                <a:sym typeface="Wingdings" pitchFamily="2" charset="2"/>
              </a:rPr>
              <a:t>men vi får aldri skannet for alt…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90B2A14-88C0-6443-B128-689AEDF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059D942-91EB-CB4E-B79B-9315FC81B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10635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3519F2-5A03-6D4C-A7DF-58613A555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DPIA - vurdering av personvernkonsekvenser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A91599-FB69-5C4D-9508-4F7F066E1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130480" cy="3086100"/>
          </a:xfrm>
        </p:spPr>
        <p:txBody>
          <a:bodyPr/>
          <a:lstStyle/>
          <a:p>
            <a:r>
              <a:rPr lang="nb-NO" dirty="0"/>
              <a:t>Beskrivelse av de planlagte behandlingsaktivitetene og </a:t>
            </a:r>
            <a:r>
              <a:rPr lang="nb-NO" b="1" dirty="0"/>
              <a:t>formålene</a:t>
            </a:r>
            <a:r>
              <a:rPr lang="nb-NO" dirty="0"/>
              <a:t> med behandlingen.</a:t>
            </a:r>
          </a:p>
          <a:p>
            <a:r>
              <a:rPr lang="nb-NO" dirty="0"/>
              <a:t>En vurdering av om behandlingsaktivitetene er </a:t>
            </a:r>
            <a:r>
              <a:rPr lang="nb-NO" b="1" dirty="0"/>
              <a:t>nødvendige</a:t>
            </a:r>
            <a:r>
              <a:rPr lang="nb-NO" dirty="0"/>
              <a:t> og står i et rimelig forhold til formålene.</a:t>
            </a:r>
          </a:p>
          <a:p>
            <a:r>
              <a:rPr lang="nb-NO" dirty="0"/>
              <a:t>En vurdering av risikoene for de registrertes </a:t>
            </a:r>
            <a:r>
              <a:rPr lang="nb-NO" b="1" dirty="0"/>
              <a:t>rettigheter</a:t>
            </a:r>
            <a:r>
              <a:rPr lang="nb-NO" dirty="0"/>
              <a:t> og friheter</a:t>
            </a:r>
          </a:p>
          <a:p>
            <a:r>
              <a:rPr lang="nb-NO" dirty="0"/>
              <a:t>De planlagte tiltakene for å håndtere risikoene og for å påvise at </a:t>
            </a:r>
            <a:r>
              <a:rPr lang="nb-NO" b="1" dirty="0"/>
              <a:t>forordningen</a:t>
            </a:r>
            <a:r>
              <a:rPr lang="nb-NO" dirty="0"/>
              <a:t> overholdes.</a:t>
            </a:r>
          </a:p>
          <a:p>
            <a:pPr marL="0" indent="0">
              <a:buNone/>
            </a:pPr>
            <a:r>
              <a:rPr lang="nb-NO" dirty="0">
                <a:hlinkClick r:id="rId2"/>
              </a:rPr>
              <a:t>https://www.datatilsynet.no/regelverk-og-verktoy/veiledere/vurdering-av-personvernkonsekvenser/</a:t>
            </a:r>
            <a:r>
              <a:rPr lang="nb-NO" dirty="0"/>
              <a:t> 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B9EBB2-E106-B24B-8826-B7ADD568F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8430151-0B76-4D46-9E63-DE0E28000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767158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C9F294-1658-D642-AC85-B2919EED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ROS – Risiko og sårbarhetsanalyse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0C7281-10CC-0247-AFD5-E9831E859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Hva kan gå galt?</a:t>
            </a:r>
          </a:p>
          <a:p>
            <a:r>
              <a:rPr lang="nb-NO" dirty="0"/>
              <a:t>Hva kan lekke?</a:t>
            </a:r>
          </a:p>
          <a:p>
            <a:r>
              <a:rPr lang="nb-NO" dirty="0"/>
              <a:t>Hva skjer om du går ned?</a:t>
            </a:r>
          </a:p>
          <a:p>
            <a:r>
              <a:rPr lang="nb-NO" dirty="0"/>
              <a:t>Hva skjer om andre får tilgang?</a:t>
            </a:r>
          </a:p>
          <a:p>
            <a:r>
              <a:rPr lang="nb-NO" dirty="0"/>
              <a:t>Hva om noen utviklere gjør feil?</a:t>
            </a:r>
          </a:p>
          <a:p>
            <a:r>
              <a:rPr lang="nb-NO" dirty="0"/>
              <a:t>Hva om brukeren gjør feil?</a:t>
            </a:r>
          </a:p>
          <a:p>
            <a:r>
              <a:rPr lang="nb-NO" dirty="0">
                <a:sym typeface="Wingdings" pitchFamily="2" charset="2"/>
              </a:rPr>
              <a:t>alt som kan gå galt….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B690C5-BBFE-464B-8D10-ADE4997A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53AEB9-E68C-6C48-B25E-2A0A034F9C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13822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00A0DF-A4AD-3741-9626-95B5AC97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2798623"/>
          </a:xfrm>
        </p:spPr>
        <p:txBody>
          <a:bodyPr/>
          <a:lstStyle/>
          <a:p>
            <a:r>
              <a:rPr lang="nb-NO" sz="5400" dirty="0"/>
              <a:t>Demo – </a:t>
            </a:r>
            <a:r>
              <a:rPr lang="nb-NO" sz="5400" dirty="0" err="1"/>
              <a:t>no</a:t>
            </a:r>
            <a:r>
              <a:rPr lang="nb-NO" sz="5400" dirty="0"/>
              <a:t> film…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AD3183-88BE-CC48-AE03-3D09C1CD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77AB84-C1A7-6747-B944-F13864245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22536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FF4FC1-1FF0-514A-81A1-55522A45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Resultater fra Bug </a:t>
            </a:r>
            <a:r>
              <a:rPr lang="nb-NO" dirty="0" err="1"/>
              <a:t>bounty</a:t>
            </a:r>
            <a:r>
              <a:rPr lang="nb-NO" dirty="0"/>
              <a:t> </a:t>
            </a:r>
            <a:r>
              <a:rPr lang="nb-NO" dirty="0" err="1"/>
              <a:t>hunt</a:t>
            </a:r>
            <a:r>
              <a:rPr lang="nb-NO" dirty="0"/>
              <a:t> i Nettskjema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02C57D-9F4A-0044-9B1C-29BAE2E0C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www.uio.no/bounty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AA1971A-6CC5-654A-8B2B-835BACD7B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4F6C4F-123A-7444-9534-49633D8F4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35978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F40EDC-5C5F-1C4E-8F04-C85D97EA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ROS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F21BA6-F630-F047-A9B3-AFAB6F0EF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hlinkClick r:id="rId2"/>
              </a:rPr>
              <a:t>Nettskjema</a:t>
            </a:r>
            <a:endParaRPr lang="nb-NO" dirty="0"/>
          </a:p>
          <a:p>
            <a:r>
              <a:rPr lang="nb-NO" dirty="0"/>
              <a:t>TSD</a:t>
            </a:r>
          </a:p>
          <a:p>
            <a:r>
              <a:rPr lang="nb-NO" dirty="0" err="1">
                <a:hlinkClick r:id="rId3"/>
              </a:rPr>
              <a:t>LetsGo</a:t>
            </a:r>
            <a:r>
              <a:rPr lang="nb-NO" dirty="0"/>
              <a:t> </a:t>
            </a:r>
          </a:p>
          <a:p>
            <a:r>
              <a:rPr lang="nb-NO" dirty="0">
                <a:hlinkClick r:id="rId4"/>
              </a:rPr>
              <a:t>Diktafon-</a:t>
            </a:r>
            <a:r>
              <a:rPr lang="nb-NO" dirty="0" err="1">
                <a:hlinkClick r:id="rId4"/>
              </a:rPr>
              <a:t>App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805866-F4F2-C94A-9BB6-6E6BAEF9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71B91D9-33CF-F74D-B89F-6BC1D73D24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26109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5D3052-E9FC-4641-BC95-C983A978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8226426" cy="4605114"/>
          </a:xfrm>
        </p:spPr>
        <p:txBody>
          <a:bodyPr/>
          <a:lstStyle/>
          <a:p>
            <a:r>
              <a:rPr lang="nb-NO" sz="4400" dirty="0"/>
              <a:t>Takk for oppmerksomheten</a:t>
            </a:r>
            <a:br>
              <a:rPr lang="nb-NO" dirty="0"/>
            </a:br>
            <a:br>
              <a:rPr lang="nb-NO" dirty="0"/>
            </a:br>
            <a:r>
              <a:rPr lang="nb-NO" dirty="0" err="1"/>
              <a:t>linkedin.com</a:t>
            </a:r>
            <a:r>
              <a:rPr lang="nb-NO" dirty="0"/>
              <a:t>/in/bergsager/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Lyst på jobb?</a:t>
            </a:r>
            <a:br>
              <a:rPr lang="nb-NO" dirty="0"/>
            </a:br>
            <a:r>
              <a:rPr lang="nb-NO" dirty="0"/>
              <a:t>Deltid </a:t>
            </a:r>
            <a:r>
              <a:rPr lang="nb-NO" dirty="0" err="1"/>
              <a:t>mobilapputvikler</a:t>
            </a:r>
            <a:r>
              <a:rPr lang="nb-NO" dirty="0"/>
              <a:t>: </a:t>
            </a:r>
            <a:r>
              <a:rPr lang="nb-NO" sz="3200" dirty="0" err="1"/>
              <a:t>usit.uio.no</a:t>
            </a:r>
            <a:r>
              <a:rPr lang="nb-NO" sz="3200" dirty="0"/>
              <a:t>/utvikler</a:t>
            </a:r>
            <a:br>
              <a:rPr lang="nb-NO" sz="3200" dirty="0"/>
            </a:br>
            <a:r>
              <a:rPr lang="nb-NO" dirty="0"/>
              <a:t>Fulltid UX: </a:t>
            </a:r>
            <a:r>
              <a:rPr lang="nb-NO" sz="3200" dirty="0" err="1"/>
              <a:t>usit.uio.no</a:t>
            </a:r>
            <a:r>
              <a:rPr lang="nb-NO" sz="3200" dirty="0"/>
              <a:t>/om/jobb/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C04390-3446-4246-8AD3-5C6F14F14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07.02.2019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1B4D0EA-C72B-D944-A95E-99C9523EB5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17533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00A0DF-A4AD-3741-9626-95B5AC97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2798623"/>
          </a:xfrm>
        </p:spPr>
        <p:txBody>
          <a:bodyPr/>
          <a:lstStyle/>
          <a:p>
            <a:r>
              <a:rPr lang="nb-NO" sz="5400" dirty="0"/>
              <a:t>(Rask) Gjennomgang av GDPR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9AD3183-88BE-CC48-AE03-3D09C1CD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77AB84-C1A7-6747-B944-F13864245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18885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F1011B-3277-E44E-BCB0-4F4CEA6C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BD2A09-D51F-D143-A059-9115BCAB4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D8DE3F-429F-4144-B4AF-D57DB09C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328E195-C88F-2041-A91D-FD9F7FC7E8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1EE83BF-DC4D-6749-8AAB-5037A8972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936" y="0"/>
            <a:ext cx="51221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2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A7AFB8D-B56C-484A-8EAA-2BA6C653A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0"/>
            <a:ext cx="8872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42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84FCFF-7259-DF4C-8987-C88D101DA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8BC33F3-D7BE-2940-98F4-8CCC9A3DE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145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B7B4D-BD7C-0A47-BED3-13247E3470EA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883155" y="1725414"/>
            <a:ext cx="7543800" cy="1566415"/>
          </a:xfrm>
        </p:spPr>
        <p:txBody>
          <a:bodyPr/>
          <a:lstStyle/>
          <a:p>
            <a:r>
              <a:rPr lang="nb-NO" sz="4800" dirty="0"/>
              <a:t>Samtykkeportalen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5797C1F-C58E-E145-9B9C-444CEFC9A17D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883155" y="3291830"/>
            <a:ext cx="7543800" cy="1656184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Gard Thomassen og Dagfinn Bergsager </a:t>
            </a:r>
            <a:br>
              <a:rPr lang="nb-NO" dirty="0"/>
            </a:br>
            <a:r>
              <a:rPr lang="nb-NO" dirty="0"/>
              <a:t>	</a:t>
            </a:r>
            <a:r>
              <a:rPr lang="nb-NO" dirty="0" err="1"/>
              <a:t>nettskjema.no</a:t>
            </a:r>
            <a:r>
              <a:rPr lang="nb-NO" dirty="0"/>
              <a:t> og </a:t>
            </a:r>
            <a:r>
              <a:rPr lang="nb-NO" dirty="0" err="1"/>
              <a:t>uio.no</a:t>
            </a:r>
            <a:r>
              <a:rPr lang="nb-NO" dirty="0"/>
              <a:t>/</a:t>
            </a:r>
            <a:r>
              <a:rPr lang="nb-NO" dirty="0" err="1"/>
              <a:t>tsd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306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3FFAC8-74A8-4A4F-AAE9-064C66152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simplescreenrecorder-2019-01-25_15.43.36.mp4">
            <a:hlinkClick r:id="" action="ppaction://media"/>
            <a:extLst>
              <a:ext uri="{FF2B5EF4-FFF2-40B4-BE49-F238E27FC236}">
                <a16:creationId xmlns:a16="http://schemas.microsoft.com/office/drawing/2014/main" id="{8D49CD33-C6B3-824A-9681-958AB826FD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8924485" cy="5020022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6DD08-4B7F-DC4E-AB42-3E56A61D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06.02.2019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712FA87-D435-EA40-A169-A73D1B0C4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125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62105</TotalTime>
  <Words>793</Words>
  <Application>Microsoft Macintosh PowerPoint</Application>
  <PresentationFormat>Skjermfremvisning (16:9)</PresentationFormat>
  <Paragraphs>196</Paragraphs>
  <Slides>36</Slides>
  <Notes>2</Notes>
  <HiddenSlides>0</HiddenSlides>
  <MMClips>1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38" baseType="lpstr">
      <vt:lpstr>Arial</vt:lpstr>
      <vt:lpstr>UIONorsk16-10</vt:lpstr>
      <vt:lpstr>Trusselmodellering og risikovurdering i programutvikling</vt:lpstr>
      <vt:lpstr>PowerPoint-presentasjon</vt:lpstr>
      <vt:lpstr>Oppgave på årets konkurranse</vt:lpstr>
      <vt:lpstr>(Rask) Gjennomgang av GDPR</vt:lpstr>
      <vt:lpstr>PowerPoint-presentasjon</vt:lpstr>
      <vt:lpstr>PowerPoint-presentasjon</vt:lpstr>
      <vt:lpstr>PowerPoint-presentasjon</vt:lpstr>
      <vt:lpstr>Samtykkeportalen</vt:lpstr>
      <vt:lpstr>PowerPoint-presentasjon</vt:lpstr>
      <vt:lpstr>«Lovlighet, rettferdighet og gjennomsiktighet» </vt:lpstr>
      <vt:lpstr>«Formålsbegrensning» </vt:lpstr>
      <vt:lpstr>«Dataminimering»</vt:lpstr>
      <vt:lpstr>«Riktighet»</vt:lpstr>
      <vt:lpstr>«Lagringsbegrensning»</vt:lpstr>
      <vt:lpstr>«Integritet og fortrolighet» </vt:lpstr>
      <vt:lpstr>«Ansvar»</vt:lpstr>
      <vt:lpstr>Oppsummering</vt:lpstr>
      <vt:lpstr>Hvordan klarer vi å utvikle mobilapper som samler inn sensitive personopplysninger?  -fordi vi har innebygd personvern!        …ikke omvendt</vt:lpstr>
      <vt:lpstr>Programutvikling med innebygd personvern Veileder fra Datatilsynet med internasjonal oppmerksomhet</vt:lpstr>
      <vt:lpstr>PowerPoint-presentasjon</vt:lpstr>
      <vt:lpstr>Prioriteringer for all utvikling</vt:lpstr>
      <vt:lpstr>Nettskjema</vt:lpstr>
      <vt:lpstr>Tjenester for sensitive data</vt:lpstr>
      <vt:lpstr>PowerPoint-presentasjon</vt:lpstr>
      <vt:lpstr>Mobilapper i forskning</vt:lpstr>
      <vt:lpstr>Trusselmodellering</vt:lpstr>
      <vt:lpstr>PowerPoint-presentasjon</vt:lpstr>
      <vt:lpstr>Hovedmomenter</vt:lpstr>
      <vt:lpstr>PowerPoint-presentasjon</vt:lpstr>
      <vt:lpstr>Hva gjør vi med dette? Skanner!</vt:lpstr>
      <vt:lpstr>DPIA - vurdering av personvernkonsekvenser</vt:lpstr>
      <vt:lpstr>ROS – Risiko og sårbarhetsanalyse</vt:lpstr>
      <vt:lpstr>Demo – no film…</vt:lpstr>
      <vt:lpstr>Resultater fra Bug bounty hunt i Nettskjema</vt:lpstr>
      <vt:lpstr>ROS</vt:lpstr>
      <vt:lpstr>Takk for oppmerksomheten  linkedin.com/in/bergsager/   Lyst på jobb? Deltid mobilapputvikler: usit.uio.no/utvikler Fulltid UX: usit.uio.no/om/jobb/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268</cp:revision>
  <dcterms:created xsi:type="dcterms:W3CDTF">2017-02-14T20:39:57Z</dcterms:created>
  <dcterms:modified xsi:type="dcterms:W3CDTF">2019-02-07T14:01:09Z</dcterms:modified>
</cp:coreProperties>
</file>