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70" r:id="rId2"/>
    <p:sldId id="503" r:id="rId3"/>
    <p:sldId id="493" r:id="rId4"/>
    <p:sldId id="492" r:id="rId5"/>
    <p:sldId id="472" r:id="rId6"/>
    <p:sldId id="474" r:id="rId7"/>
    <p:sldId id="475" r:id="rId8"/>
    <p:sldId id="499" r:id="rId9"/>
    <p:sldId id="476" r:id="rId10"/>
    <p:sldId id="480" r:id="rId11"/>
    <p:sldId id="477" r:id="rId12"/>
    <p:sldId id="478" r:id="rId13"/>
    <p:sldId id="500" r:id="rId14"/>
    <p:sldId id="504" r:id="rId15"/>
    <p:sldId id="484" r:id="rId16"/>
    <p:sldId id="486" r:id="rId17"/>
    <p:sldId id="485" r:id="rId18"/>
    <p:sldId id="505" r:id="rId19"/>
    <p:sldId id="483" r:id="rId20"/>
    <p:sldId id="487" r:id="rId21"/>
    <p:sldId id="501" r:id="rId22"/>
    <p:sldId id="496" r:id="rId23"/>
    <p:sldId id="479" r:id="rId24"/>
    <p:sldId id="432" r:id="rId25"/>
    <p:sldId id="459" r:id="rId26"/>
    <p:sldId id="438" r:id="rId27"/>
    <p:sldId id="389" r:id="rId28"/>
    <p:sldId id="408" r:id="rId29"/>
    <p:sldId id="506" r:id="rId30"/>
    <p:sldId id="491" r:id="rId31"/>
    <p:sldId id="507" r:id="rId32"/>
    <p:sldId id="482" r:id="rId33"/>
    <p:sldId id="481" r:id="rId34"/>
    <p:sldId id="430" r:id="rId35"/>
    <p:sldId id="431" r:id="rId36"/>
    <p:sldId id="393" r:id="rId37"/>
    <p:sldId id="391" r:id="rId38"/>
    <p:sldId id="373" r:id="rId39"/>
    <p:sldId id="469" r:id="rId40"/>
    <p:sldId id="384" r:id="rId41"/>
    <p:sldId id="468" r:id="rId42"/>
    <p:sldId id="508" r:id="rId43"/>
    <p:sldId id="502" r:id="rId4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496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1597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18.06.2018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B7B4D-BD7C-0A47-BED3-13247E3470EA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nb-NO" sz="4800" dirty="0"/>
              <a:t>Digital krasjkurs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5797C1F-C58E-E145-9B9C-444CEFC9A1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83155" y="2571750"/>
            <a:ext cx="7543800" cy="1656184"/>
          </a:xfrm>
        </p:spPr>
        <p:txBody>
          <a:bodyPr/>
          <a:lstStyle/>
          <a:p>
            <a:r>
              <a:rPr lang="nb-NO" sz="2800" dirty="0"/>
              <a:t>-for administrasjonen på </a:t>
            </a:r>
            <a:r>
              <a:rPr lang="nb-NO" sz="2800" dirty="0" err="1"/>
              <a:t>MatNat</a:t>
            </a:r>
            <a:r>
              <a:rPr lang="nb-NO" sz="2800" dirty="0"/>
              <a:t> 19.juni 2018</a:t>
            </a:r>
          </a:p>
          <a:p>
            <a:endParaRPr lang="nb-NO" dirty="0"/>
          </a:p>
          <a:p>
            <a:r>
              <a:rPr lang="nb-NO" dirty="0"/>
              <a:t>Dagfinn Bergsager</a:t>
            </a:r>
          </a:p>
          <a:p>
            <a:r>
              <a:rPr lang="nb-NO" dirty="0"/>
              <a:t>USIT</a:t>
            </a:r>
          </a:p>
        </p:txBody>
      </p:sp>
    </p:spTree>
    <p:extLst>
      <p:ext uri="{BB962C8B-B14F-4D97-AF65-F5344CB8AC3E}">
        <p14:creationId xmlns:p14="http://schemas.microsoft.com/office/powerpoint/2010/main" val="238355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9957B4-3684-7C41-AAF6-60C16F98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D047335-E07E-5743-A09B-4263AA0C3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66024"/>
            <a:ext cx="6762796" cy="507747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45D7BE-C7E2-9145-BBBA-B80D086C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D68C7FC-F6F6-1E41-9E27-399EE68366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3003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9B1608-E31B-1F42-9ED4-7F694CEC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C263DE4-B178-C74A-86BE-AE54B9DBA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1" y="272574"/>
            <a:ext cx="6487743" cy="467544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9A0CD7-B3D5-5743-BF3A-A2975D45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591904-C0CD-C348-B1A1-F2CCE66D0C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4885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C04AEF-22B0-054B-BCC9-C80D6F68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Brukt til å lese gjennom alle amerikanske nyheter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3D631E-7847-4E4D-AFF8-83980D5EF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Omtaler media systematisk annerledes om spesielle etniske grupper?</a:t>
            </a:r>
          </a:p>
          <a:p>
            <a:r>
              <a:rPr lang="nb-NO" dirty="0"/>
              <a:t>Er det forskjeller på mediene i hvordan de omtaler ulike grupper?</a:t>
            </a:r>
          </a:p>
          <a:p>
            <a:r>
              <a:rPr lang="nb-NO" dirty="0"/>
              <a:t>Hva er det som gjør at de blir omtalt ulikt?</a:t>
            </a:r>
          </a:p>
          <a:p>
            <a:r>
              <a:rPr lang="nb-NO" dirty="0"/>
              <a:t>Hva sier det om samfunnet vårt?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6622DB-223C-254B-AB63-F817C7E0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4DC2BB-75B8-7542-82B1-EEC2F8C72A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52065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263582-3641-AA45-B0DE-772FF9E9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Kjente metoder…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D44F94-1D50-5A4F-BC19-5E56AA5B9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Map</a:t>
            </a:r>
            <a:r>
              <a:rPr lang="nb-NO" dirty="0"/>
              <a:t> </a:t>
            </a:r>
            <a:r>
              <a:rPr lang="nb-NO" dirty="0" err="1"/>
              <a:t>Reduce</a:t>
            </a:r>
            <a:endParaRPr lang="nb-NO" dirty="0"/>
          </a:p>
          <a:p>
            <a:pPr lvl="1"/>
            <a:r>
              <a:rPr lang="nb-NO" dirty="0"/>
              <a:t>Mapper data og fjerner irrelevant data</a:t>
            </a:r>
          </a:p>
          <a:p>
            <a:r>
              <a:rPr lang="nb-NO" dirty="0"/>
              <a:t>SPARK og </a:t>
            </a:r>
            <a:r>
              <a:rPr lang="nb-NO" dirty="0" err="1"/>
              <a:t>Tenseflow</a:t>
            </a:r>
            <a:r>
              <a:rPr lang="nb-NO" dirty="0"/>
              <a:t> kjører på Abel…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BC30D4-B4DC-0142-8765-9A01874E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6EAA79-592E-1349-AC2B-8B61F34F14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3377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23E966-53F4-A74A-9337-BDF2E14A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B42156-4041-1A43-9D04-8FBFB9E9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B67142-F33F-BE4C-AD57-725AFB8D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FE577C-4602-6A4A-BB14-C5FFD22B3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A55572D-89B4-5E4F-9704-F90032A8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502672"/>
            <a:ext cx="9252520" cy="62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328734-5548-944B-B5C4-E48FD79B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Algoritmer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3366C8-3DB4-ED48-9F84-DCFA82E0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Regler som datamaskiner følger.</a:t>
            </a:r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dirty="0"/>
              <a:t>Trekker ut det relevante fra Big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F463A7-DB16-534C-8949-2BDBAA1D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377A1F6-2AE5-E249-92D0-D1C4FA7974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825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3C7C0B-9DEF-4D4C-ABF8-C4AAAA17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Algoritmer i </a:t>
            </a:r>
            <a:r>
              <a:rPr lang="nb-NO" dirty="0" err="1"/>
              <a:t>mobilapp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9093E1-6D30-C243-8F1E-1E401DE84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Effektivisert språktest av barn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D33B98-D7A4-F141-9220-AFFDE64A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4EF8FFB-1925-F84F-AAD7-13A9E69E7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99C0A03-8D5D-6147-8452-D7DA18B6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0"/>
            <a:ext cx="2891773" cy="51435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  <a:effectLst>
            <a:outerShdw blurRad="50800" dist="50800" dir="5400000" sx="86000" sy="86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35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A6B761-C38F-2B46-9913-240D5005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220" y="-164554"/>
            <a:ext cx="7921625" cy="858679"/>
          </a:xfrm>
        </p:spPr>
        <p:txBody>
          <a:bodyPr/>
          <a:lstStyle/>
          <a:p>
            <a:r>
              <a:rPr lang="nb-NO" dirty="0"/>
              <a:t>Algoritme for rydding i skjema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9C0A4BFC-DDE4-8747-BA67-7942FD463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649" y="555526"/>
            <a:ext cx="7535175" cy="4676327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ACE760-D20C-5C48-ABD6-DCF1B9C1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E0F44C-2D11-C94D-8EC0-7BC43332D6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356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47D366-3564-3A42-B4D6-FBAC5624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639E09-C7D9-B74F-9A3A-CA628A4F5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82E143-B899-0246-B935-F746C889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CDE3AD-6FA5-6944-8E30-CB6140561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2CA517F-F92F-5B48-A2D7-740A4A297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186253"/>
            <a:ext cx="9517416" cy="53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05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6B0EFC-B834-DB4E-A65B-D709896B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Kunstig intelligens (</a:t>
            </a:r>
            <a:r>
              <a:rPr lang="nb-NO" dirty="0" err="1"/>
              <a:t>Artificial</a:t>
            </a:r>
            <a:r>
              <a:rPr lang="nb-NO" dirty="0"/>
              <a:t> </a:t>
            </a:r>
            <a:r>
              <a:rPr lang="nb-NO" dirty="0" err="1"/>
              <a:t>Intelligence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B7041F-F54B-6A43-B0FE-05A8B991D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Algoritmer som kan forbedre seg selv</a:t>
            </a:r>
          </a:p>
          <a:p>
            <a:r>
              <a:rPr lang="nb-NO" dirty="0"/>
              <a:t>Eks.:</a:t>
            </a:r>
          </a:p>
          <a:p>
            <a:pPr lvl="1"/>
            <a:r>
              <a:rPr lang="nb-NO" dirty="0"/>
              <a:t>IFI har en robot som trenes til å løpe raskere</a:t>
            </a:r>
          </a:p>
          <a:p>
            <a:pPr lvl="1"/>
            <a:r>
              <a:rPr lang="nb-NO" dirty="0"/>
              <a:t>Tester ut raskeste veien og løser hindringer</a:t>
            </a:r>
          </a:p>
          <a:p>
            <a:pPr lvl="1"/>
            <a:r>
              <a:rPr lang="nb-NO" dirty="0"/>
              <a:t>Gjør ikke samme feil to ganger</a:t>
            </a:r>
          </a:p>
          <a:p>
            <a:r>
              <a:rPr lang="nb-NO" dirty="0"/>
              <a:t>AI går ut på trene opp datamaskiner</a:t>
            </a:r>
          </a:p>
          <a:p>
            <a:r>
              <a:rPr lang="nb-NO" dirty="0"/>
              <a:t>Det finnes ingen magi eller intelligent datamaskin…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909DB3-D754-4347-81D7-D46974C7F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42FBCAF-A838-0443-9907-7FA6A9F23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3971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7AA23-6113-C947-98CA-FDD395EC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BEC953-419A-884B-ABCF-4376F556A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2C8A9E-D0A8-6640-8D4F-4A56F5AD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548D2F-6C7A-5E47-80E7-43FF0BBDB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1A768B1-ECF4-7F42-B5EA-95C69535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5" y="-5819"/>
            <a:ext cx="9152674" cy="60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7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A85814-4556-864D-9747-5EF8D02F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 AI til å rydde i Nettskjema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15E08D-31F6-D24C-8C30-3549093A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Automatisk forbedring av ryddealgoritme</a:t>
            </a:r>
          </a:p>
          <a:p>
            <a:r>
              <a:rPr lang="nb-NO" dirty="0"/>
              <a:t>Bruker kan huke av for at spørsmål er personopplysninger</a:t>
            </a:r>
          </a:p>
          <a:p>
            <a:pPr lvl="1"/>
            <a:r>
              <a:rPr lang="nb-NO" dirty="0"/>
              <a:t>Eks. «</a:t>
            </a:r>
            <a:r>
              <a:rPr lang="nb-NO" dirty="0" err="1"/>
              <a:t>Nachname</a:t>
            </a:r>
            <a:r>
              <a:rPr lang="nb-NO" dirty="0"/>
              <a:t>»</a:t>
            </a:r>
          </a:p>
          <a:p>
            <a:r>
              <a:rPr lang="nb-NO" dirty="0"/>
              <a:t>Vi rydder dette feltet</a:t>
            </a:r>
          </a:p>
          <a:p>
            <a:r>
              <a:rPr lang="nb-NO" dirty="0"/>
              <a:t>Om flere sier dette er personopplysninger kommer det inn i lista over spørsmål som ryddes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154C3A-8F85-4A4C-9586-BAC6928D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3543656-CB36-0E45-87B9-7921B1FAB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22429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1839C5-871A-8643-AD9A-124C1679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AI-satsning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4294E7-7DCF-F84F-BA26-57D3B7589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UiO har midler for å teste dette ut</a:t>
            </a:r>
          </a:p>
          <a:p>
            <a:r>
              <a:rPr lang="nb-NO" dirty="0"/>
              <a:t>Teste ut på Røntgen</a:t>
            </a:r>
          </a:p>
          <a:p>
            <a:pPr lvl="1"/>
            <a:r>
              <a:rPr lang="nb-NO" dirty="0"/>
              <a:t>Trenes opp av leger</a:t>
            </a:r>
          </a:p>
          <a:p>
            <a:pPr lvl="1"/>
            <a:r>
              <a:rPr lang="nb-NO" dirty="0"/>
              <a:t>Gir råd til legen</a:t>
            </a:r>
          </a:p>
          <a:p>
            <a:pPr marL="363538" lvl="1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2C6775-379C-EE44-8712-CD673542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077F837-A24F-DF48-8D2A-E81C1D3569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50883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E3C7FC-93E5-6E4F-97F2-8A46BC30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Robotic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 Automation (RPA)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5722B6-21EF-9945-87A4-F6F673FE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Automatisere arbeidsprosesser som ikke enkelt lar seg løse med tyngre systemintegrasjoner. </a:t>
            </a:r>
          </a:p>
          <a:p>
            <a:r>
              <a:rPr lang="nb-NO" dirty="0"/>
              <a:t>UiO tenker bruke dette på lesing av politiattester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2C3304-E4BB-054E-9AB2-DA718D82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7C3058-C4EE-FE48-B7A3-3D8F30987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9521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4C361-141D-7245-87FC-2F096CF5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Datainnsamling via nett – </a:t>
            </a:r>
            <a:r>
              <a:rPr lang="nb-NO" dirty="0" err="1"/>
              <a:t>nettskjema.uio.no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C0625A-1ABE-8440-89AE-EFBC51923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Krever ekstremt høy grad av sikkerhet og personvern</a:t>
            </a:r>
          </a:p>
          <a:p>
            <a:r>
              <a:rPr lang="nb-NO" dirty="0"/>
              <a:t>UiOs løsning for datainnsamling og behandling av data med sensitive </a:t>
            </a:r>
            <a:r>
              <a:rPr lang="nb-NO" dirty="0" err="1"/>
              <a:t>personopplysinger</a:t>
            </a:r>
            <a:r>
              <a:rPr lang="nb-NO" dirty="0"/>
              <a:t> har fått internasjonal oppmerksomhet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B9EF14-0141-4A40-BFFF-EBAD5660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0A5CD23-C35C-DF4B-BDF9-9228B1A632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600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C50D94C-82BD-5A48-BA1F-D41A60D59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2830"/>
            <a:ext cx="5688632" cy="493974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B8F77B-DC97-824E-89E6-4EB8F737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455F01-8D24-674F-9799-C7336255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19BDD0D-2DD3-5D4D-B1C9-D71CBAEF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63638"/>
            <a:ext cx="3593976" cy="11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0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A85DD-8CE4-4F47-97A2-8B8211AD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E4E5EB4-E806-8946-B320-1E172EE7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478"/>
            <a:ext cx="6732240" cy="490381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F10589-89C9-2F49-B306-35892B09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4E5D197-10CC-604A-A7BA-27E9AC157A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BEE12D3-BFD2-4D44-965B-68ED19FD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81" y="3108051"/>
            <a:ext cx="2739504" cy="17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152F9D-9867-AF4D-8633-4E506F97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ADCA538-9234-2244-A0BC-B0885C4A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290898"/>
            <a:ext cx="6250514" cy="451184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9D66E2-9F03-CB49-8A7C-A6088DF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F05C09-4067-304B-AE17-4BDEB64E4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2495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	…overalt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Nasjonal tjeneste fra UiO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Høy sikkerhet med mye krypto…</a:t>
            </a:r>
          </a:p>
        </p:txBody>
      </p:sp>
    </p:spTree>
    <p:extLst>
      <p:ext uri="{BB962C8B-B14F-4D97-AF65-F5344CB8AC3E}">
        <p14:creationId xmlns:p14="http://schemas.microsoft.com/office/powerpoint/2010/main" val="1037200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2BA2DA-A47F-0347-906C-4A541C8D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08C194-7CC8-1A4E-8AD6-BBC793636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33C30A-F48B-4946-AD5F-6787EC99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D90D93-6C64-8942-9067-9F314B4D2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74F256E-FBDF-8446-8435-637C3A522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" y="-380578"/>
            <a:ext cx="9252520" cy="592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0399CE-0032-7C43-A283-2D00DBF3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</a:t>
            </a:r>
            <a:r>
              <a:rPr lang="nb-NO" dirty="0" err="1"/>
              <a:t>BigData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D2B088-46A1-B44F-AFE9-1269602E0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Mye data</a:t>
            </a:r>
          </a:p>
          <a:p>
            <a:r>
              <a:rPr lang="nb-NO" dirty="0"/>
              <a:t>Ikke nødvendigvis bare mye data</a:t>
            </a:r>
          </a:p>
          <a:p>
            <a:r>
              <a:rPr lang="nb-NO" dirty="0"/>
              <a:t>Både strukturert og ikke strukturert</a:t>
            </a:r>
          </a:p>
          <a:p>
            <a:r>
              <a:rPr lang="nb-NO" dirty="0"/>
              <a:t>Strukturerte data er ikke </a:t>
            </a:r>
            <a:r>
              <a:rPr lang="nb-NO" dirty="0" err="1"/>
              <a:t>BigData</a:t>
            </a:r>
            <a:endParaRPr lang="nb-NO" dirty="0"/>
          </a:p>
          <a:p>
            <a:r>
              <a:rPr lang="nb-NO" dirty="0"/>
              <a:t>Kun når data brukes på ny måte enn tiltenkt</a:t>
            </a:r>
          </a:p>
          <a:p>
            <a:r>
              <a:rPr lang="nb-NO" dirty="0"/>
              <a:t>Data sammensatt av flere kilder…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C3B6FD-6F16-EE40-85F7-DF1CB967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A1227AB-1C57-104B-890C-95E0E0E5B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05930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90B14D-DBE5-7B48-9FCF-AC4289FE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Blockchain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3CA345-AF91-1C42-9375-43E915346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Ingen </a:t>
            </a:r>
            <a:r>
              <a:rPr lang="nb-NO" dirty="0" err="1"/>
              <a:t>weakest</a:t>
            </a:r>
            <a:r>
              <a:rPr lang="nb-NO" dirty="0"/>
              <a:t> link</a:t>
            </a:r>
          </a:p>
          <a:p>
            <a:r>
              <a:rPr lang="nb-NO" dirty="0"/>
              <a:t>Alle deler i </a:t>
            </a:r>
            <a:r>
              <a:rPr lang="nb-NO" dirty="0" err="1"/>
              <a:t>kjenden</a:t>
            </a:r>
            <a:r>
              <a:rPr lang="nb-NO" dirty="0"/>
              <a:t> verifiserer hverandre</a:t>
            </a:r>
          </a:p>
          <a:p>
            <a:pPr lvl="1"/>
            <a:r>
              <a:rPr lang="nb-NO" dirty="0"/>
              <a:t>Alle har oversikt over full logging i hva som har skjedd…</a:t>
            </a:r>
          </a:p>
          <a:p>
            <a:r>
              <a:rPr lang="nb-NO" dirty="0"/>
              <a:t>Sikres med kryptering</a:t>
            </a:r>
          </a:p>
          <a:p>
            <a:r>
              <a:rPr lang="nb-NO" dirty="0" err="1"/>
              <a:t>Bitcoin</a:t>
            </a:r>
            <a:r>
              <a:rPr lang="nb-NO" dirty="0"/>
              <a:t> har gjort verifisering kostbar (mye strøm)</a:t>
            </a:r>
          </a:p>
          <a:p>
            <a:r>
              <a:rPr lang="nb-NO" dirty="0"/>
              <a:t>Usikker på om dette er noe vi kommer til å bruke på UiO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F5C193-7335-7B41-9E39-6030D546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30F3C41-6983-1540-A42D-4DA61F019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126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4F1A27-0C0F-134C-A529-0D504C50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0A3CC9-934A-E146-82BB-F4BD0A855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0E3A2D-2EAB-7141-96A2-81D424B1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1AF69D-18CC-C248-8D88-C9BD65EDF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DE0FB40-0126-0C47-A872-60DEF5768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192475"/>
            <a:ext cx="9324528" cy="54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0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313523-BCBF-B040-ABDC-5CE09756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GDPR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299255-A97E-ED44-9895-1349926F6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Veldig og ganske </a:t>
            </a:r>
            <a:r>
              <a:rPr lang="nb-NO" dirty="0" err="1"/>
              <a:t>strax</a:t>
            </a:r>
            <a:r>
              <a:rPr lang="nb-NO" dirty="0"/>
              <a:t> (og ikke så plutselig) trer ny personopplysningslov i kraft…</a:t>
            </a:r>
          </a:p>
          <a:p>
            <a:r>
              <a:rPr lang="nb-NO" dirty="0"/>
              <a:t>GDPR er et </a:t>
            </a:r>
            <a:r>
              <a:rPr lang="nb-NO" dirty="0" err="1"/>
              <a:t>paradigmeskifte</a:t>
            </a:r>
            <a:r>
              <a:rPr lang="nb-NO" dirty="0"/>
              <a:t>!</a:t>
            </a:r>
          </a:p>
          <a:p>
            <a:pPr lvl="1"/>
            <a:r>
              <a:rPr lang="nb-NO" dirty="0"/>
              <a:t>Ingen kan digitalisere slik vi gjorde før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579FD7-A385-6C43-A51F-5111C5AF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600DEB-3926-054D-A9C0-ADA05E53A3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5173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EE5DA3-1E10-FC4F-B644-AA15F4D3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8E9ACB1-EC2B-5148-AD98-1A10D496A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846527" cy="514350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AA2F9D-F3D4-9645-8AF9-96E11E21A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B7F1BD9-3E5C-BA43-98F9-66307B4C4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92954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5800C-6ECA-794F-A27A-94C0A102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1A074F-7A6B-8349-A23F-6AC35569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74419"/>
            <a:ext cx="4870478" cy="502914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D1A46C-1CC9-7840-8A0B-76253399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F67824-E7C5-024E-80B0-6B58F67CE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1234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F98599-36F5-DB48-9F9B-F6BDE922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6B70868-4306-1B43-A8DA-7316DD8AE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28650"/>
            <a:ext cx="5688631" cy="511485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F1D007-0A74-BA40-9BDC-CCF0CBF1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EFA2EF-A50A-BB48-B2C8-6BE0B3B9C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1380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38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GPDR – kort </a:t>
            </a:r>
            <a:r>
              <a:rPr lang="nb-NO" dirty="0" err="1"/>
              <a:t>oppsumert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«Lovlighet, rettferdighet og gjennomsiktighet» </a:t>
            </a:r>
          </a:p>
          <a:p>
            <a:r>
              <a:rPr lang="nb-NO" dirty="0"/>
              <a:t>«Formålsbegrensning»</a:t>
            </a:r>
          </a:p>
          <a:p>
            <a:r>
              <a:rPr lang="nb-NO" dirty="0"/>
              <a:t>«Dataminimering»</a:t>
            </a:r>
          </a:p>
          <a:p>
            <a:r>
              <a:rPr lang="nb-NO" dirty="0"/>
              <a:t>«Riktighet»</a:t>
            </a:r>
          </a:p>
          <a:p>
            <a:r>
              <a:rPr lang="nb-NO" dirty="0"/>
              <a:t>«Lagringsbegrensning»</a:t>
            </a:r>
          </a:p>
          <a:p>
            <a:r>
              <a:rPr lang="nb-NO" dirty="0"/>
              <a:t>«Integritet og fortrolighet»</a:t>
            </a:r>
          </a:p>
          <a:p>
            <a:r>
              <a:rPr lang="nb-NO" dirty="0"/>
              <a:t>«Ansvar»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906289-A768-024F-923E-516056A8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5E273E-B70B-FA45-B2B3-35279AC8E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BD3418-92A0-5146-A5EB-441B130FA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771873-E868-C146-B5A4-4857FE012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081F818-ABB8-7F4E-A1DF-14FEE01A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81" y="0"/>
            <a:ext cx="51514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79D857-02F8-8547-BF9A-167EB66A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BigData</a:t>
            </a:r>
            <a:r>
              <a:rPr lang="nb-NO" dirty="0"/>
              <a:t> = ikke nødvendigvis bare mye data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630B86-4F7D-4543-B401-DBBD3588E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Bruke data til noe annet enn det det var samlet inn som</a:t>
            </a:r>
          </a:p>
          <a:p>
            <a:r>
              <a:rPr lang="nb-NO" dirty="0"/>
              <a:t>Eks.:</a:t>
            </a:r>
          </a:p>
          <a:p>
            <a:pPr lvl="1"/>
            <a:r>
              <a:rPr lang="nb-NO" dirty="0"/>
              <a:t>Berlin: fant terrorist i å sjekke bruk av strøm</a:t>
            </a:r>
          </a:p>
          <a:p>
            <a:pPr lvl="1"/>
            <a:r>
              <a:rPr lang="nb-NO" dirty="0"/>
              <a:t>Trafikk i google </a:t>
            </a:r>
            <a:r>
              <a:rPr lang="nb-NO" dirty="0" err="1"/>
              <a:t>maps</a:t>
            </a:r>
            <a:endParaRPr lang="nb-NO" dirty="0"/>
          </a:p>
          <a:p>
            <a:r>
              <a:rPr lang="nb-NO" dirty="0"/>
              <a:t>Forskjellige typer kilder</a:t>
            </a:r>
          </a:p>
          <a:p>
            <a:pPr lvl="1"/>
            <a:r>
              <a:rPr lang="nb-NO" dirty="0"/>
              <a:t>Studentene våre: Vi vet egentlig enormt mye…men bruker det ikke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A12005-C6E3-754C-A061-BAD002D7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D17341-A30C-DC49-9A36-B244F63FE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15428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5856" y="637223"/>
            <a:ext cx="5407770" cy="858679"/>
          </a:xfrm>
        </p:spPr>
        <p:txBody>
          <a:bodyPr/>
          <a:lstStyle/>
          <a:p>
            <a:r>
              <a:rPr lang="nb-NO" dirty="0"/>
              <a:t>demo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41</a:t>
            </a:fld>
            <a:endParaRPr lang="en-US" alt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906FECEE-7695-FE45-BF6C-9EDA0C9DF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3D92972-36B0-8A4F-86DC-75146787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04" y="0"/>
            <a:ext cx="6639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280D37-D790-054D-8F1D-C3126B6B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C8743-CFF8-8C4F-869D-F54CE3CD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A7F8A8-7720-4A4C-9A90-9EA772A1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AABA05-9A3A-4544-93B1-8FE895C7D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B58803F-B700-9745-9B60-9565D0C5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15" y="0"/>
            <a:ext cx="52657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3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B9F7C-3AE6-4546-9C48-54B225D8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579E51-4AF1-F64D-9068-E71CC0F28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Big Data gir nye spennende muligheter</a:t>
            </a:r>
          </a:p>
          <a:p>
            <a:r>
              <a:rPr lang="nb-NO" dirty="0"/>
              <a:t>Flere oppgaver kan gjøres av datamaskiner</a:t>
            </a:r>
          </a:p>
          <a:p>
            <a:r>
              <a:rPr lang="nb-NO" dirty="0"/>
              <a:t>GDPR er paradigmeskiftet</a:t>
            </a:r>
          </a:p>
          <a:p>
            <a:pPr lvl="1"/>
            <a:r>
              <a:rPr lang="nb-NO" dirty="0"/>
              <a:t>Kun de som håndterer dette godt er med videre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408E82-4EE2-C04E-AD85-0D375D27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350A7C8-A0E2-BE4A-9015-A4CBF81AB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65347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1A1166-55B2-0940-BED0-365396A9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 av </a:t>
            </a:r>
            <a:r>
              <a:rPr lang="nb-NO" dirty="0" err="1"/>
              <a:t>mobilapper</a:t>
            </a:r>
            <a:r>
              <a:rPr lang="nb-NO" dirty="0"/>
              <a:t>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A1A750-50FC-5743-A3A0-B72890008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7C2ED4-92E2-484C-A243-B2BE4BF8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CD3E4C-87E7-9541-BFA1-8D525101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4470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5EE884-5FC3-3243-81A3-8DCB16C5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Big Data = Mye Strukturerte Data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287439-AC24-8E46-8766-E91E5268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/>
              <a:t>Forskningsdata; eks. Partikkeldata som forskes på i standardiserte former</a:t>
            </a:r>
          </a:p>
          <a:p>
            <a:r>
              <a:rPr lang="nb-NO" dirty="0"/>
              <a:t>«</a:t>
            </a:r>
            <a:r>
              <a:rPr lang="nb-NO" dirty="0" err="1"/>
              <a:t>Genome</a:t>
            </a:r>
            <a:r>
              <a:rPr lang="nb-NO" dirty="0"/>
              <a:t> data blir kun </a:t>
            </a:r>
            <a:r>
              <a:rPr lang="nb-NO" dirty="0" err="1"/>
              <a:t>BigData</a:t>
            </a:r>
            <a:r>
              <a:rPr lang="nb-NO" dirty="0"/>
              <a:t> når de kobles med andre data»</a:t>
            </a:r>
          </a:p>
          <a:p>
            <a:r>
              <a:rPr lang="nb-NO" dirty="0"/>
              <a:t>Strukturerte loggdata; sammenstilling</a:t>
            </a:r>
          </a:p>
          <a:p>
            <a:pPr lvl="1"/>
            <a:r>
              <a:rPr lang="nb-NO" dirty="0"/>
              <a:t>Så store mengder data at vi ikke klarer å «grave» i logger</a:t>
            </a:r>
          </a:p>
          <a:p>
            <a:pPr lvl="1"/>
            <a:r>
              <a:rPr lang="nb-NO" dirty="0"/>
              <a:t>Egne verktøy som trekker ut det relevante</a:t>
            </a:r>
          </a:p>
          <a:p>
            <a:pPr lvl="2"/>
            <a:r>
              <a:rPr lang="nb-NO" dirty="0"/>
              <a:t>Overvåkning</a:t>
            </a:r>
          </a:p>
          <a:p>
            <a:pPr lvl="2"/>
            <a:r>
              <a:rPr lang="nb-NO" dirty="0"/>
              <a:t>Trendanalyse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25D65C-3F38-834F-AE9C-7DAE2036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C2914C6-A759-1645-BA2C-6B4BDBD66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6579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F19578-F1B5-D548-B336-4FCA383B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67FF068F-C4CA-A949-9A7E-C57909D80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99"/>
            <a:ext cx="9144000" cy="496625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9F86A9-8499-D24C-965E-CCA2A304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186ECF-3AA2-AB44-B3F8-1C0586306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3341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5AFC39-E9DF-C94D-BA2B-D51500D3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Big Data = Mye </a:t>
            </a:r>
            <a:r>
              <a:rPr lang="nb-NO" sz="1800" dirty="0"/>
              <a:t>Ustrukturerte data (70-90%) </a:t>
            </a:r>
            <a:r>
              <a:rPr lang="nb-NO" dirty="0"/>
              <a:t>Data!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4E2B18-A30A-124B-B464-5CA1D491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Facebook</a:t>
            </a:r>
            <a:r>
              <a:rPr lang="nb-NO" dirty="0"/>
              <a:t>-skandalen</a:t>
            </a:r>
          </a:p>
          <a:p>
            <a:pPr lvl="1"/>
            <a:r>
              <a:rPr lang="nb-NO" dirty="0" err="1"/>
              <a:t>Appen</a:t>
            </a:r>
            <a:r>
              <a:rPr lang="nb-NO" dirty="0"/>
              <a:t> «This Is Your Digital Life» lastet ned av 270 000</a:t>
            </a:r>
          </a:p>
          <a:p>
            <a:pPr lvl="1"/>
            <a:r>
              <a:rPr lang="nb-NO" dirty="0"/>
              <a:t>Gav ut data om 87 </a:t>
            </a:r>
            <a:r>
              <a:rPr lang="nb-NO" dirty="0" err="1"/>
              <a:t>mill</a:t>
            </a:r>
            <a:r>
              <a:rPr lang="nb-NO" dirty="0"/>
              <a:t> brukere…</a:t>
            </a:r>
          </a:p>
          <a:p>
            <a:pPr lvl="1"/>
            <a:r>
              <a:rPr lang="nb-NO" dirty="0"/>
              <a:t>17 nordmenn lastet den ned gav ut data om 37 500…</a:t>
            </a:r>
          </a:p>
          <a:p>
            <a:pPr lvl="1"/>
            <a:r>
              <a:rPr lang="nb-NO" dirty="0"/>
              <a:t>Ustrukturerte data tolket og brukt i politisk spill i Amerika…</a:t>
            </a:r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09A467-1021-D54A-A8C8-2C832D4F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004F17-F47E-834B-99CA-B509FCE54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5717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3E784F-B359-AD45-949A-58004FAF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Enorm verdi i vite hvem folk 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CAA5E6-3D33-E349-9276-8EBC87D9A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Kina gir borgere score basert på en rekke parameter..</a:t>
            </a:r>
          </a:p>
          <a:p>
            <a:r>
              <a:rPr lang="nb-NO" dirty="0" err="1"/>
              <a:t>Kidsa</a:t>
            </a:r>
            <a:r>
              <a:rPr lang="nb-NO" dirty="0"/>
              <a:t> tar bilder av venner og tagger dem på FB og </a:t>
            </a:r>
            <a:r>
              <a:rPr lang="nb-NO" dirty="0" err="1"/>
              <a:t>insta</a:t>
            </a:r>
            <a:endParaRPr lang="nb-NO" dirty="0"/>
          </a:p>
          <a:p>
            <a:pPr lvl="1"/>
            <a:r>
              <a:rPr lang="nb-NO" dirty="0"/>
              <a:t>Kan vite hvem alle </a:t>
            </a:r>
            <a:r>
              <a:rPr lang="nb-NO" dirty="0" err="1"/>
              <a:t>er..og</a:t>
            </a:r>
            <a:r>
              <a:rPr lang="nb-NO" dirty="0"/>
              <a:t> hva de </a:t>
            </a:r>
            <a:r>
              <a:rPr lang="nb-NO" dirty="0" err="1"/>
              <a:t>liker..og</a:t>
            </a:r>
            <a:r>
              <a:rPr lang="nb-NO" dirty="0"/>
              <a:t> er venner med </a:t>
            </a:r>
            <a:r>
              <a:rPr lang="nb-NO" dirty="0" err="1"/>
              <a:t>osv</a:t>
            </a:r>
            <a:r>
              <a:rPr lang="nb-NO" dirty="0"/>
              <a:t>…</a:t>
            </a:r>
          </a:p>
          <a:p>
            <a:pPr lvl="1"/>
            <a:r>
              <a:rPr lang="nb-NO" dirty="0"/>
              <a:t>Brukt av russere i overvåkning</a:t>
            </a:r>
          </a:p>
          <a:p>
            <a:pPr lvl="1"/>
            <a:r>
              <a:rPr lang="nb-NO" dirty="0"/>
              <a:t>Enormt viktige data</a:t>
            </a:r>
          </a:p>
          <a:p>
            <a:pPr lvl="1"/>
            <a:r>
              <a:rPr lang="nb-NO" dirty="0"/>
              <a:t>Gjenkjenningsalgoritmer forbedres</a:t>
            </a:r>
          </a:p>
          <a:p>
            <a:r>
              <a:rPr lang="nb-NO" dirty="0"/>
              <a:t>Google, </a:t>
            </a:r>
            <a:r>
              <a:rPr lang="nb-NO" dirty="0" err="1"/>
              <a:t>Facebook</a:t>
            </a:r>
            <a:r>
              <a:rPr lang="nb-NO" dirty="0"/>
              <a:t> vil ha store datamengder…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8A7769-7D0C-3E49-9F2D-14EB93E1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19.06.2018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166276-7DAC-174C-ADE1-7B86FCC4C6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000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22716D-8856-F042-BC8E-BD7AC62E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Watson og kognitive data...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2CAF5B-12B6-3949-865A-3847908B4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På mindre enn tre minutter raser Watson gjennom millioner av tidsskriftartikler, retningslinjer for standard behandling og databasen over alle menneskets 12.000 kjente sykdommer.</a:t>
            </a:r>
          </a:p>
          <a:p>
            <a:r>
              <a:rPr lang="nb-NO" dirty="0"/>
              <a:t>Alt sammenholdes med dine egne pasientdata.</a:t>
            </a:r>
          </a:p>
          <a:p>
            <a:r>
              <a:rPr lang="nb-NO" dirty="0"/>
              <a:t>Øyeblikkelig får legen presentert en liste med hypoteser og forslag til videre tiltak som kan brukes til å bekrefte hvilken hypotese som stemmer.</a:t>
            </a:r>
          </a:p>
          <a:p>
            <a:pPr lvl="1"/>
            <a:r>
              <a:rPr lang="nb-NO" dirty="0"/>
              <a:t>A-magasinet, Aftenposten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8EDA55-E088-0A4B-9759-5248279D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18.06.2018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040983-3E93-044A-89B5-7BA9D7B147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2044681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56465</TotalTime>
  <Words>859</Words>
  <Application>Microsoft Macintosh PowerPoint</Application>
  <PresentationFormat>Skjermfremvisning (16:9)</PresentationFormat>
  <Paragraphs>204</Paragraphs>
  <Slides>43</Slides>
  <Notes>1</Notes>
  <HiddenSlides>1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6" baseType="lpstr">
      <vt:lpstr>ヒラギノ角ゴ Pro W3</vt:lpstr>
      <vt:lpstr>Arial</vt:lpstr>
      <vt:lpstr>UIONorsk16-10</vt:lpstr>
      <vt:lpstr>Digital krasjkurs</vt:lpstr>
      <vt:lpstr>PowerPoint-presentasjon</vt:lpstr>
      <vt:lpstr>Hva er BigData?</vt:lpstr>
      <vt:lpstr>BigData = ikke nødvendigvis bare mye data</vt:lpstr>
      <vt:lpstr>Big Data = Mye Strukturerte Data</vt:lpstr>
      <vt:lpstr>PowerPoint-presentasjon</vt:lpstr>
      <vt:lpstr>Big Data = Mye Ustrukturerte data (70-90%) Data!</vt:lpstr>
      <vt:lpstr>Enorm verdi i vite hvem folk er</vt:lpstr>
      <vt:lpstr>Watson og kognitive data...</vt:lpstr>
      <vt:lpstr>PowerPoint-presentasjon</vt:lpstr>
      <vt:lpstr>PowerPoint-presentasjon</vt:lpstr>
      <vt:lpstr>Brukt til å lese gjennom alle amerikanske nyheter</vt:lpstr>
      <vt:lpstr>Kjente metoder…</vt:lpstr>
      <vt:lpstr>PowerPoint-presentasjon</vt:lpstr>
      <vt:lpstr>Algoritmer</vt:lpstr>
      <vt:lpstr>Algoritmer i mobilapp</vt:lpstr>
      <vt:lpstr>Algoritme for rydding i skjema</vt:lpstr>
      <vt:lpstr>PowerPoint-presentasjon</vt:lpstr>
      <vt:lpstr>Kunstig intelligens (Artificial Intelligence)</vt:lpstr>
      <vt:lpstr>Bruke AI til å rydde i Nettskjema</vt:lpstr>
      <vt:lpstr>AI-satsning</vt:lpstr>
      <vt:lpstr>Robotic Process Automation (RPA)</vt:lpstr>
      <vt:lpstr>Datainnsamling via nett – nettskjema.uio.no</vt:lpstr>
      <vt:lpstr>PowerPoint-presentasjon</vt:lpstr>
      <vt:lpstr>PowerPoint-presentasjon</vt:lpstr>
      <vt:lpstr>PowerPoint-presentasjon</vt:lpstr>
      <vt:lpstr>Hvordan klarer vi å utvikle mobilapper som samler inn sensitive personopplysninger?  -fordi vi har innebygd personvern!         …overalt</vt:lpstr>
      <vt:lpstr>PowerPoint-presentasjon</vt:lpstr>
      <vt:lpstr>PowerPoint-presentasjon</vt:lpstr>
      <vt:lpstr>Blockchain</vt:lpstr>
      <vt:lpstr>PowerPoint-presentasjon</vt:lpstr>
      <vt:lpstr>GDPR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GPDR – kort oppsumert:</vt:lpstr>
      <vt:lpstr>PowerPoint-presentasjon</vt:lpstr>
      <vt:lpstr>demo</vt:lpstr>
      <vt:lpstr>PowerPoint-presentasjon</vt:lpstr>
      <vt:lpstr>Oppsummering</vt:lpstr>
      <vt:lpstr>Demo av mobilapper…</vt:lpstr>
    </vt:vector>
  </TitlesOfParts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265</cp:revision>
  <dcterms:created xsi:type="dcterms:W3CDTF">2017-02-14T20:39:57Z</dcterms:created>
  <dcterms:modified xsi:type="dcterms:W3CDTF">2018-06-18T22:37:28Z</dcterms:modified>
</cp:coreProperties>
</file>