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73" r:id="rId5"/>
    <p:sldId id="274" r:id="rId6"/>
    <p:sldId id="275" r:id="rId7"/>
    <p:sldId id="266" r:id="rId8"/>
    <p:sldId id="259" r:id="rId9"/>
    <p:sldId id="260" r:id="rId10"/>
    <p:sldId id="261" r:id="rId11"/>
    <p:sldId id="263" r:id="rId12"/>
    <p:sldId id="262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76" r:id="rId23"/>
    <p:sldId id="279" r:id="rId2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624" autoAdjust="0"/>
  </p:normalViewPr>
  <p:slideViewPr>
    <p:cSldViewPr>
      <p:cViewPr>
        <p:scale>
          <a:sx n="100" d="100"/>
          <a:sy n="100" d="100"/>
        </p:scale>
        <p:origin x="-1014" y="-24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20BEA7F-5DCB-452C-9A52-9654306E1942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C38AC24-8B74-4414-8D5B-98D73C68B74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71169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47D8288-D216-40A1-9922-D05B4ED4CD1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55707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D1951B0-DE19-4E19-80A5-13B6CEDBD4C1}" type="slidenum">
              <a:rPr lang="en-US" altLang="nb-NO" sz="1200"/>
              <a:pPr>
                <a:spcBef>
                  <a:spcPct val="0"/>
                </a:spcBef>
              </a:pPr>
              <a:t>3</a:t>
            </a:fld>
            <a:endParaRPr lang="en-US" altLang="nb-NO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3819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4C5F-6B3D-4DD1-89F4-191A8AB193DE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A0CB-4A16-4F04-9DA9-88D9D3900A1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8993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698500"/>
            <a:ext cx="1924050" cy="43815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698500"/>
            <a:ext cx="5619750" cy="43815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CD8D-F530-46A2-88EB-E27C53C00749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A2AA-D256-48EE-8413-AF73DDEC0EB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5435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0FE72-2DBB-427C-A6A6-B04EC9CDF915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76B7-9E9B-4344-8FCE-B8D1DA942B9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3736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F50C-C3D3-4EF5-B3AF-BA17127D566F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4E1E-1AA9-4B3B-9020-8643E29C80A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0950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7DDC-EF36-4983-8E51-B98AD01FBA12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C3D39-69C5-4A63-B70E-E209F3880F7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55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47AF-10A8-4DBC-8916-6D3BCB746EC7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F89C-FF9A-4241-8E8E-78C30C672CB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071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C32-4FE5-409C-A726-32CB5FD54ED4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71DA-B727-459F-A9D4-3F237D57052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0220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5311-6A92-4A61-BDB8-C1B46246F1B8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9AC5-407C-4B69-BEF6-C1DC0F2FF27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2349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B630-26CF-456B-9C94-326AFD116F1D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65F8-E1D0-4E41-96CD-566C75A60AD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9406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735A-10A6-4259-8C02-09E387E8947F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2EB4-135F-40DC-A8DD-915691631EB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9681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F52FC21-4817-43B4-BB64-1AADD7F278F1}" type="datetime1">
              <a:rPr lang="nb-NO" altLang="nb-NO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4041AF-5E17-4E2F-8E33-800FF7773B4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950"/>
            <a:ext cx="10810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uio.no/tjenester/it/forskning/sensiti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pPr eaLnBrk="1" hangingPunct="1"/>
            <a:r>
              <a:rPr lang="nb-NO" altLang="nb-NO" sz="2800" dirty="0" smtClean="0"/>
              <a:t>Innsamling av persondata og sensitive data </a:t>
            </a:r>
            <a:r>
              <a:rPr lang="nb-NO" altLang="nb-NO" sz="2800" dirty="0"/>
              <a:t/>
            </a:r>
            <a:br>
              <a:rPr lang="nb-NO" altLang="nb-NO" sz="2800" dirty="0"/>
            </a:br>
            <a:r>
              <a:rPr lang="nb-NO" altLang="nb-NO" sz="2800" dirty="0" smtClean="0"/>
              <a:t>på Universitetet i Oslo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2088232"/>
          </a:xfrm>
        </p:spPr>
        <p:txBody>
          <a:bodyPr/>
          <a:lstStyle/>
          <a:p>
            <a:pPr eaLnBrk="1" hangingPunct="1"/>
            <a:endParaRPr lang="nb-NO" altLang="nb-NO" dirty="0" smtClean="0"/>
          </a:p>
          <a:p>
            <a:pPr eaLnBrk="1" hangingPunct="1"/>
            <a:r>
              <a:rPr lang="nb-NO" altLang="nb-NO" sz="1800" b="1" dirty="0" smtClean="0"/>
              <a:t>Software 2015</a:t>
            </a:r>
          </a:p>
          <a:p>
            <a:pPr eaLnBrk="1" hangingPunct="1"/>
            <a:r>
              <a:rPr lang="nb-NO" altLang="nb-NO" sz="1800" dirty="0" smtClean="0"/>
              <a:t/>
            </a:r>
            <a:br>
              <a:rPr lang="nb-NO" altLang="nb-NO" sz="1800" dirty="0" smtClean="0"/>
            </a:br>
            <a:r>
              <a:rPr lang="nb-NO" altLang="nb-NO" sz="1600" dirty="0" smtClean="0"/>
              <a:t>Dagfinn Bergsager</a:t>
            </a:r>
          </a:p>
          <a:p>
            <a:pPr eaLnBrk="1" hangingPunct="1"/>
            <a:r>
              <a:rPr lang="nb-NO" altLang="nb-NO" sz="1600" dirty="0" smtClean="0"/>
              <a:t>Gruppeleder webutvikling</a:t>
            </a:r>
          </a:p>
          <a:p>
            <a:pPr eaLnBrk="1" hangingPunct="1"/>
            <a:r>
              <a:rPr lang="nb-NO" altLang="nb-NO" sz="1600" dirty="0" smtClean="0"/>
              <a:t>Universitetet i Oslo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8024"/>
            <a:ext cx="8202488" cy="1501403"/>
          </a:xfrm>
        </p:spPr>
        <p:txBody>
          <a:bodyPr/>
          <a:lstStyle/>
          <a:p>
            <a:r>
              <a:rPr lang="nb-NO" dirty="0" smtClean="0"/>
              <a:t>Personopplysningsloven </a:t>
            </a:r>
            <a:r>
              <a:rPr lang="nb-NO" dirty="0"/>
              <a:t>§ </a:t>
            </a:r>
            <a:r>
              <a:rPr lang="nb-NO" dirty="0" smtClean="0"/>
              <a:t>28: </a:t>
            </a:r>
            <a:br>
              <a:rPr lang="nb-NO" dirty="0" smtClean="0"/>
            </a:br>
            <a:r>
              <a:rPr lang="nb-NO" sz="2400" dirty="0" smtClean="0"/>
              <a:t>Forbud </a:t>
            </a:r>
            <a:r>
              <a:rPr lang="nb-NO" sz="2400" dirty="0"/>
              <a:t>mot å lagre unødvendige personopplysninger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21396"/>
            <a:ext cx="7986464" cy="3528392"/>
          </a:xfrm>
        </p:spPr>
        <p:txBody>
          <a:bodyPr/>
          <a:lstStyle/>
          <a:p>
            <a:r>
              <a:rPr lang="nb-NO" dirty="0" smtClean="0"/>
              <a:t>Personopplysninger skal ikke lagres </a:t>
            </a:r>
            <a:r>
              <a:rPr lang="nb-NO" dirty="0"/>
              <a:t>lenger enn det som må anses nødvendig for å gjennomføre formålet med behandlingen. </a:t>
            </a:r>
            <a:endParaRPr lang="nb-NO" dirty="0" smtClean="0"/>
          </a:p>
          <a:p>
            <a:r>
              <a:rPr lang="nb-NO" dirty="0" smtClean="0"/>
              <a:t>Med </a:t>
            </a:r>
            <a:r>
              <a:rPr lang="nb-NO" dirty="0"/>
              <a:t>personopplysninger menes alle de opplysninger som kan knyttes til en </a:t>
            </a:r>
            <a:r>
              <a:rPr lang="nb-NO" dirty="0" smtClean="0"/>
              <a:t>enkeltperson som:</a:t>
            </a:r>
          </a:p>
          <a:p>
            <a:pPr lvl="1"/>
            <a:r>
              <a:rPr lang="nb-NO" dirty="0" smtClean="0"/>
              <a:t>Navn, brukernavn, e-postadresse, fødselsnummer</a:t>
            </a:r>
          </a:p>
          <a:p>
            <a:r>
              <a:rPr lang="nb-NO" dirty="0" smtClean="0"/>
              <a:t>Nettskjema samler inn data. </a:t>
            </a:r>
          </a:p>
          <a:p>
            <a:pPr lvl="1"/>
            <a:r>
              <a:rPr lang="nb-NO" dirty="0" smtClean="0"/>
              <a:t>Personopplysninger skal oppbevares i arkivsystem, personalsystem eller studentsystem</a:t>
            </a:r>
            <a:endParaRPr lang="nb-NO" dirty="0"/>
          </a:p>
        </p:txBody>
      </p:sp>
      <p:pic>
        <p:nvPicPr>
          <p:cNvPr id="6146" name="Picture 2" descr="https://www.jus.uio.no/vrtx/decorating/resources/images/paragr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37620"/>
            <a:ext cx="11049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 å få kontroll over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Eget felt for fødselsnummer</a:t>
            </a:r>
          </a:p>
          <a:p>
            <a:pPr lvl="1"/>
            <a:r>
              <a:rPr lang="nb-NO" dirty="0" smtClean="0"/>
              <a:t>Innholdet fjernes dersom kopi av besvarelse sendes i epost</a:t>
            </a:r>
          </a:p>
          <a:p>
            <a:pPr lvl="1"/>
            <a:r>
              <a:rPr lang="nb-NO" dirty="0" smtClean="0"/>
              <a:t>Skjemaeier får beskjed om retningslinjer for innsamling av dette</a:t>
            </a:r>
          </a:p>
          <a:p>
            <a:r>
              <a:rPr lang="nb-NO" dirty="0" smtClean="0"/>
              <a:t>Mulig å ha UiO innlogging og inviterte på e-post uten at det lagres kobling mellom bevarelse og person.</a:t>
            </a:r>
          </a:p>
          <a:p>
            <a:pPr lvl="1"/>
            <a:r>
              <a:rPr lang="nb-NO" dirty="0" smtClean="0"/>
              <a:t>Kun om de har svar eller ikke (slik at de kan få påminnelse)</a:t>
            </a:r>
          </a:p>
          <a:p>
            <a:pPr lvl="1"/>
            <a:r>
              <a:rPr lang="nb-NO" dirty="0" smtClean="0"/>
              <a:t>Brukes ofte på studentevalueringer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4300"/>
            <a:ext cx="20193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3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 for å rydde bort gamle personopplysninger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1000"/>
            <a:ext cx="8274496" cy="3429000"/>
          </a:xfrm>
        </p:spPr>
        <p:txBody>
          <a:bodyPr/>
          <a:lstStyle/>
          <a:p>
            <a:r>
              <a:rPr lang="nb-NO" dirty="0" smtClean="0"/>
              <a:t>Vi lager et søk etter skjema som vi antar har personopplysninger</a:t>
            </a:r>
          </a:p>
          <a:p>
            <a:pPr lvl="1"/>
            <a:r>
              <a:rPr lang="nb-NO" dirty="0" smtClean="0"/>
              <a:t>Har UiO innlogging (og kobling mellom besvarelse og person)</a:t>
            </a:r>
          </a:p>
          <a:p>
            <a:pPr lvl="1"/>
            <a:r>
              <a:rPr lang="nb-NO" dirty="0" smtClean="0"/>
              <a:t>Har inviterte på e-post (og </a:t>
            </a:r>
            <a:r>
              <a:rPr lang="nb-NO" dirty="0"/>
              <a:t>kobling mellom besvarelse og </a:t>
            </a:r>
            <a:r>
              <a:rPr lang="nb-NO" dirty="0" smtClean="0"/>
              <a:t>person)</a:t>
            </a:r>
          </a:p>
          <a:p>
            <a:pPr lvl="1"/>
            <a:r>
              <a:rPr lang="nb-NO" dirty="0" smtClean="0"/>
              <a:t>Har spørsmål som inneholder definerte ord (navn, </a:t>
            </a:r>
            <a:r>
              <a:rPr lang="nb-NO" dirty="0" err="1" smtClean="0"/>
              <a:t>name</a:t>
            </a:r>
            <a:r>
              <a:rPr lang="nb-NO" dirty="0" smtClean="0"/>
              <a:t>, e-mail etc.)</a:t>
            </a:r>
          </a:p>
          <a:p>
            <a:r>
              <a:rPr lang="nb-NO" dirty="0" smtClean="0"/>
              <a:t>Eiere av gamle skjema får </a:t>
            </a:r>
          </a:p>
          <a:p>
            <a:pPr lvl="1"/>
            <a:r>
              <a:rPr lang="nb-NO" dirty="0" smtClean="0"/>
              <a:t>Varsel om å rydde når de logger inn</a:t>
            </a:r>
          </a:p>
          <a:p>
            <a:pPr lvl="1"/>
            <a:r>
              <a:rPr lang="nb-NO" dirty="0" smtClean="0"/>
              <a:t>Epost om hvilke skjema som ikke følger retningslinjene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46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 rydder for dem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Dersom bruker ikke sletter data, rydder vi for dem:</a:t>
            </a:r>
          </a:p>
          <a:p>
            <a:pPr lvl="1"/>
            <a:r>
              <a:rPr lang="nb-NO" dirty="0" smtClean="0"/>
              <a:t>Sletter inviterte</a:t>
            </a:r>
          </a:p>
          <a:p>
            <a:pPr lvl="1"/>
            <a:r>
              <a:rPr lang="nb-NO" dirty="0" smtClean="0"/>
              <a:t>Sletter data om innlogget bruker</a:t>
            </a:r>
          </a:p>
          <a:p>
            <a:pPr lvl="1"/>
            <a:r>
              <a:rPr lang="nb-NO" dirty="0" smtClean="0"/>
              <a:t>Fjerner innholdet i feltet fødselsnummer</a:t>
            </a:r>
          </a:p>
          <a:p>
            <a:pPr lvl="1"/>
            <a:r>
              <a:rPr lang="nb-NO" dirty="0" smtClean="0"/>
              <a:t>Fjerner innholdet i felt vi antar inneholder personopplysninger</a:t>
            </a:r>
          </a:p>
        </p:txBody>
      </p:sp>
    </p:spTree>
    <p:extLst>
      <p:ext uri="{BB962C8B-B14F-4D97-AF65-F5344CB8AC3E}">
        <p14:creationId xmlns:p14="http://schemas.microsoft.com/office/powerpoint/2010/main" val="37783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1000"/>
            <a:ext cx="7924800" cy="3654772"/>
          </a:xfrm>
        </p:spPr>
        <p:txBody>
          <a:bodyPr/>
          <a:lstStyle/>
          <a:p>
            <a:r>
              <a:rPr lang="nb-NO" dirty="0" smtClean="0"/>
              <a:t>UiO ønsker ikke at ukjente (statsmakter) skal kunne lese data som samles inn</a:t>
            </a:r>
          </a:p>
          <a:p>
            <a:pPr lvl="1"/>
            <a:r>
              <a:rPr lang="nb-NO" dirty="0" smtClean="0"/>
              <a:t>Krav om å bruke egen applikasjon med lagring på egne servere</a:t>
            </a:r>
          </a:p>
          <a:p>
            <a:pPr lvl="1"/>
            <a:r>
              <a:rPr lang="nb-NO" dirty="0" smtClean="0"/>
              <a:t>Egen applikasjon utviklet til å bli attraktiv for brukerne</a:t>
            </a:r>
          </a:p>
          <a:p>
            <a:r>
              <a:rPr lang="nb-NO" dirty="0" smtClean="0"/>
              <a:t>UiO har unik mulighet til å sikre at alle følger personopplysningsloven §28</a:t>
            </a:r>
          </a:p>
          <a:p>
            <a:pPr lvl="1"/>
            <a:r>
              <a:rPr lang="nb-NO" dirty="0" smtClean="0"/>
              <a:t>Rydder bort personopplysninger som er lagret for lenge.</a:t>
            </a:r>
          </a:p>
          <a:p>
            <a:pPr lvl="1"/>
            <a:endParaRPr lang="nb-NO" dirty="0"/>
          </a:p>
          <a:p>
            <a:r>
              <a:rPr lang="nb-NO" dirty="0" smtClean="0"/>
              <a:t>UiO har full kontroll over dataene! </a:t>
            </a:r>
          </a:p>
          <a:p>
            <a:pPr lvl="1"/>
            <a:r>
              <a:rPr lang="nb-NO" dirty="0" smtClean="0"/>
              <a:t>Og vi hjelper brukerne med </a:t>
            </a:r>
            <a:r>
              <a:rPr lang="nb-NO" smtClean="0"/>
              <a:t>å følge loven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64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Innsamling av sensitive data til forskning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Store behov innen forskning (bla. medisin og psykologi)</a:t>
            </a:r>
          </a:p>
          <a:p>
            <a:r>
              <a:rPr lang="nb-NO" dirty="0" smtClean="0"/>
              <a:t>Kan ikke lagres og behandles på vanlig infrastruktur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</a:t>
            </a:r>
            <a:r>
              <a:rPr lang="nb-NO" sz="1100" dirty="0" smtClean="0"/>
              <a:t>Computerworld, mai 2014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16</a:t>
            </a:fld>
            <a:endParaRPr lang="en-US" altLang="nb-N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44829"/>
            <a:ext cx="5094734" cy="3232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TSD: Tjenester for sensitive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 plattform for IT tjenester innenfor en lukket og sikker </a:t>
            </a:r>
            <a:r>
              <a:rPr lang="nb-NO" dirty="0" smtClean="0"/>
              <a:t>omgivelse</a:t>
            </a:r>
          </a:p>
          <a:p>
            <a:r>
              <a:rPr lang="nb-NO" dirty="0" smtClean="0"/>
              <a:t>All bearbeiding og forskning skjer inne i TSD</a:t>
            </a:r>
          </a:p>
          <a:p>
            <a:r>
              <a:rPr lang="nb-NO" dirty="0" smtClean="0"/>
              <a:t>Har all «vanlig» infrastruktur</a:t>
            </a:r>
          </a:p>
          <a:p>
            <a:pPr lvl="1"/>
            <a:r>
              <a:rPr lang="nb-NO" dirty="0" smtClean="0"/>
              <a:t>Egen brukerdatabase (UiO-brukere kommer ikke inn)</a:t>
            </a:r>
          </a:p>
          <a:p>
            <a:pPr lvl="1"/>
            <a:r>
              <a:rPr lang="nb-NO" dirty="0" smtClean="0"/>
              <a:t>Terminalservere</a:t>
            </a:r>
          </a:p>
          <a:p>
            <a:pPr lvl="1"/>
            <a:r>
              <a:rPr lang="nb-NO" dirty="0" smtClean="0"/>
              <a:t>Tungregning</a:t>
            </a:r>
          </a:p>
          <a:p>
            <a:pPr lvl="1"/>
            <a:r>
              <a:rPr lang="nb-NO" dirty="0" smtClean="0"/>
              <a:t>Databaser </a:t>
            </a:r>
          </a:p>
          <a:p>
            <a:pPr lvl="1"/>
            <a:r>
              <a:rPr lang="nb-NO" dirty="0" smtClean="0"/>
              <a:t>Lagringstjenester</a:t>
            </a:r>
          </a:p>
          <a:p>
            <a:pPr lvl="1"/>
            <a:r>
              <a:rPr lang="nb-NO" dirty="0" smtClean="0"/>
              <a:t>Analyseverktøy</a:t>
            </a:r>
            <a:endParaRPr lang="nb-NO" dirty="0"/>
          </a:p>
        </p:txBody>
      </p:sp>
      <p:pic>
        <p:nvPicPr>
          <p:cNvPr id="2050" name="Picture 2" descr="http://www.usit.uio.no/prosjekter/tsd20/s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4357687"/>
            <a:ext cx="4829175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TSD: Tjenester for sensitive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USITs driftsavdeling har ikke </a:t>
            </a:r>
            <a:r>
              <a:rPr lang="nb-NO" dirty="0" smtClean="0"/>
              <a:t>vanlig </a:t>
            </a:r>
            <a:r>
              <a:rPr lang="nb-NO" dirty="0"/>
              <a:t>tilgang til TSD </a:t>
            </a:r>
            <a:r>
              <a:rPr lang="nb-NO" dirty="0" smtClean="0"/>
              <a:t>infrastruktur</a:t>
            </a:r>
            <a:endParaRPr lang="nb-NO" dirty="0"/>
          </a:p>
          <a:p>
            <a:pPr lvl="1"/>
            <a:r>
              <a:rPr lang="nb-NO" dirty="0" smtClean="0"/>
              <a:t>Eget serverrom</a:t>
            </a:r>
          </a:p>
          <a:p>
            <a:pPr lvl="1"/>
            <a:r>
              <a:rPr lang="nb-NO" dirty="0" smtClean="0"/>
              <a:t>Kun et fåtall driftere har tilgang</a:t>
            </a:r>
          </a:p>
          <a:p>
            <a:r>
              <a:rPr lang="nb-NO" dirty="0" smtClean="0"/>
              <a:t>Data som kommer inn er kryptert</a:t>
            </a:r>
          </a:p>
          <a:p>
            <a:r>
              <a:rPr lang="nb-NO" dirty="0" smtClean="0"/>
              <a:t>Alle prosjekter får egen virtuell server</a:t>
            </a:r>
          </a:p>
          <a:p>
            <a:r>
              <a:rPr lang="nb-NO" dirty="0" smtClean="0"/>
              <a:t>TSD brukes av forskere fra hele </a:t>
            </a:r>
            <a:r>
              <a:rPr lang="nb-NO" dirty="0" smtClean="0"/>
              <a:t>verden</a:t>
            </a:r>
            <a:endParaRPr lang="nb-NO" dirty="0" smtClean="0"/>
          </a:p>
          <a:p>
            <a:endParaRPr lang="nb-NO" dirty="0" smtClean="0"/>
          </a:p>
        </p:txBody>
      </p:sp>
      <p:pic>
        <p:nvPicPr>
          <p:cNvPr id="2050" name="Picture 2" descr="http://www.usit.uio.no/prosjekter/tsd20/s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4357687"/>
            <a:ext cx="4829175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TSD: Tjenester for sensitive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2-faktor autentisering</a:t>
            </a:r>
          </a:p>
          <a:p>
            <a:r>
              <a:rPr lang="nb-NO" dirty="0" smtClean="0"/>
              <a:t>Umulig </a:t>
            </a:r>
            <a:r>
              <a:rPr lang="nb-NO" dirty="0"/>
              <a:t>å få ut data uten nøye </a:t>
            </a:r>
            <a:r>
              <a:rPr lang="nb-NO" dirty="0" smtClean="0"/>
              <a:t>kontroll</a:t>
            </a:r>
          </a:p>
          <a:p>
            <a:r>
              <a:rPr lang="nb-NO" dirty="0" smtClean="0"/>
              <a:t>Kan håndtere sensitive data som</a:t>
            </a:r>
          </a:p>
          <a:p>
            <a:pPr lvl="1"/>
            <a:r>
              <a:rPr lang="nb-NO" dirty="0" smtClean="0"/>
              <a:t>DNA-profiler</a:t>
            </a:r>
          </a:p>
          <a:p>
            <a:pPr lvl="1"/>
            <a:r>
              <a:rPr lang="nb-NO" dirty="0" smtClean="0"/>
              <a:t>Sykejournaler</a:t>
            </a:r>
            <a:endParaRPr lang="nb-NO" dirty="0"/>
          </a:p>
          <a:p>
            <a:pPr lvl="1"/>
            <a:r>
              <a:rPr lang="nb-NO" dirty="0" smtClean="0"/>
              <a:t>Psykologvurderinger</a:t>
            </a:r>
            <a:endParaRPr lang="nb-NO" dirty="0"/>
          </a:p>
          <a:p>
            <a:pPr lvl="1"/>
            <a:r>
              <a:rPr lang="nb-NO" dirty="0" smtClean="0"/>
              <a:t>MR-</a:t>
            </a:r>
            <a:r>
              <a:rPr lang="nb-NO" dirty="0" smtClean="0"/>
              <a:t>bilder</a:t>
            </a:r>
            <a:endParaRPr lang="nb-NO" dirty="0" smtClean="0"/>
          </a:p>
        </p:txBody>
      </p:sp>
      <p:pic>
        <p:nvPicPr>
          <p:cNvPr id="2050" name="Picture 2" descr="http://www.usit.uio.no/prosjekter/tsd20/s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4357687"/>
            <a:ext cx="4829175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TSD: Tjenester for sensitive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1000"/>
            <a:ext cx="8045896" cy="3429000"/>
          </a:xfrm>
        </p:spPr>
        <p:txBody>
          <a:bodyPr/>
          <a:lstStyle/>
          <a:p>
            <a:r>
              <a:rPr lang="nb-NO" dirty="0" smtClean="0"/>
              <a:t>Data anonymiseres ved forskning utenfor TSD</a:t>
            </a:r>
          </a:p>
          <a:p>
            <a:r>
              <a:rPr lang="nb-NO" dirty="0" smtClean="0"/>
              <a:t>Data fra sykehus kan ligge der</a:t>
            </a:r>
          </a:p>
          <a:p>
            <a:r>
              <a:rPr lang="nb-NO" b="1" dirty="0" err="1"/>
              <a:t>Flerbrukeraspektet</a:t>
            </a:r>
            <a:r>
              <a:rPr lang="nb-NO" b="1" dirty="0"/>
              <a:t> og helheten av tjenester i TSD er det få land som kan vise maken </a:t>
            </a:r>
            <a:r>
              <a:rPr lang="nb-NO" b="1" dirty="0" smtClean="0"/>
              <a:t>til!</a:t>
            </a:r>
            <a:br>
              <a:rPr lang="nb-NO" b="1" dirty="0" smtClean="0"/>
            </a:br>
            <a:endParaRPr lang="nb-NO" b="1" dirty="0" smtClean="0"/>
          </a:p>
          <a:p>
            <a:r>
              <a:rPr lang="nb-NO" dirty="0" smtClean="0"/>
              <a:t>Les </a:t>
            </a:r>
            <a:r>
              <a:rPr lang="nb-NO" dirty="0"/>
              <a:t>mer: </a:t>
            </a:r>
            <a:r>
              <a:rPr lang="nb-NO" sz="2000" dirty="0" smtClean="0">
                <a:hlinkClick r:id="rId2"/>
              </a:rPr>
              <a:t>http</a:t>
            </a:r>
            <a:r>
              <a:rPr lang="nb-NO" sz="2000" dirty="0">
                <a:hlinkClick r:id="rId2"/>
              </a:rPr>
              <a:t>://www.uio.no/tjenester/it/forskning/sensitiv</a:t>
            </a:r>
            <a:r>
              <a:rPr lang="nb-NO" sz="2000" dirty="0" smtClean="0">
                <a:hlinkClick r:id="rId2"/>
              </a:rPr>
              <a:t>/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pic>
        <p:nvPicPr>
          <p:cNvPr id="2050" name="Picture 2" descr="http://www.usit.uio.no/prosjekter/tsd20/sa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4357687"/>
            <a:ext cx="4829175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906463" indent="-1809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270000" indent="-1809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631950" indent="-180975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DAC7A-DAB3-44D5-A3D3-40BB53A9A812}" type="slidenum">
              <a:rPr lang="en-US" altLang="nb-NO" sz="7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b-NO" sz="700">
              <a:solidFill>
                <a:schemeClr val="bg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Hva gjør UiO for å </a:t>
            </a:r>
            <a:r>
              <a:rPr lang="nb-NO" altLang="nb-NO" dirty="0" smtClean="0"/>
              <a:t>bidra til at vi </a:t>
            </a:r>
            <a:r>
              <a:rPr lang="nb-NO" altLang="nb-NO" dirty="0"/>
              <a:t>holder </a:t>
            </a:r>
            <a:r>
              <a:rPr lang="nb-NO" altLang="nb-NO" dirty="0" smtClean="0"/>
              <a:t>oss innenfor </a:t>
            </a:r>
            <a:r>
              <a:rPr lang="nb-NO" dirty="0"/>
              <a:t>personopplysningsloven § 28 </a:t>
            </a:r>
            <a:r>
              <a:rPr lang="nb-NO" dirty="0" smtClean="0"/>
              <a:t>?</a:t>
            </a:r>
            <a:br>
              <a:rPr lang="nb-NO" dirty="0" smtClean="0"/>
            </a:br>
            <a:endParaRPr lang="nb-NO" altLang="nb-NO" dirty="0"/>
          </a:p>
          <a:p>
            <a:pPr eaLnBrk="1" hangingPunct="1"/>
            <a:r>
              <a:rPr lang="nb-NO" altLang="nb-NO" dirty="0" smtClean="0"/>
              <a:t>Hvordan kan UiO samle inn sensitive data til forskning fra åpne nettsider og mobiltelefoner?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Stort behov for å få inn data fra spørreundersøkelser inn i TSD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24" y="1705372"/>
            <a:ext cx="7924800" cy="3429000"/>
          </a:xfrm>
        </p:spPr>
        <p:txBody>
          <a:bodyPr/>
          <a:lstStyle/>
          <a:p>
            <a:r>
              <a:rPr lang="nb-NO" dirty="0" smtClean="0"/>
              <a:t>Ikke ønskelig å lage egen applikasjon til datainnsamling</a:t>
            </a:r>
          </a:p>
          <a:p>
            <a:r>
              <a:rPr lang="nb-NO" dirty="0" smtClean="0"/>
              <a:t>Nettskjema tilpasset til å levere data til TSD</a:t>
            </a:r>
          </a:p>
          <a:p>
            <a:r>
              <a:rPr lang="nb-NO" dirty="0" smtClean="0"/>
              <a:t>Besvarelse lagres aldri i Nettskjema</a:t>
            </a:r>
          </a:p>
          <a:p>
            <a:r>
              <a:rPr lang="nb-NO" dirty="0" smtClean="0"/>
              <a:t>Ved levering PGP-krypteres alt som JSON </a:t>
            </a:r>
            <a:br>
              <a:rPr lang="nb-NO" dirty="0" smtClean="0"/>
            </a:br>
            <a:r>
              <a:rPr lang="nb-NO" dirty="0" smtClean="0"/>
              <a:t>og sendes inn i TSD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21</a:t>
            </a:fld>
            <a:endParaRPr lang="en-US" altLang="nb-NO"/>
          </a:p>
        </p:txBody>
      </p:sp>
      <p:sp>
        <p:nvSpPr>
          <p:cNvPr id="6" name="AutoShape 2" descr="data:image/jpeg;base64,/9j/4AAQSkZJRgABAQAAAQABAAD/2wCEAAkGBxASDxAQDxAQExAQEA8QEBAQFBAQDw0PFBEWFhURFBQYHCggGBolGxQWITEhJSkrLi4uFx8zODMsNzQtLi0BCgoKDg0OGxAQGysdHCUsLCwsLCwsLywsLCwsLCwsLCwsLCwsLCwsLCwsLCwsLCwsLCwsLCwsLCwsLCwsLCwsLP/AABEIAOkA2AMBEQACEQEDEQH/xAAcAAABBQEBAQAAAAAAAAAAAAAAAgMEBQYHAQj/xABQEAABAwADBg4OBwcFAQAAAAABAAIDBAYRBRIxUXGRByFBUmFyc4GhsbLB0dITFBciIyQyMzRTVJKTsxY1QkOCosIVYmN0w+HwRIOEo+Jk/8QAGgEBAAMBAQEAAAAAAAAAAAAAAAEDBAIFBv/EADMRAQABAgMECAcAAgMBAAAAAAABAgMREzEEEjJRBRQhM0FSYXEVgZGhscHRQnIiNPAj/9oADAMBAAIRAxEAPwDex3epI+2Dtmt5gFRvyzZlSSys8v2mRnJfDnKnMl1myebWk6sI3n816pzPROb6HW1oZqxO3iCpzE5scixWiL1cn5OlMyDNh79J4dZLmZ1kzIM2B9J4dZLmZ1kzIM2Hn0oi9XJ+TpTMgzYIdWhmpE/fLQmZBmxyIdWkakJ332cyjM9EZvoQa0u1IQMryf0pmehm+ht1Z5NSNgylxUZkozZNurLPqNiH4XdZMyUZtRt1YaQftNGRo51G/JmVG3XcpJ+9zNZ0Jv1IzKuZp11aQcMz942cSjelG/VzNmnzeul99/SoxlG9PMg0mQ4ZHnK53SmMmMkGR2udnKIJtUAtQKEjhgc4ZCVIdZTZhglkH43dKYynenmnUK61JL2MElt85re+a04ThwWrqKqncV1Y4Nkr2gIBBz6nMvZZG4pHjeDis06sk6rKg3CMsTZGyAX193padKxxGG3YxJgspt4xjiU6rM2o+M5S4cyYGTJs1dpH8M5HHnCYIyqiDcCka1vvNTAyqnn7BpOsHvM6UwRl1D9g0nWD3mdKYGXUULgUjWt95qYJyqihV2kYmb7v7JgZVRQq3Proved1UwTlVHBVmXVfHvXx5kwMmS21XdqzNGRhPOmCcmeZxtVxqzHeZZ+pTgnJ9TrasR6skm9ejmTBOTHM42rUGukOUt5mpgZNJxtX6PrXHK53Micqk4Lh0b1edzzzonLpOC5FHH3TN8W8aJy6eRYuZB6mL3GnmQ3KeT39nw+pi9xnQid2nkO0YPVRe4zoQ3aeRJuZAfuYt5jQiNynkoay0WKPsYjYGl1+SRbgFmlZv8CiVN2mIwwM1XhvqQDrGOdv6Tf1FdW47UW4/wCTYq9oCAQYa7rLKTKP3gc7QedZ69WWviloKrPto9mte4cR50X2uFLpUrg/SNmkFXVMxLqZ7TYpb9g5Qo35MZLFNOtGexTmG8UKb+7wpmJ3ihTW4jwKd+DeHbjcTuDpTfg3nvbjdngTfg3h243Z4E34N4duNxHg6U34N55263E7g6U34N54aaMR4E34N54ab+7w/wBlGYbxJpp1ozpmI3nhpjsTeHpUb8m9JJpT8YzBRvyYySaQ/XHgCb0oxkgyO1xzlRjISVAlUDCcistppTVY7ZWtj/DMGKMHO49CiWa9qh3Juq2jlznMLi8ACwgWWWk82ZX2Le9iWvFZfTBnqX+81aciea7EfTBnqX+81MieZin3Hu62kPcwMc29bfWkg26YHOuK7e6YqOszbKS7Zaw8FnMsleqi5xLSqTvBSDFJbnaOhRCyzpKbTfL3gqq9Xc6mFwgIBAIBAIBAIBAIBAIBAIBAIBBKoGF2QKy2mlNVjtjqyutpLthrBwW86iWW7xKSk6m+t2ycMpt6GFqWhBoqk+fk3L9QVN/SEwerY3w7TjibwOcsFzVRd1SaoO88MXYznvuhcQ7s+Kypvl7wVdeqydTC4QEAgEAgTI8NBc4hrWglznEBrQMJJOAIhjrs6I1EiJbA11IcNVp7HFbtyCTvCzZVdV2IZLm2UU9kdrL0rRMpriexx0eManeve4ZSXWHMq5vSzTt1fhEIo0Q7o2+cjydijs4lGbU467d9Eyi6JtMafCRUd41bA9js4dZwKYvS7p2+vxiGluRokUSUhs7XwOOqfCRW7YC0b7bNlWRdiWm3tturXsbGGVr2texzXMcLWuaQ5rhjBGkVY1xOPbBaJCAQCAQWFCZY23Hp72orqI7HUH106YqsB8al/APyNUSyXOKVPScIyc5W/ZeD5u7ehlaVgQaGpPn37keW1U3tEwl1ub4SM42EZj/dYLmqm7q9qie/lGNrDmJ6VxCbOsram+XvBV16rZ1MLhAQCAQR6fTY4InzTODY4xa5x4ABqkmwAapKTODmqqKYxnRxitla5qa8i0so4PeQg6RswPk1zuAamqTlruTV7PHv7RVcnDSGeVbMs7m1fplIF9BR5XtOB9l7Gcj3WA513FFUrqLFyvSE91R7pD/SnekgPE9TlVO+qXeX4VN0Ll0iA2Twyx6dgL2Oa1x2HYDvLmaZjVVXaro4owQ1yrXVWqy0ihPtiN9E4gyQuJvJMZGtdZ9ob9o0l3RXNK+zfqtT2acnabjXVipULZ4Tax2kQdJ0bhhY4ahHQcFi1RMTGMPZt3Irp3oTVLsIBAuJl84DHxKYjGRaAK92ESxF2z4zLthyQolkr4pVNJwjJzlehsvA7t6GVoWBBf1KPjLtxdy2Kq9wkLGuA04TsS/o6VgueCu74GKpnwzx/DJzOHSq4RZ1XVN8veCrr1XTqYXCAgEAg5JomVgM0/asZ8DR3WPswST4HHI3yct9sLPdq8HlbZe3qtyNI/LFKlhdLqFUll42lUxgcXAOhgcLWtacEkg1SdRuADDacGi3bw7Zens2yxEb1f0dFVz0AgTJG1zS1zQ5rhY5rgHNcMRB0iiNXN67VEa1jqTQmkBtrpaOLSA3CXx5NVubEqa7fjDz9o2SMN6j6OcrO81qND675otKDHu8BOWskB8ljrbGSbFhNh2CcQVtqrCcGvZL25XhOku0LS9gIBBNoMekXY9IZFbRHi6phKXboIMNdn0iXbniCiWOvilVUnyt4L0dm7tbb0NK92EF9Uv0l24v5bFVe4SFrXAd7Cdl44B0LBcV3fBCqqfGDsxO5TVXCLXEvqb5e8OdV16rp1R1wgIBBW1jun2tRJ59K+Yw3lumDI43rN6+IUVThGKu7XuUTU4E5xJJJJJNpJ0yTjJWN4Mzj2tBUW4opVNY14tiiHZZQcDmtIsYcriBZitXdunGWjZbW/X26Q7etT2ggEAgEHF9EK4YotLJjFkM4MkYGkGOt7+MZCQdgOAWa7ThOLxtrtbleMaSy6rZXd6nXTNJoMErja+97HIThMjDeknZNgd+Ja6ZxjF7tivftxK5XS4qNlpAxqYjGRaAWCwaivdvUSEGFuv6RLtyoljr4pVdJ8reC9HZu7hbRoaV7sIL2pnpR3F/KYqr3CQuq3DwcZ/iWflPQsNzRxd0VdWT4yNlrxwW8yqhxa4mhp3l/hHGVXXqvq1R1wgIBBgNF2nXsFHgH3kj5HZI2gAHKZPyqq7PZgwbdVhTFPNy5ZnlusaE1z7yiSzkd9PLYDjjjFg/M5+ZabUYQ9bYaMKN7m3CtbQgEAgEGS0Trn9loBkA76jvZIMd4TeOGTvgfwqu5GNLLtlG9bx5OOLK8Z07QgpdsVKhP2Hxyt2b9pa75bc60WZ7HqbBV/xmHQlc3ptBjsF9jwZFbRHi6phKXboIBBhbr+kS7cqJY6+KVXSfK3gvR2bu4W0aGle7CC8qf6V/tv4wqr3CQva2jwDN1HIcsNzRxd0U1XT4zH+PkFVQrt8TSU7y/wAI4yq69WirVHXCAgEHItFak31Pay3SigjbZic4ueTmc3Ms96e15O3VY1xHoxipYneao0XsVz6IyyzwDHkYnSC/dwuK20xhD3rNO7biPRbqVoQCAQCCHdmjdlo1Ii9ZDKwZSwgHOomMYcV071Mw+ewsb59t9CWaymys1H0Zx/E2RhHAXK2zq3bBP/OY9HXImXxA/wAAWmIxl6q0A1Fe7CJCAQYa7PpEu3PEFEsdfFKqpPlbwXo7N3a23oaV7sILuqHpQ2j+ZVXuEhoa1jxcbEjTwEc6xXNHN3hUFwT4zFldyHKmFVvihp6d5Q2o4yq69WirVHXCAgEHD6/S3106UcT2N92NreZZbvE8Xa5xuyz52FxDPD6OijvWtYMDQGjIBZzLa+hKRIQCAQCD1uEZUHzlSYbx72ax7me6SOZY6uyXz1cYVTDTaGUll04hro5m/wDWT+ld2uJp2Kf/AKu6UKOwXxwnBkW6iOzF7VMJK7dBAIBBh7teky7bmCiWOvilVUnCMnOV6Gzd2st6GVoWBBc1SPjTdq/iVV7hIaatA8WOw5nHZzrFc0c3OFm7inxmLbcxVMKaOKGqp/lDJzlV16tNSMuEBAIOB1offU+mH/6qRwSOCyV8UvBvzjcq90W5Ud9SIG66aJud4CinihFqMa4930MVse+EAgEAgEAg+fLtiylUkYqROP8AscsdfFLwL3eVe8rnQ2bbdaiDGZgcnYJF3ZjGuF2x99H/ALwfQIC9F7gRIQCAQYm7w8Zlyt5DVEslzilUUnCMnOvQ2Xg+bu3oZWhYEFvVQ+Nx5JOQVXd4SGqrKPFX5Y+WFhr4UXOFlrlHw8O6M4SqY1UUcUNbT/KGTnVderTUjLhCjrfd/tOj34bfSPN5ED5AdZbfO2BiGHYwji5Xuxiz7TfyaMfFz7ugXQ18Xw2rPn1PM6/d9GXpTzJI+R/lSPc91mkC5ziTpZSqpqmZxZark1TMyKM8xyMkb5Ub2vbbpi+aQRaMoSKpicSm5NMxMNR3QafrovhtVufU1dfu+g7oNP10Xw2pn1HX7voO6DT9dF8NqZ9R8Qu+g7oNP10Xw2pn1HxC76Dug0/XRfDamfUfELvoO6DT9dF8MJn1HxC76Pe6DT9dF8MJn1HxC76MtSXmSR8jvKke57rNIXziSdLKVVNUzOLLVcmqZmT9yKc+jTspEJAkjvr0uF8O+aWm0ZHFdUXJpnGE271VurehqGaJd0gQS6EgEEgxixwxGw2q7rdfo1R0je9HWquXZZTKNHSGNLQ+0FrsLHtNjhbqi0YVuoqiqneh7Nm7F2iKoWa6WhAIMXWAeNS/g5DVEslzilTUnCMnOVv2Xgn3d29DK0rAgtqq+lxZJPluVd3hIa2sXosv4OW1Yq+FFzhZK5x8PDusfLCohnp1hsKfhGRcXGqpFVaGG0WPR6Pux5BVF/hef0j3ce6t0OblUeaGczQxyFsjQ0vaHEC9wBfLdMbRdtXKYoqmOzwT0baortzNURPa1hq3QvZYPcavJ69tPnn6t07Pa8sfQ26rlC9lh9wKevbR55+qmbNvyx9CDV2hezQ+4F113aPPP1VTao8sfQ2avUP2aH3Quo23aPPP1VTbo5R9DZq/Q/ZovdC667tHnn6qppp5QQbgUT2eL3QuuuX/ADypmI5G3XBons8XuhT1y/55VSQbhUT2eL3Quut3/PKqqTZuHRfUR+6F1G13/NKqa5INxKL6iPMuut3vNKqblXM2bi0b1EeZT1q95pUzdr5stWuixxyRiNjWgstIaLLTfFersFyquiZqnHtX2KpqpnF1XQr+q4t0n+YV9Fs/dw+n2DuYa5XNgQCDG1jHjL8jOSFEstziUtJ1MnOt2ycM+7q3oYWpYEFrVf0yL/c+W5V3eGSGxu8LaNLtQczgVir0RXwyxtCPhYt0j5QVDPTrDZU/C3IeZcXGqpFVaGF0WPR6PuzuQVRf4Xn9I93Hub0LPR6Ruw5AXx/Tne0+37XdF91Pv+obNy8WG6o25dKajbl1Cio25dQpqNuXUKajbl3Cmo25dKajTl1Cmo25dQoqNuXUKajbl1Cmpja6eej3P9RXs9G8E+7Ts3DPu6hoV/VcO3n+a5fS7P3cPqdg7iPm1qubAgEGPrOPGDssYePoUSy3eJR0nU3+Zbdk0lNvQwta0ILSrJ8chyv+W5cXeGSG0u0PF5toVhq0K+GWJo579hxPbygqGaNW1uh9n8XMuLjVUiKtDCaLPmKNur+QqL/C87pHgj3J0LR4tPu/9Nq+O6c72n2/cr+i+5n3/UNk5eNDbUbcuoVVGnFdQoqQ5afEML273fcSvps1z4KakV91osbjkB51bGzVqZNm60X72b+666tWqqh4LpRH7VmUOHMmRXHgpqg42VrvJcDkIK5mmY1hRVDxymFFRty6hTUbcuoU1MbXTz0e5/qK9ro3gn3adm4Z93T9Cv6rh28/zXL6TZ+7h9TsHcR82uVzYEAgyVah4wNmJvKcolmu8ShpOAb62bJ4lvxR1sWhBZ1b9Lh2zvluXF3hkht7rDxebcpOSViq0kq4ZYRhsIOIg8KzMrc3Q+zv8yi411IaqQwWi0fA0XdJeS3pVF/SHndI8Ee5Whb6LN/MH5bF8d0531P+v7lf0X3M+/6hr3leNDbUpKddnUiFv75wbwW61svjX9Gauvkpp53v03uJy4BkGottNFNOkYKKpMldqpIK6VyQVKuSCpVySulcpEN0ZG4TfDE7DnVVVimrTsU1UxKzgpLXi1u+DhCzV25ontZK6ZgpyiFFTG1089Huf6ivZ6N4J92nZuGfd0/Qr+q4dvP81y+l2fu4fU7B3ENcrmwIBBla2DwzD/D/AFHpUSzXtWepOAZTzLXsms/L9lvxR1tWhBY1ePjcO2PJK4ucMkN3dEWwSj+FJySsVWiatJYAnSWZkbyn4Bl5lFxsqQlU5YDRbPg6Jt5+TH0rPtGkPN6R4afc5oXeiTfzB+WxfHdOd/T/AK/uWjovuZ9/1C4rDSSA2MfaF87ZGoOPMseyURONUtV2fBQlegzSQVKqSCpVySV0rkgqVckFSrkkrpXJBUq5ewzFjg4amHZGqEqpiqMJVVRjGC+JXnsFTHV087HuZ5RXs9G8E+7Ts3DPu6foV/VcW6T/ADCvpdn7uH1OwdzDXK5sCAQZitw7+I42uGYjpUSz3tYZykYN8cRWrZOKXNvVGW5cEFhcH0qHbjiK4ucMkN9Th4KTc38krFOiatHPnYN5ZmRvKZpsadkcRUXNGydEJVOXPdFw97QstK4oVn2jweX0lpT8/wBJGhd6JN/Mu+VGvjum+/p/1/ctXRfcz7/qFvWGjkhsg+yL12wNQ8edY9kriMaZarseKhK9BlkgqVckFSrkkrpXJBUq5IKlXJJXSuSCpVy9iiL3Bo1eAapSqqKYxlVVOEYr4heewVMdXTzse5nlFez0bwT7tOzcM+7p2hV9VxbpP8wr6XZ+7h9RsHcw16ubQgEGcreNOE7r+hJZ73gzNI8nfC0bLxz7ObeqKt64IJ9wz41BujVxc4ZIdCpA7x+1dxLHKZ0c71FlZG6lNsLDsMPAlejX4IipQ55ou4KFlpX9FZ9o8Hl9JaU/P9JWhePE5f5l/wAqNfG9N9/T/rH5lq6M7mff9Q1rxbpHBixryYbalHTrjYTEfwHmPSt1ravCv6s1dHJTzwuabHtIyjDkOqtlNUVaTioqgwV2qkkrpXJBUq5IKlXJJXSuUiG58jsIvRjdhzKuq9TT6qKqohZUejNYLG4ThJwlZa7k1z2stdUyW5RDPUxtdPOx7meUvZ6N4J92rZuGfd07Qq+q4t0n+YV9Ls/dw+o2DuYa9XNoQCCgrcO8iP7zhnH9klRe8GVn8k7yu2bvPkrt6oq9FeEE24x8Zg3WPlBc18Mjo7haCMYsWJ05wMG8srG3LdOjs2kZ4AlejX/iiqlDnei7/ov+V/RWfaPB5fSWlPz/AEm6GHoUn8y/5ca+N6b/AOxH+sfmWvozuPnP6aty8iGuo25dwqqNvFukcC6hRUhS3PiOFg3rW8SupvVx4qakV9yYv3hkPSrY2mtTJo3IjxvzjoXfWa/RVVIFzYh9m3KSmfXPipqqk42FrfJaBkAC5mqZ1lRVIckKajZXSio25dQpqY6unnYtoeUvZ6N4Kvdp2Xhl0zQp+q491m5ZX0uz93D6nYO5hsFc2hAIKOto8Cw/xRyHJKm9oycvkn/NUK3Z+8hVRxIi9JeEEu5PpEG7RcsLmvhkdKWJ05xZZpYtJZWNt6Np0WPcYz+UKatGuOGEZUIc70XMNC/5X9FZ9o8Hl9JaU/P9J2hj6E/+Zk+XGvjOmv8AsR/rH5ls6N7j5z+mqcvJhqqNuXcKajbl1Cmo25dQpqNuXUKajbl0pqNuXUKajbl1Cio05dQpqNuXSmo25dKamPrp5yLaHlL2ejeCr3adl4ZdM0KPqyPdZuWvpdn7uH1OwdzDYK5tCAQU9aW+LjYkaeAjnSVV3hZCTyTkVljvIUUaoa9NoCCVcr0iDdouWFzXwyOlrE6c6lHfO2zuNZmOW1udp0WPcWj8qTo108MIyoQ55ouMNlDdYb0GkNLrDYHHsRAJxm9OYrPtGkPM6Sjspn3Zu4FbJqJEYo44nNLzJa8PttIaLNJw0u9Xi7V0bb2mvfqmYnDDsw/jPs+3VWaNyIie3FYnREpXqaPmk6yzfBLPmq+38Wz0nXP+Mfck6INJ9VR80nWU/BbPmq+38cz0hVP+MEmv9J9VBmk6yn4NZ81X2/jiduqnwgk19pPqoM0nWU/B7Pmn7fxxO1zPhBJr1SfVwZpOsp+EWec/b+OZ2iZ8HhrxSfVwZpOsp+E2ec/b+OJu4+BJrtSPVwZpOsp+FWuc/b+OZrxJNc6R6uHM/rKfhdrnP2/jicJeGuNI9XDmf1lPwu1zn7fxzNMST9L59ZDmf1k+GWuc/b+OJtUvDW2fWRZn9ZT8Ntc5+38czs9M81ZdS6b53Nc8NBaCBe2jV2SVqsWKbMTFLu3biiMIdj0K43C5kV8CL6SVwtBFrS/SI2F7Wzxhbh9JsMTFmMWuVzYEAgq6yN8WfsFh/OBzoru8LGuwHIeJdWuOPdmp1hCXqtIQSbm+fh3aLlhRVwyOmLC6c9pY8JJt38orNOrJOrZXF06NFtLOZS1UcMIyzoLfcyKeJ8c7A+OQXpaeMEaYIOAjTFi7poiY7UTRTXGFXbCo7nVy/Z3fGpHXUdXt8lPUbHIdzq5fs7vjUjrpkW+R1Gx5Xvc6uX7O741I66nIt8jqNjyjudXL9nd8akddRkW+R1Gx5R3O7l+zH41I66nIt8jqNjy/kdzu5Xsx+NSeumRb5HUbHl/L3ueXK9mPxqT10yLfI6jY8v5Hc8uV7MfjUnrpkW+R1Kx5fyO55cr2Y/GpPXTIt8jqVjy/kdzy5Xsx+NSeumRb5HUrHl/I7ndyvZj8ak9dMi3yOo2PL+Xnc7uV7MfjUjrpkW+R1Gx5fy9boeXLBB7WOkQbDLOQbMYL9MJkW+RGxWI/xahjQAAAAAAABpAAYAArWp6iQgEEC7zbaNLkBzOBRXc4ZYk8xU0dlUe7NGqCvWaQgkXP89DusfLCirSR01YXTn90BZNKP4snLKzTqyVay11wD4tFkdyypabfDBJjteWjXHeCpwxqwPFYtbYABgCudvUSEAgEAgEAgEAgEAgEAgEAgEAgiXWbbR5tzeczSUcV8MsKFEMiEvYaniB+gnwsW6R8oKKtJHTlhdMFdQWTzbo853ErPVqy1ay1NXD4tHlfy3I0WuFPbGAS7VKjDxd4FqUhAIBAIBAIBAIBAIBAIBAIBAIBAzTm2xSDHG8flKOatJYBuouWNCcNMr2YnGGl4iTtFPhGbdnKCidB1BYXTC3bFlJl21ucArPVqy18Ur2rtKjbRwHSMaQ5+k5zQcNuqi63VEUrF10YB99F77elFm/TzNuuxRx963etPEERmU8zTrv0YfbJyNfzhEZtJl1ZIBgEhyNbzlMUZ1Jp1Z2akb98tHFamKM6ORp1aMUOd/8A5UYozvQ06s8mpGwZS49CYozpNOrJPijH4XdZMUZtRt136RrmjI1vOmKM2o2bt0n1p92PoTFGZVzIN1qQfvXb1g4gmKN+rmQbpT+uk94hMTeq5k9vTeul99/SmKN6ebzt2b10vxH9KG9PMduzetl+I/pQ3p5ve3pvXS/Ef0pib08yhdKcffSb7ieNMU71XM427FIGCV2+GnjCYp36uZ1l36QMLmnK1vNYmKc2o+2skthDmMIII0r5vOUxTmypFCpFl8o5SvXo4Y9mmNCF0k5B5bNs3jUToOorC6Y+sdDeJnyXpLH3pDgLQLGgEHFgVNcTjiz3KZxxU6rVlNaTgBOTTQOtoshwRyHIxx5lOEpwkwXDGM4XcWq+Um7PJ52RuMLrIuck7lTzsrcfGuo2a4ncl52duzmXXVa+cJy5ednGI8Cnqk8zLedsbHCuuqev2Tl+rztjYXXVKecpy4edsHEOFT1Wj1MuB2c7HCp6tbTlw87O7YzBT1a3y+5uUjs7tjMp6vb5G5S87M7/AABOr2+RuUjszv8AAE6vb5G5S97O7/AnV7fI3KR2d2xmCjq1vkblL3s5xDhUdVo9UZcPRSNhczslPhJlwUJxiPGuJ2SfCXOWUJW486rnZrkeqJolHlPfHKt1uJiiInkujQhdpLiPfNyjjSdB1JYHQQCAQCDl1IFj3jE5wzErdGjkgaeDTyKQ8yhSnyYpTkY88yjejmH2XHpJwQSb4veNc5lPMwPsq7Sz91ZlfH1lGbTzMDzarUk+rGV3QCozqTA8yqM+q+EZC8/pCjOhOB1tT36szBkaTzhRnxyMDoqdjnzR/wDpRn+hgcFT2asz95rQmfPIwLFUIdWSX8nVUZ0mBYqjBr5s7OqmdUYPfonR9dL7zeqozqjB79E6Prpfeb1UzqjAfROj66X3m9VM6owefRKj66X3m9VM6owJNUYNSSbOzqqc6owNuqhFqSyb4aeYJnzyMDT6nYp87Lf1Kc/0MEeSqEv2ZYzlDm8Vq6z45GCNLVilDA1jtq4fqsUxepRghS3JpDPKhk0sQvhnbau4rpnxHSFidBAIBAIMXQfPSbrJyitFWiGuonkqiUnlAEAgEAgEAgEAgEAgEAgEAgEAgEAg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9548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9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usit.uio.no/prosjekter/tsd20/s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99" y="2977514"/>
            <a:ext cx="2988962" cy="84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" y="13578"/>
            <a:ext cx="3389582" cy="89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683568" y="1117307"/>
            <a:ext cx="438467" cy="156017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7494"/>
            <a:ext cx="3448050" cy="1373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 descr="http://www.uio.no/tjenester/it/applikasjoner/nettskjema/v11-mobil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3159" r="26795" b="-3159"/>
          <a:stretch/>
        </p:blipFill>
        <p:spPr bwMode="auto">
          <a:xfrm>
            <a:off x="897183" y="4382144"/>
            <a:ext cx="1545137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1314" y="4328388"/>
            <a:ext cx="137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Bruker fyller ut skjema</a:t>
            </a:r>
            <a:endParaRPr lang="nb-NO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4291673" y="3217539"/>
            <a:ext cx="2512575" cy="37862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81" y="5139531"/>
            <a:ext cx="8477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67119" y="150029"/>
            <a:ext cx="2957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TSD sjekker «</a:t>
            </a:r>
            <a:r>
              <a:rPr lang="nb-NO" dirty="0" err="1" smtClean="0"/>
              <a:t>filsluse</a:t>
            </a:r>
            <a:r>
              <a:rPr lang="nb-NO" dirty="0" smtClean="0"/>
              <a:t>» kontinuerlig og henter krypterte filer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Fil legges på rett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Dataeier </a:t>
            </a:r>
            <a:r>
              <a:rPr lang="nb-NO" dirty="0" err="1" smtClean="0"/>
              <a:t>dekrypterer</a:t>
            </a:r>
            <a:r>
              <a:rPr lang="nb-NO" dirty="0" smtClean="0"/>
              <a:t> 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Fil importeres i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Data behandles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Data kan anonymiseres og eksporteres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5139399" y="4029800"/>
            <a:ext cx="38893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Besvarelse og DIFI-data eksporteres til fil (JSON)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charset="0"/>
                <a:ea typeface="ヒラギノ角ゴ Pro W3" charset="-128"/>
                <a:cs typeface="ヒラギノ角ゴ Pro W3" charset="-128"/>
              </a:rPr>
              <a:t>Fil </a:t>
            </a:r>
            <a:r>
              <a:rPr lang="nb-NO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PGP-krypteres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Legges i «</a:t>
            </a:r>
            <a:r>
              <a:rPr lang="nb-NO" dirty="0" err="1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filsluse</a:t>
            </a:r>
            <a:r>
              <a:rPr lang="nb-NO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» til TSD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Besvarelser lagres aldri i Nettskjema</a:t>
            </a:r>
            <a:endParaRPr kumimoji="0" 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2035" y="1057301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Fødselsnummer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Språk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Sikkerhetsnivå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charset="0"/>
                <a:ea typeface="ヒラギノ角ゴ Pro W3" charset="-128"/>
              </a:rPr>
              <a:t>URL</a:t>
            </a:r>
            <a:endParaRPr lang="nb-NO" dirty="0"/>
          </a:p>
        </p:txBody>
      </p:sp>
      <p:pic>
        <p:nvPicPr>
          <p:cNvPr id="8203" name="Picture 11" descr="http://2.bp.blogspot.com/-Ct06Tfw0lO4/UpT4eAhaAuI/AAAAAAAADCs/Vv1NHzaUkSg/s1600/mundo+%281%29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06" y="48648"/>
            <a:ext cx="1536427" cy="1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own Arrow 17"/>
          <p:cNvSpPr/>
          <p:nvPr/>
        </p:nvSpPr>
        <p:spPr bwMode="auto">
          <a:xfrm rot="1610481">
            <a:off x="3452190" y="804450"/>
            <a:ext cx="393543" cy="18541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5952" y="1188775"/>
            <a:ext cx="17267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Åpent skjema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charset="0"/>
                <a:ea typeface="ヒラギノ角ゴ Pro W3" charset="-128"/>
                <a:cs typeface="ヒラギノ角ゴ Pro W3" charset="-128"/>
              </a:rPr>
              <a:t>Skriver inn</a:t>
            </a:r>
            <a:br>
              <a:rPr lang="nb-NO" dirty="0" smtClean="0">
                <a:latin typeface="Arial" charset="0"/>
                <a:ea typeface="ヒラギノ角ゴ Pro W3" charset="-128"/>
                <a:cs typeface="ヒラギノ角ゴ Pro W3" charset="-128"/>
              </a:rPr>
            </a:br>
            <a:r>
              <a:rPr lang="nb-NO" dirty="0" smtClean="0">
                <a:latin typeface="Arial" charset="0"/>
                <a:ea typeface="ヒラギノ角ゴ Pro W3" charset="-128"/>
                <a:cs typeface="ヒラギノ角ゴ Pro W3" charset="-128"/>
              </a:rPr>
              <a:t>f.nr eller </a:t>
            </a:r>
            <a:br>
              <a:rPr lang="nb-NO" dirty="0" smtClean="0">
                <a:latin typeface="Arial" charset="0"/>
                <a:ea typeface="ヒラギノ角ゴ Pro W3" charset="-128"/>
                <a:cs typeface="ヒラギノ角ゴ Pro W3" charset="-128"/>
              </a:rPr>
            </a:br>
            <a:r>
              <a:rPr lang="nb-NO" dirty="0" smtClean="0">
                <a:latin typeface="Arial" charset="0"/>
                <a:ea typeface="ヒラギノ角ゴ Pro W3" charset="-128"/>
                <a:cs typeface="ヒラギノ角ゴ Pro W3" charset="-128"/>
              </a:rPr>
              <a:t>annen ID selv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97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/>
      <p:bldP spid="18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Fordeler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Prosjekter som før ikke var mulige kan gjennomføres med </a:t>
            </a:r>
            <a:r>
              <a:rPr lang="nb-NO" dirty="0" smtClean="0"/>
              <a:t>Nettskjema og TSD</a:t>
            </a:r>
            <a:endParaRPr lang="nb-NO" dirty="0"/>
          </a:p>
          <a:p>
            <a:pPr lvl="1"/>
            <a:r>
              <a:rPr lang="nb-NO" dirty="0" smtClean="0"/>
              <a:t>Leger sitter under konsultasjoner og levere data rett inn i TSD fra et skjema som ligger åpent tilgjengelig på nett	</a:t>
            </a:r>
          </a:p>
          <a:p>
            <a:r>
              <a:rPr lang="nb-NO" dirty="0" smtClean="0"/>
              <a:t>Kostholdsprosjektet sparer 1 million i året i porto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23</a:t>
            </a:fld>
            <a:endParaRPr lang="en-US" altLang="nb-NO"/>
          </a:p>
        </p:txBody>
      </p:sp>
      <p:pic>
        <p:nvPicPr>
          <p:cNvPr id="7170" name="Picture 2" descr="http://www.med.uio.no/imb/english/research/groups/dietary-research-nutritional-epidemiology/dietary-research/images/kostholdsforskning-knudsen-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7620"/>
            <a:ext cx="48291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29680" y="2377446"/>
            <a:ext cx="7543800" cy="1632182"/>
          </a:xfrm>
        </p:spPr>
        <p:txBody>
          <a:bodyPr/>
          <a:lstStyle/>
          <a:p>
            <a:r>
              <a:rPr lang="nb-NO" sz="4000" dirty="0" smtClean="0"/>
              <a:t>Oppsummering:</a:t>
            </a:r>
            <a:br>
              <a:rPr lang="nb-NO" sz="4000" dirty="0" smtClean="0"/>
            </a:br>
            <a:r>
              <a:rPr lang="nb-NO" sz="4000" smtClean="0"/>
              <a:t/>
            </a:r>
            <a:br>
              <a:rPr lang="nb-NO" sz="4000" smtClean="0"/>
            </a:br>
            <a:r>
              <a:rPr lang="nb-NO" sz="3600" smtClean="0"/>
              <a:t>UiO/USIT </a:t>
            </a:r>
            <a:r>
              <a:rPr lang="nb-NO" sz="3600" dirty="0" smtClean="0"/>
              <a:t>har full kontroll over datainnsamling</a:t>
            </a:r>
            <a:endParaRPr lang="nb-NO" sz="36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95936" y="4369668"/>
            <a:ext cx="5148064" cy="800427"/>
          </a:xfrm>
        </p:spPr>
        <p:txBody>
          <a:bodyPr/>
          <a:lstStyle/>
          <a:p>
            <a:pPr eaLnBrk="1" hangingPunct="1"/>
            <a:r>
              <a:rPr lang="nb-NO" sz="2400" dirty="0" smtClean="0"/>
              <a:t>Takk for meg.</a:t>
            </a:r>
          </a:p>
          <a:p>
            <a:pPr eaLnBrk="1" hangingPunct="1"/>
            <a:r>
              <a:rPr lang="nb-NO" sz="2400" dirty="0" smtClean="0"/>
              <a:t>-Spørsmål?</a:t>
            </a:r>
            <a:endParaRPr lang="nb-NO" sz="2400" dirty="0"/>
          </a:p>
        </p:txBody>
      </p:sp>
      <p:pic>
        <p:nvPicPr>
          <p:cNvPr id="1026" name="Picture 2" descr="http://2014.javazone.no/api/speakers/5af879007abda7308530cc505d6f88be73be905f975816b4e31a608537ccb5c7/image?s=200&amp;d=ident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57600"/>
            <a:ext cx="1937792" cy="16148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Innsamling av data via nett på UiO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</a:t>
            </a:r>
            <a:r>
              <a:rPr lang="nb-NO" dirty="0" smtClean="0"/>
              <a:t>atainnsamling på UiO skjer i stor grad via egenutviklet applikasjon: Nettskjema(.uio.no)</a:t>
            </a:r>
          </a:p>
          <a:p>
            <a:r>
              <a:rPr lang="nb-NO" dirty="0" smtClean="0"/>
              <a:t>Vi tilbyr tilpasninger i Nettskjema ved behov</a:t>
            </a:r>
          </a:p>
          <a:p>
            <a:r>
              <a:rPr lang="nb-NO" dirty="0" smtClean="0"/>
              <a:t>Nettskjema skal fremstå som en </a:t>
            </a:r>
            <a:br>
              <a:rPr lang="nb-NO" dirty="0" smtClean="0"/>
            </a:br>
            <a:r>
              <a:rPr lang="nb-NO" dirty="0" smtClean="0"/>
              <a:t>bedre tjeneste enn kommersielle produkter</a:t>
            </a:r>
          </a:p>
          <a:p>
            <a:pPr lvl="1"/>
            <a:r>
              <a:rPr lang="nb-NO" dirty="0" smtClean="0"/>
              <a:t>Stor satsning på utvikling</a:t>
            </a:r>
          </a:p>
          <a:p>
            <a:pPr lvl="1"/>
            <a:r>
              <a:rPr lang="nb-NO" dirty="0" err="1" smtClean="0"/>
              <a:t>Responsivt</a:t>
            </a:r>
            <a:r>
              <a:rPr lang="nb-NO" dirty="0" smtClean="0"/>
              <a:t> design</a:t>
            </a:r>
          </a:p>
          <a:p>
            <a:pPr lvl="1"/>
            <a:r>
              <a:rPr lang="nb-NO" dirty="0" smtClean="0"/>
              <a:t>Høy </a:t>
            </a:r>
            <a:r>
              <a:rPr lang="nb-NO" dirty="0" err="1" smtClean="0"/>
              <a:t>oppetid</a:t>
            </a:r>
            <a:endParaRPr lang="nb-NO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  <p:pic>
        <p:nvPicPr>
          <p:cNvPr id="8194" name="Picture 2" descr="http://www.uio.no/tjenester/it/applikasjoner/nettskjema/hjelp/opprette/s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29584"/>
            <a:ext cx="2014364" cy="343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3438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11.02.2015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96774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098" name="Picture 2" descr="C:\Users\dagfinb_adm\AppData\Local\Microsoft\Windows\Temporary Internet Files\Content.Outlook\6SY1DLZS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1" y="0"/>
            <a:ext cx="3219718" cy="5715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UiO ønsket kontroll over alle data etter </a:t>
            </a:r>
            <a:r>
              <a:rPr lang="nb-NO" dirty="0" err="1"/>
              <a:t>Snowden</a:t>
            </a:r>
            <a:r>
              <a:rPr lang="nb-NO" dirty="0"/>
              <a:t>-avsløringene</a:t>
            </a:r>
          </a:p>
          <a:p>
            <a:r>
              <a:rPr lang="nb-NO" dirty="0"/>
              <a:t>Vi har full kontroll over dataene</a:t>
            </a:r>
          </a:p>
          <a:p>
            <a:endParaRPr lang="nb-NO" dirty="0"/>
          </a:p>
        </p:txBody>
      </p:sp>
      <p:pic>
        <p:nvPicPr>
          <p:cNvPr id="6" name="Picture 4" descr="http://upload.wikimedia.org/wikipedia/commons/thumb/6/60/Edward_Snowden-2.jpg/199px-Edward_Snowd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13484"/>
            <a:ext cx="18954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av Nettskjema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får inn </a:t>
            </a:r>
            <a:r>
              <a:rPr lang="nb-NO" dirty="0" smtClean="0"/>
              <a:t>1–2000 skjemaer </a:t>
            </a:r>
            <a:r>
              <a:rPr lang="nb-NO" dirty="0"/>
              <a:t>i uka</a:t>
            </a:r>
          </a:p>
          <a:p>
            <a:pPr lvl="1"/>
            <a:r>
              <a:rPr lang="nb-NO" dirty="0" smtClean="0"/>
              <a:t>Studentevalueringer av undervisning</a:t>
            </a:r>
          </a:p>
          <a:p>
            <a:pPr lvl="1"/>
            <a:r>
              <a:rPr lang="nb-NO" dirty="0" smtClean="0"/>
              <a:t>Studentoppgaver (</a:t>
            </a:r>
            <a:r>
              <a:rPr lang="nb-NO" dirty="0" err="1" smtClean="0"/>
              <a:t>obligger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Faglig quiz</a:t>
            </a:r>
            <a:endParaRPr lang="nb-NO" dirty="0"/>
          </a:p>
          <a:p>
            <a:pPr lvl="1"/>
            <a:r>
              <a:rPr lang="nb-NO" dirty="0"/>
              <a:t>Bestilling av vitnemål</a:t>
            </a:r>
          </a:p>
          <a:p>
            <a:pPr lvl="1"/>
            <a:r>
              <a:rPr lang="nb-NO" dirty="0"/>
              <a:t>Klage på karakter</a:t>
            </a:r>
          </a:p>
          <a:p>
            <a:pPr lvl="1"/>
            <a:r>
              <a:rPr lang="nb-NO" dirty="0" smtClean="0"/>
              <a:t>Bestilling av utstyr til auditorier</a:t>
            </a:r>
          </a:p>
          <a:p>
            <a:pPr lvl="1"/>
            <a:r>
              <a:rPr lang="nb-NO" dirty="0" smtClean="0"/>
              <a:t>Påmelding til konferanser</a:t>
            </a:r>
          </a:p>
          <a:p>
            <a:pPr lvl="1"/>
            <a:r>
              <a:rPr lang="nb-NO" dirty="0" smtClean="0"/>
              <a:t>Forskningsundersøkelser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pic>
        <p:nvPicPr>
          <p:cNvPr id="5122" name="Picture 2" descr="http://www.uio.no/tjenester/it/applikasjoner/nettskjema/quiz-fr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20" y="2641476"/>
            <a:ext cx="4381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Personopplysninger vi lagrer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1000"/>
            <a:ext cx="7924800" cy="3582764"/>
          </a:xfrm>
        </p:spPr>
        <p:txBody>
          <a:bodyPr/>
          <a:lstStyle/>
          <a:p>
            <a:r>
              <a:rPr lang="nb-NO" dirty="0" smtClean="0"/>
              <a:t>Mange skjema krever UiO-innlogging</a:t>
            </a:r>
          </a:p>
          <a:p>
            <a:pPr lvl="1"/>
            <a:r>
              <a:rPr lang="nb-NO" dirty="0" smtClean="0"/>
              <a:t>Brukernavn (og alle tilhørende katalogdata)</a:t>
            </a:r>
          </a:p>
          <a:p>
            <a:r>
              <a:rPr lang="nb-NO" dirty="0" smtClean="0"/>
              <a:t>Inviterte på epost</a:t>
            </a:r>
          </a:p>
          <a:p>
            <a:pPr lvl="1"/>
            <a:r>
              <a:rPr lang="nb-NO" dirty="0" smtClean="0"/>
              <a:t>Vi lagrer hvem som har levert hva og når</a:t>
            </a:r>
          </a:p>
          <a:p>
            <a:r>
              <a:rPr lang="nb-NO" dirty="0" smtClean="0"/>
              <a:t>Logget inn med ID-porten/ </a:t>
            </a:r>
            <a:r>
              <a:rPr lang="nb-NO" dirty="0" err="1" smtClean="0"/>
              <a:t>MinID</a:t>
            </a:r>
            <a:endParaRPr lang="nb-NO" dirty="0" smtClean="0"/>
          </a:p>
          <a:p>
            <a:pPr lvl="1"/>
            <a:r>
              <a:rPr lang="nb-NO" dirty="0" err="1" smtClean="0"/>
              <a:t>Fødselsnr</a:t>
            </a:r>
            <a:r>
              <a:rPr lang="nb-NO" dirty="0" smtClean="0"/>
              <a:t> (Sikkerhetsnivå og språk)</a:t>
            </a:r>
          </a:p>
          <a:p>
            <a:r>
              <a:rPr lang="nb-NO" dirty="0" smtClean="0"/>
              <a:t>Mange spør etter personopplysninger i skjemaet</a:t>
            </a:r>
          </a:p>
          <a:p>
            <a:pPr lvl="1"/>
            <a:r>
              <a:rPr lang="nb-NO" dirty="0" smtClean="0"/>
              <a:t>Navn</a:t>
            </a:r>
          </a:p>
          <a:p>
            <a:pPr lvl="1"/>
            <a:r>
              <a:rPr lang="nb-NO" dirty="0" err="1" smtClean="0"/>
              <a:t>Fødselsnr</a:t>
            </a:r>
            <a:endParaRPr lang="nb-NO" dirty="0" smtClean="0"/>
          </a:p>
          <a:p>
            <a:pPr lvl="1"/>
            <a:r>
              <a:rPr lang="nb-NO" dirty="0" err="1" smtClean="0"/>
              <a:t>Studentnr</a:t>
            </a:r>
            <a:r>
              <a:rPr lang="nb-NO" dirty="0" smtClean="0"/>
              <a:t>/</a:t>
            </a:r>
            <a:r>
              <a:rPr lang="nb-NO" dirty="0" err="1" smtClean="0"/>
              <a:t>ansattnr</a:t>
            </a:r>
            <a:endParaRPr lang="nb-NO" dirty="0"/>
          </a:p>
        </p:txBody>
      </p:sp>
      <p:sp>
        <p:nvSpPr>
          <p:cNvPr id="6" name="AutoShape 2" descr="data:image/jpeg;base64,/9j/4AAQSkZJRgABAQAAAQABAAD/2wCEAAkGBxQTEhUSExQWFhQVGCAXGBgWGBgbGhobGxkaGx8cHCAYHSggHBslGxkaITEhJSksLi4uGB8zODMsNygtLiwBCgoKDg0OGxAQGzImICQ0MDcwLCwsLC8sLCwyNDI0LC0sLiw3NCw0LywsLiwsLCwsLSwsLCw0LCwsLCwsLywsLP/AABEIAGMBLAMBEQACEQEDEQH/xAAcAAABBQEBAQAAAAAAAAAAAAAAAgMEBQcGAQj/xABJEAACAQIEAgYGBgUJCAMAAAABAhEAAwQSITEFIgYTQVFhcQcygZGhwTRCUnOxshQjcrPRFzM1Q3SCkuHwFSRjg8LS4vFUk6L/xAAbAQEAAgMBAQAAAAAAAAAAAAAAAQIDBAYFB//EADgRAQABAwEECAQEBAcAAAAAAAABAgMRIQQSMUEFEzJRYXGBsSI0kcEzcqHwFdHh8SMkQkNSU7L/2gAMAwEAAhEDEQA/ANxoCgKAoCgKAoCgKAoCgKAoCgKAoCgKAoCgKAoCgKAoCgKAoCgKAoCgKAoCgKAoCgKAoCgKAoCgKAoCgKAoCgKAoCgKAoCgKAoCgKAoCgpOMa37akXWXq3OW0xUyGSCYYaCSPbQJY5OogXEButmDsSSBac68x00mPCgRhePFyoPVxcByhGJdOUsM2kbCNNjG9Ajh/FHfDxbIJt2BndiZz5Ozv2Mt3iO+gk2OI3f1SlUM2hddiToJ7BGpI+dAuxxK7+ruOiC3dIAhjnXMJUtpBnQGNp7aBGF4pdYWnZEFu4+TRiWHrQdojTbxoIx4yyIkBFDZzmus5WQ5GXNGh7ddqBz/a2W8w3e4lvImaVBOaTI0jbUb6UE3j7suHYgw3Lqsj6w2oIuHwgu3cRma5y3Aq5bjqAOrQ6AGNyaCbwPEM9lS5lgSpPflYrPtign0BQFAUBQFAUBQIvXVVSzEKo1JJAAHiTtRNNM1TiOJnCcRtXZFu7bcjfI6tHnBqImJXrtXKO1TMecHrdwMJUgjaQZGhg7eNSpMTHEomiHlu4GAZSCCJBBkEd4IomYmJxJVEEdYJyyM0TE6xtMd00TicZLogUHhNB5buBgGUggiQQZBHeCNxRMxMTiSqIFA1dxCL6zKIBYyQOUbnXsHfTK0U1Twg4DRUm7dCqWYhVUSSTAAHaSeyiYiapxBmxxC05CpcRmKC4ArAkodm0+qe+ozC9VqumM1RMa49e5JqWNCxmAzuri46MqlZXLqGIJnMp7VFAz+jpKB7xdkuaZik5jbPIQAPqktG/btUZW3KsZx/YrDcLyQOtuFFBCoSIAIjWBLQNBM1KoThCAIAW5bXUnbmWABm03ETI7zQLwnDQmUlixFvq9Y1WZ1gb9lAxg+GryEXWe3bMosqVBEjcCTl1Gp7KJmJicSft8NUJbSWi22cbSSJ3021og1/smAAl24kAg+qQQzFtQREyTr+NALwS2EZBmhkVNxIyTlI09aTNBKxmDFy2bbEwYkiJ0IPdHZQRn4Tzuy3ridYZYLkicoXQlZGgHbQTcNYW2ioohVEAUDtAUBQFAUBQFAUFL0z+g4n7s1Wvsy29h+Zo80XjdhFfBsiqt7rlCwACUIPWDTcZJPmBUTyZNnqqmLkVT8OJ+vL9UfCXrt17NsXTbVhiCxtqknJeVViVIGhPZrURmcL1026KaqppzMbnHPOJytuA4l3w8u2Zla4mYgScjsoJjSYUTVo4NbaaKabuKYxGk/WIlScLvXr5ROua0owdq7+rVAS7tdBPMpAEINAKrGZbl6m3aiat3M79Ua54Rj+ZfD8VfxLWwb7WwcJbut1apJdmcEywMDl2qYzKLtu1ZiZ3c/FMa54RjuRzxS4FF+R1rYS3zRoC97KWjuE5o8KjPNbqKJq6vlvT+kZx9kziWLvYTOBea7Nh7g60LKMhQZuQDk55IP2d6mZmGO1bt38Tu4+KI0zrE57866E8QxF7CsD17XgbF24VcJqyIGBGQDl8NezWonMFqi3fjG5u60xmM8Jnx5nGN61cw04lri3s+dWVIkWWcZcoELI2M9mtTrpqiOruUV4oxu4xjPfEao/Db16/kXr2tqMJaunq1QEuxeTzKQByjQCkZle7TbtZndzO/VGueEYP8OxV7Em0pvNbjDW7zG2Fl3csDOYGFGXYfa3pEzKl2i3Z3pinPxTGudIjHdjXVL4NeuXsCS9wlz1il1AHq3HUEDUbAVMa0sd+mm3tGKY00084iVCpK4JbeYsDw9m1CyNEgAgDQAxFU5ejdnE7RNWP9yPu6bjeKe3YXIwVne3bzkSFDuqk66TBgeJFXmdHnbPRTXcnejMREzjvxH79FF0gt3FS/h2vvcXqhcDMEzqc+UqxCgFWmRpPKdarV3NzZqqJqpuRRETnHPHDjx4x5mr3WWLl/JcuMz3LNmYtyAyAyOUDNAyidNdjThK1O5dpp3oiIiKp58p9fOUm5jcQqMmd1PW2VV7otG4FuMAwYJp3wSBv2xTMqRbs1VRViOFWkZxpGnH9TPHbdzLesNfuMqPh3ViEzc94CDCwQCoYab0nPBfZqqN6m5FMRmK4540jz9DxvtbxDAa5saimQCSBgp7tCSo1FOf77lN2K7UTP/Cf/AG9s4m/1WGxP6Q36+5bzWyqZAtw+oumYMuxJJ2b2NcRJVRa367W52YnE6505zy19ORPDOJYh2tXpuZblwqyt1ItBCWEJrnziB3zDadyJniXbNmmKqNNI465z48sf01WXGrBbFYMh2WHfQZY0tse0E67eRq08Ya+z1RFm5GOUe6ps8RvXOqtKbgBW7cJsC0GOW+UA59AoG8CSSPbWJltTat071c4/0x8WccM8tcpGDxGIv3LVprzW5sOzm31ZYsl0ICDzKJG4E66VMZlSui1apqqinOsYznnGfCfIxa4nfu9TazXZ6t3ZrItB2KXerBPWaAQJMDcjaoiZlabNqjeqxHGIiJziMxnlqLuOxTrbJa5y2zn/AEc2WYMGYB3ViZQhdl7cw7KZkptWaZmMRx03t7GO6Jjn5mmxrK+JxSXS5OFsMOVQhL9aAYOoAMtBb6xk0zxlfq6aqbdmqnHxVeemP7cD2Ix2JtJeUNc/ms6tf6nOr5wugt7oQe0aRvrSZmFKbdmuqmcRxxMU5xjHjzdXgrDIgVna43azQCfYoAAq8PNuVRVVmIx4H6lQUBQFAUBQFAUDWKwy3Ea26hkYQynYg9hpMZWorqoqiqmcTCNguD2LTZrdpVaIzRrHdJ7KiKYhkubRduRiqrMHbOBtqQyoAVzAEdmchm95ANMQpN2uYxM936cDljDKi5VUBSSYHexJJ9pJPtqUVV1VTmZN4fAW01RAvILen2FkhfIZj76jELVXa6u1PPPrPMYfAW0gogWEFsR9gEkL5Ak++mCq7XV2p559e8leGWgMvVrGTq4jTJ9ny1NMQddcznPPPr3o9vglq2twWkVGdCmYjPpBgEMdVBPq7VG7EcGSdprqmN+cxE57v3PirOGdG2S4LjCyhVGRerDtOaBJ6w6KI9Qaa1EUti7tkVU7sZnMxOuOXl7vOFdGSl23cdbKi0Gjqg/MWXLsxhFgk5ROsd1Ip1Te22KqKqaZnXHHHny4z4r7D4C2nqIFhBb0+wswvkJPvq2GlVdrq4zzz696p4twIsbfVJZK20yBbgcZRp6rIZywIKnQwKiae5s2dp3Yq3pnMznTHtPun8F4aLFhLOhygzAgSxLGB2CSYHdUxGIwwbRem7dmsWeC2FTILYy5SkanlYyV17NBpTdgq2i7VVvTOvH1jml4jDI6G26hkIgqRIIqcMdNdVNW9TOqJY4NYRWQWxDxmmSWjaSTMCo3YZKtouVTEzPDgev8OtOHDIpFyM8/WyxE+UCPKmIVpvV0zExPDgbscIsouRbYjMHO5JYRDEnUkQN+6mIWqv3KpzM+HoXiuG2rgcOgOcAN4hTK+4mRSYhWi9XRjdnh9+IXhtoEHIJDBwe3ME6sN55OWe6mITN6uYxnw9M5x9dVDZ6MN1qswshVu9ZmQOGYyT6s5EJJ1I3176ru6tyrbadyYjOZjGJxj68Z8Mrq1wawtzrVtqHktOvrHdgNgxnU71bdhqTtF2adyZ0OY7BJdyllBa2cyEyIaCJkaxrBpMZVt3KqMxE6Tx8lfhuAoLCJfVXdMzSsiC7FiFO8ax4xURTpqz17VV1k1W5xE4/RJW3bti26W1BCZFjTKmhyjw0HuqcMFV2urMTPGc+qNxTC4VQiXLegkrlmVBMsZBkAk603YWp2i7TMzE8Ui/wPD3Ak2lhFyrEiE+zyxK+FN2E07Vdpzirjr69/mebhNktm6tZydX4FPskbECT76YhWL9yIxnnn17zeH4JYRWVbaw4AaZMgbCSZgdgpuwtVtN2qYmauCfm1jwmpYCVBzHuoHKAoOd6QdMcPhLgtXc5Yrm5VmASR3+FBWfymYT7N3/CP40HW8Pxi3raXUMo4DDyNAxxvi1vC2mvXZyrA0EkkmABQcz/KZhO67/h/zoL3o50js41Xa1m5CAQwjcSPn7qCw4hihatXLrAkW0LkDchQTp46UHMcC6f2cTfSwlq6rPMFskaAnWGJ2FB19AUBQFAxjsUtq291/VtqXaNTCgk/AVEzhe3bm5XFFPGZw5HhvpJw1+/bsJbuzcYKGIUAE9/NPwqkXImcPUu9DXrVublUxo7WsjyHFYj0m4NGZCLsqxUwnaDHfWPrYevT0LtFVMVRjXxN/wAqeC7rv+D/ADp1sLfwPafD6nLPpPwJME3F80Pyp1tKtXQm1RwxPq6XhHGrGJXNYurcA3g6jzG4q8TE8Hn3tmu2ZxcpmFhUsAoPCaD2gKBNy4FBYmANzQIW4GCspkE7juoC0DJn2UCg4mKBvHT1bQYMHWgj8OXPZtltTFBC4lZe4Q6LOZTbInbXfyoJ3D1YcpnlAGu0jTT2UE6gb1zeEUCncDU0CV5dzufxoHKAoMX9KFycew+yij4E/Ogr+O8DFnD4S+skX0JaexhB07gVPwNSNE9FOPz4M2zvZcr/AHW5h+JHsqBW+mDiEJZw4PrE3G8l0HxJ91Bxr8DC8OXGGcz3sijsyRE+eYGpHV+hy7zYlPBG/MKgaDxjCG7YvWgQDctsgJ2BZSNffQcH0S6CYjDYq3fuNbypMhSSdVK93jQaRQFA316/aX3igcoKnpb9Bxf9nufu2qKuEtrYvmbf5o92HdCPp+F+9HzrWp7UOx6Q+WueT6HracI+aOIib90d91vzmtSeL6Da/Cp8o9mt2fRdgioM3tQD647v2azdVDmJ6b2mJxiPojcQ9E9gqepvXUfsz5WX2wAfjSbUcmS109dif8SmJjw0lmtm9fwOKJXkvWWykdhjcHvUj8RWHWJdBVTb2qzidaav39YfQXBuILiLFu+vq3FDeUjUew6eytqJzGXDX7U2rlVueUpV9wFJOwFSxIFodZZQrr56d4+FBYINh3CgVQMY0/q3/ZO9BG4M0WkUggx2+ZoJxXUHuoEpuTGo0oG8W+mWCQ2hjsG3zoEYe0URFWYGnxoI2Fulb1xC3KBmGm0mgnYVyUBOpoG7uMAe2sfzk+yKCp4/c54LEZULLBjmkUFxbXkXN4T5mgcuKDp3a0DlAUGF+kC7OPv+BA9yipHcdJ+F5+D24Gtm2lwexRPwJqBz/olx2TFPaO11PihkfAmgrfSJjTex9wLrki0vmP8AyJqR2fTbh3U8IW0P6vqwfOdfiagUHoiuxirq/atfgw/jQaP0mulcHiWUkMtlyCNCCEMEeNBlnQHit98fZV71xlOaQzsQeRjsT31I07pfj3sYO9dtmHVeUkTBJAn41Ax/h6YviF7quuZmgtzuQsDwGnb3VItOIejbEWrT3c1psiliomYAkxI3ioCfR1x67axVuznJtXTlKkkgEgkETtqI9tBqHS36Di/7Pc/dtUVcJbWxfM2/zR7sO6EfT8L96PnWtT2odj0h8tc8n0PW04R808Q+kXPvm/Oa1JfQLX4VPlHs+ksN6i/sj8K23A1dqTlFWHelfD5eIuR/WW0f2wV/6a1rnadj0NXvbJEd0zH3+7QPRNdJ4cgP1XdR5Zifmay2+y8PpqmI2qfGI9nXXdj5VkeUg8HGSyoYQZIj2mgXg7652t/WBJjwP/ugl2rgYSKBjF4sKyoyk59J7PbQM8QxotEQmZiCdDEKNzQSFul0DL26jyoF3SQNN6Bi+jQwB9YiNfD4UDd/iSqwtmSSACw2BO00DbWIvTrzAA90AH5gUEjF4sLyqVzdx7BHdQR3tzeDGQFQETsDOvhtQM8NwubN1qknQjPrr2keG1A5a4osEOCoVspnv3G1B5xy5+r0O5APlNBZYYcixtlH4UDtB8/dLLmbGYk/8Vh7jHyqRuyYQNYFltjbyHyywagYTw2+2DxasdTYuQw7wCVb3iakWHQvCHFcQRn15zef2HN+YioGm+kS1m4ff8AG9zCgzz0W3Yx6j7Vth+B+VBqXSz6FivuLn5DQZF6O/wCkbH97921SNQ9IP9H4j9kfnWoGfein6d/ym/FakazxT+Zu/dt+U1AwvoZ9Nwv3q1I2jpb9Bxf9nufu2qtXCW1sXzNv80e7DuhH0/C/ej51rU9qHY9IfLXPJ9D1tOEfNPEPpFz75vzmtSX0C1+FT5R7PpLDeov7I/CttwNXak5RViHpavZuIEfYtIv5m/6q1rnadh0LTjZc98z/AC+zu/RGpHDxOxuOR5TH4g1lt9l4vTU/5qfKHVY6yWiNY/1PsrI8k6bQj40Fa7H9IzQYNsAHxJ2oLC0Aicx8T7TQQMYCbllQJy85PZGg+YoI+KzX3Jt6ZVK83apJEiPI0FphxFtVG4ED2UBjsV1aliJAG3jNAjh+MF0ajKynUeP+jQV+M4axu6RlYhiZ2y+FBardOfKR3kHyoKK2k34ynN1pYmPqxp7KC3LMVuE6iDlj5fCgi2sZna0y5ohgw8h2+2gjXMFnYgkKbjF17TlywZFBYX7yKwRkkOIB3EDvoJ9qIGXaNI7uygVQfO2JPWYhu3PeP/6uf51I+iagZx0q6AXr+JuXrTWwrwSGJnNEHYeFBa9AuiL4Nrty6yszgKuWdAJJ3HaY91Bb9NUnAYkf8In3a/Kgyb0f3cvELHiSvvRqka/0s+hYr7i5+Q1AyL0d/wBI2P737tqkah6Qf6PxH7I/OtQM+9FP07/lN+K1I1nin8zd+7b8pqBhfQz6bhfvVqRtHS36Di/7Pc/dtVauEtrYvmbf5o92HdCPp+F+9HzrWp7UOw6Q+WueT6HracK+aeIn/eLn3rfnNak8X0G1+FT5R7NxsdN8AFUHFW9APtd3lWxv097jqujNqmZ+CUbiXpGwNtSVuda3YqA6nzIgVE3KWS10RtVc4mnEeLHMfibuMxLPlm7ffRV11MAAeAAA9lYJ1l1duijZrMU5+GmOLf8Ao3wsYbC2bA/q0AJ72OrH/ETWzTGIw4jar/X3qrnfP6cj9rGB86rOZNDI/CrNdT8YvuLnrEFApAmJJOvnQXLWQzAzqsSPKgrcbjnNzKIyBwnjJG/lQThbWZBOa2mXXbsP4igbw6rbZCAf1u/cDGaPAb0FXiWKPdKkiHHjEgn8aCzvYdrtvKSASoPk2+tAxgMI9lnZoOaNttSZA+FA/iL2W+gIPNsfYdKCRi7oQF2IBGizoNeygYxV0jrdeYpyx3RQU/CLkMSu2UaHtJ3igtOE2xbtkvylZnXs3/hQPuFdkuBgVCsN9eaI/A0EfEWC1y2V9VSCddhEUFnYUBVA2AET3RQOUGfYL0YLbuJc/SGbI6vHVjXKQY9btig0GgKAoI3EsIL1q5aJgXEZJ7swIn40HGcI9G62L1q8MQzdWwaMgEx2TmoOy4pg+us3bJOUXEZJGsZgRPxoOT6Pej5cLiEvi+XyTy5AJlSu+Y99B03H+GDE4e5YLZesAGYCYgg7eygoOi3QZcHf64Xi/KVgoBvGsye6g6rE2s6MkxmUrPmIoOI4P6N1sXrV79IZurYNGQCY7JzaUHZcVwXXWbtknKLttrc7xmUrPxqJjMMlm51VymvumJ+jieC+jFcPftX/ANJZuqYNlNsCY7JzVji1icvY2jpqq7bqt7mM+LQKyvDZvivROju7/pTDMxaOrGkkn7XjWLqvF79HTtVNMU7kaeJr+SJP/lN/9a/91R1S38fq/wCuPqUnoitzrinI8Lag/EmnVeKJ6fr5W4+sur6N9DsNg+a0pa5t1lwgv7NAAPICr00RS83aukL+06Vzp3RwXt65lBPd3VdoqxLTLduPqAzLB7xGtA/ikVriSoMdvnMUDtxAHDd05vDSgg3MEvXM+YwP1hHZIoEYHiIZirLlziZncGY8qBPCLLMFknKjNGvdI+dBJu2cly2FjmJzGNSQNKBniTnNaOqtmEwdNaCSuLcFAwGohu+Z/h2edB5iUz3ky/1Z5vaNPOgZ6RqTb2kAg7UExsOvKSYbKFBoIl/GJbUKIVyewDTsnwoIQxZdBbIJcjVu8gzsN9gPbQe8QwwRbQfY5s3dmiQPfQPcGwBKNnGUOoHidSZ+IoLu2kAAdgj3UCqAoCgKAoCgKAoCgKAoCgKAoCgKAoCgKCJxS6y2mZCAV11E0Cg2a0C5iVBJ9k0EdccHRyh0EDUdmlAzxRf1lhgd2A+dA9xm+UtsViT391AmHIUgcrJze0UETB8MKDOzyIgafV/jQP2boS0z2hAIMSO0aa+ZoGk4g4RDlDsWKqTpMdvuoE4XFdbqUBKrmXcmVMa0Eg4xFRTdkNmmNzp3+AmgkFSWDAjVpGsSIBHnpPvoJN2+F37499BFTEKWIGoUydDo1BRYp2YZyATcGXTTUNvHuoJqrzLcGiC0224Ox9s0DuJb/dlzHnVQ0Nv7ZoLHEMYcTlAUEN75+AHvoJAM6jag9oCgKAoCgKAoCgKAoCgKAoCgKAoCgKAoE3LYYFSJB3BoPGtKVykDLER2RQJTDIJhQJgHTeNqD17KmJAOXUeFAXrCsIYAjxoFqsCBsKBHUrEQI3oGxgrYjkGm1As4deXlHL6vh5UHljCoklVCzvAoC5hUY5ioJiJI7O6gULC8ug5fV8PKgUyA7jeg8t2VWYAE6nxoG2wdsgAoIG2m1A4tlQMoAju7KBF7Co/rKD50DhQREaREeFB6qgAAaAaC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2" descr="data:image/jpeg;base64,/9j/4AAQSkZJRgABAQAAAQABAAD/2wCEAAkGBxQTEhUUExQUFRUWFxoaFxgYGB8cHBseHiAWIBgaGB4aHCggIRomHiAZIzEhJSkrLi4uGx8zODMsNyktLi0BCgoKDg0OGxAQGzckICQ0MTQsNSwrLSwwLyw0MDQ0LzQsLDQsNCwsLDQsKzcsLCwvLCwrLCwsLCwsLywsLiwsLP/AABEIAGABMAMBIgACEQEDEQH/xAAcAAEAAgIDAQAAAAAAAAAAAAAABAYFBwECAwj/xABIEAACAQIEAwQHBAQKCwEAAAABAgMAEQQFEiEGMUETIlFxBxQyUmGBkSOhstEzcnOxFiU0QkRUYsHC8ENTgoOSk6LD0uHiFf/EABoBAQEBAQEBAQAAAAAAAAAAAAABAgMFBgT/xAAhEQEBAAICAQUBAQAAAAAAAAAAAQIRAxIxBBMhUWFCMv/aAAwDAQACEQMRAD8A3jSlcMbc6DmlefbL7y/UU7ZfeX6ig9KV59svvL9RTtl95fqKD0pXn2y+8v1FO2X3l+ooPSlefbL7y/UVyJVPUfWg70pSgUpSgUpSgUpSgUpSgUpSgUpSgUpSgUpSgUpSgUpSgUpSgUpSgUpSgVDzT2PmKmVDzT2PnQYmoT5vhwbGeEEcx2i/nXbN2IgmI2Iif8Jr51jUWGw5VB9IwTK6hkZWU8ipuD8xXhPmcKMVeaJWHMM4B+hNa14X4+iwuGSBoZGKX3VlANyT1qrcU5quKxLzqpUNp2axIsAOlUb1w2PikNo5Y3IFyFYE28djXfE4pIxeR1QE2BYgC/hv1rSfBXECYKZ5HjZwyabKQDzBvv5VkuNeM48bCkaROhWQPdipHJhbbrvUG1YMzhchUmiZjyAdST5AGpgr5xwO0sZGxEiEH/aFfR7c/nQWClKwPFHFcGB7Ltg/2pYLpW/LTe+/xFUZ6lVrirjbDYB0SftLupYaVuLA233rG5d6VMvlcL2jJfq62X5kXA+dBd6VwDflXNApSlApSlApWNzPPsPh5Io5pAjzHTGDfvG6iw+bKPnWSoFKUoFKVjBnSdtPFpa8EayO1hp72uyje+qyk2t1HjQZOlVfL+OcPLIkYWQFzYFgLXPK/erI5/xBFhAnaBiXJ0hQCdrX5keI+tBl6Vi8gzyPFozxhgFbSQwAPIHoTtvXTJOII8TJKiK6mE2Ytax3YbWJ9086DL0pXDNYE+FBzSsFwrxTFj1dolkUIQDrAF7i4tYmsCfSnhLkdniDbwRf/Ks9o/Vj6LnyyuExu55/F7pVTyX0g4PESCMM8bsbASLa58LgkX+FWyrLL4cuXh5OK65Jq/pSlKrkVDzX2PnUyoWa+wPP86DDYhFKsHtpKkNfYWI3v8qqw4byrww//N/+qsOc/wAnm/ZSfhNfOyKLDYVBu2DhPLXNkjicjchZL/uavf8AgPgf6uv1b86rXofhh0zMD9vcBh/Y2KkDzvc1sagr38B8D/V1+rfnXhLwnlqmzRxKfAyWP0LVaK1H6W8NEMUjKbysn2i8wALCM/AnvbfAUFzj4ZywEELDcEEfa9en87xq1dfnXzjl6DtYth+kT8S19Hn2vnQWCtVenT+hfryf9qtq1rv0u5FiMV6p6vE0uhnL2IFgeztfUR4H6VRF4/H8c5Z/n+dWc9KeUxSZdM7IuqJdaNYXBBGwPgaxHpIyvGNjsJiMLhzN2Kk8wBfVcA3YH6VCzeLOsyT1eXDx4WJiNbX5gePfY2+A50Gf4P4mhhy3CNipljLIVUufa0G23kLVH9IXFf8AF3rGBxH+mVO0Sx8dQ7wI8KsI4QwhgggliWVYF0prHjbUduptVR9LGVQ4bK+zgjWNO3U6V5XN7mghZ8ubYbDrmBxobZC0HZ2VQ1rDn3uYvsDz3qdxHxdiMQ+Cw2CYRPioxI7nfQD0G3SzG/XblWPzuXNcXhkwPqYW4QNiBJdXUWseQ09L7k89qyHEnCOIw74LE4JRK+FjEbodtYHUb9bsLdNqCPPj8dlOLwyYjFHF4fENpJZNJU3UEjvEi2pTz3AOwrtxBm2YPm74PCT6A0YsGA0ptdnG17/XnXWfAY7NsXhnxGFOEw+HbUQz6ixupIHdBN9KjkLAnc1loslnGfNieybsDCV7S4tew2te/wB1BTuPspxMeKy1JcWXkcqiPov2Th4QZBc3e5KtY29i3Ws7xjxBiY58Pl6YtYm7MGfFMoFyb72vYcuV9yRuKm+lPJcTJPgcRhoTN6u5ZkBAOzQsvPodJF+nxqFxdkOJknw+Yx4RZWMYE+Fcg2O+1yBfY87bEcqDrwlxJNDmCYOTGJjopV7koABVrE22J8DsSelQ+G8TmWYT42FMeYUhk9oxqzAF5gipbTYWU3JN+6tZ3g/B4iXEiaTL8PgoUHdXQplLcu61gQOfQU9GGR4jD4nMXniaNZZEMZJB1APiSSLE9GXn40D0TZ/iJ/W4MS/aNhnUBzzOoyqQT1AMfP41NyeTVgMZiz/SjLIP1LaIv+gA28SaquTZfisEmbPJEY2xLxx4csR32eTEKttJJH6RDv41fOIsMIMteJOSRKg8hpFBR5cERl0GIXZo5n38yLH5Mq/WrCZxjMzgK+xFGsnkTZvrcr9Kn5FlXbZWsJ7utTYkcjckG1e3CHDBwZkZnDs+kAgWsBe/M9bj6CqMT6Ljb1mP3WT/ABj/AA1O4MzJpZ8UpSNdDCxRApPekHeI58v31B4EUpjMYliBqPTwd7fca7ej5SMTjdj7Y/FLQdckzPH45XeOSGJVNraSdyAfjtWQ4Nz2TExTCW2qPa4FrghuY+Fqh+itSIJbgj7QfhWvH0boQuLuCN16ftKizyg+hD9DiP10/Ca8vQr7eN/3P7569vQkpEOIuD7afhqu+j/iaPANie2SVu0KadC3tpMt73I94ffXCfy+k5+PLky9VjhN29Fj9NeCTsIZrDWJCl+pUqxsfGxUffV+ymYvBE55tGjHzKgmtX8S5jNnLRQYbDypEramkkWwuRa5tsAAW2uSb9LVtfDQhEVByVQo8gLCumPzbXm+rl4/TcXFn/qb+PqV6UpStvMKhZr7A8/zqbULNfYHn+dBhsRCHRkPJlKm3gRY1oPiTLVw2JlhUkqjWBPOxAIv9a3+zAC5NgOZNaI41xKSY6d0YMpYWYcjYKDb50ETIs2fCzLNHuV5r0ZTzU+f5VvrLsck8SSxm6OLj+8H4jlXz1hsO0jqiKWdiAqjqTW9uFMjGDw6xX1NfU56Fja+nwHSg9uIs5TCQNM+9tlX3mPJf89L1oXG4t5pGkkOp3N2Px+Hw6Vubjzhs4yAaP0sV2jHRr21KfibCxrSZHjsRzB5jxB+NBZ/R7kiYrEkSFgI17QBTa5DLa58K3aDv86076LMdHFin7R1TVHpUsbAnUu3nW4l5jzqCwVxfp1rmqjxHiDHjO0W2pMvxLLcdQYyPvFbxx3dJbpbq4Jtzqk5rnWJw8bMZVkZsFJOO4AEdOz2W3NDr5G5257104snmWLFwSyCUHCdpfQF0tr0sBb+adudyLczetzit0zc16rA8Z8NLmGH7BpGjGoNqUAna+2/nUHM81nEeLxCSKq4VmAiKizhFVm1tzBa+1rW2O968c2zbE+r4rExyrH2LsqRtGCLKQCXJN9R5i1gARsak47S5yLdh4tKqvPSAPoLV3Bqn59muJWDHYiKVY/VtaohQMDpVSS5O9zfa1rC3O9dsRj5RO8cRSMvjljZtAJ0+rq5Pxe4ABPS3Ok46XOLfSqnHmc5cYbtAGOIkjM2katCIr2A9ntDqte1u6Taslw7ipXOJSV1cxTlFYLp7uiNhcXPe7x/9VLhZF7MyWA61yDWu4XdYdLsJCzZj3mUXGnWLKRyBNz87chVjlxzQ5fC8enWY4EUsLqpfQoZhcd0XufKrePSTNYGNtzsK6rIDyIOwOx6HkfKqPxc8wjnwzzdorQrJqKLcfaKrowGxVrgja/dI3ryiklw8uI0NreTFRwBliTUqiFH7o2HIFQpNgTex5Gzj3PJc/lfZIla2oA2NxcXsRyI+Nd6p3/6uKvHFcoWxQi1uiljGYne5VWsHuLX2HI26V0lmmefDq0x+yxrRk6QNYELONVtr2JXbbrYGp7d+zuuYYeIrmtd4LM2gQMipqEOIKsw5E4lFFzz0DVcj4Vk83zbEYR5QZVmC4VpV1IFIcOi97Tto717ee9Pau9Q7xca4JrAZHjMQZ2jl1snZ6g0iIjBgbMAEY3U3BG21rXN6w+Kd1nxJLh19bwihWUELqMW4+IB2PjvSYbuluWpteKVTsHneJdxIFfQcQYihRAgQOUvrLatY9o+Ps2612y3NcRpwsskgcTyujIEAAAEzKVPPX3ADvY35Cnt1O8W+lUfLOIMU8cM9jaZGYiRUSJLozR6X1aiAQAb3uCT3bWqJnGYTthMVHJLIkgw4k0vEqsLNZzGyEo0ZuBsdS7b71fau9JeSa22HSqbmWb4oPiBFrPq6qFtGml20BmMpZhpU3AGm1rE3PKspkeLmlnxBdwIo3CJGFF90iYlnvvuxFgPr0zcLrbXb50z1KUrDRULNfYHn+dTahZr7I8/zoK7nn8mn/ZSfhNfPC8q+kZ4g6srC6sCCPEHY1W/4A4D/Un/AI2/Ogq/ohw8JeZzvOoGkHoh5sPiTsfDbxrZ9YjJuGsNhWZ4I9LMNJOona9+prL1ArT3pTw8KYsGP22XVMOgO2k+ZF7+Q8a3DWEzThPC4iQyyxlnIAJ1EcuXI0GjcH+kj/XT8Qr6QPtfP++qxFwJgVYMIdwQR325jcdasycx50FgqLicuikYs6BiUaMk+41tS+RsKlUqiFisphkFnjVh2bR7+42nUvkbL9K5xmVxS6jIitqTs2v1W99J+F96mUq7qajHYnI4JJO0eMFiQTubMV9kuoOliOlwbVhM64UbEPICYezlYFm0sHAGnYqG0M+xAkIuL8jarZSrM8p4S4yqnn/CjYlpQTDomsGbSwcLYCxVW0O3PSzezfkbVYTlsWrXoXVr7S/9vTo1eenbyqXSlztmiYxhc5yXtF+yEQPadowcN3mta4ZSGRxt3h4WtvXfhvJ/VkcHTqkkMjBAQoJCiw1Ek7AXJ5m52rL0p2utL1m9scmSQC/2Y3MjG5JF5NpLb7auoHiakvgozH2RRTHp0aCLjTa1rHpapFKm6ajGw5Dh1V1EYIksH1EsWC7qCWJNh0F9q9Z8phcOGjUiRg7fFhpCtfmGGlbEeAqbSnamogwZPCgULGO65kBNydZBBckm5axIuaS5TCxBKC4lEoIJB1gW1XB93b4jap1KbpqMVi8jjMbLGsaMUdFLJrUBzqYMpIupbci9Y/J+GdEjySiIhouy0LrYFSQTqaQkkbABbWAvzvVlpV73WjrEHLsphgJMaWLAAkksbC+lbsSdIubDkKhZvkQkdWTShMsTysdW4iYMoCg6dWwFz0rN0pMrLssmtMeuSQCXtRGNerVzNtRFi+m+nWRtqtevVMtiAjUIAIm1Rj3T3hcfJm+tS6VN01GNhyDDoxZYluQwtuVAf2wqk6V1dbAXrpFw7hlR0EQKumhgSW7nRBqJso8BtWVpTtfs1GMxPD+HkILxhjpVTck61W+kSb98C59q/OpsGGRC5VQC7anI6mwFz8bAD5V7UpumoUpSopXSWMMLEXFd6UEb1FPD76eop4ffUmlBG9RTw++nqKeH31JpQRvUU8Pvp6inh99SaUEb1FPD765XBIDe1S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75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ykologiskEnglish16x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UiO-mal-bred</Template>
  <TotalTime>5365</TotalTime>
  <Words>787</Words>
  <Application>Microsoft Office PowerPoint</Application>
  <PresentationFormat>On-screen Show (16:10)</PresentationFormat>
  <Paragraphs>147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PsykologiskEnglish16x10</vt:lpstr>
      <vt:lpstr>Innsamling av persondata og sensitive data  på Universitetet i Oslo</vt:lpstr>
      <vt:lpstr>PowerPoint Presentation</vt:lpstr>
      <vt:lpstr>Innsamling av data via nett på UiO</vt:lpstr>
      <vt:lpstr>PowerPoint Presentation</vt:lpstr>
      <vt:lpstr>PowerPoint Presentation</vt:lpstr>
      <vt:lpstr>PowerPoint Presentation</vt:lpstr>
      <vt:lpstr>Bakgrunn</vt:lpstr>
      <vt:lpstr>Bruk av Nettskjema</vt:lpstr>
      <vt:lpstr>Personopplysninger vi lagrer</vt:lpstr>
      <vt:lpstr>Personopplysningsloven § 28:  Forbud mot å lagre unødvendige personopplysninger </vt:lpstr>
      <vt:lpstr>Tiltak å få kontroll over data</vt:lpstr>
      <vt:lpstr>Tiltak for å rydde bort gamle personopplysninger</vt:lpstr>
      <vt:lpstr>Vi rydder for dem</vt:lpstr>
      <vt:lpstr>Oppsummering</vt:lpstr>
      <vt:lpstr>Innsamling av sensitive data til forskning</vt:lpstr>
      <vt:lpstr>TSD: Tjenester for sensitive data</vt:lpstr>
      <vt:lpstr>TSD: Tjenester for sensitive data</vt:lpstr>
      <vt:lpstr>TSD: Tjenester for sensitive data</vt:lpstr>
      <vt:lpstr>TSD: Tjenester for sensitive data</vt:lpstr>
      <vt:lpstr>Stort behov for å få inn data fra spørreundersøkelser inn i TSD</vt:lpstr>
      <vt:lpstr>PowerPoint Presentation</vt:lpstr>
      <vt:lpstr>Fordeler</vt:lpstr>
      <vt:lpstr>Oppsummering:  UiO/USIT har full kontroll over datainnsamling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Hanne Baadsgaard Utigard</dc:creator>
  <cp:lastModifiedBy>Dagfinn Bergsager</cp:lastModifiedBy>
  <cp:revision>42</cp:revision>
  <dcterms:created xsi:type="dcterms:W3CDTF">2013-10-23T12:13:38Z</dcterms:created>
  <dcterms:modified xsi:type="dcterms:W3CDTF">2015-02-12T12:48:07Z</dcterms:modified>
</cp:coreProperties>
</file>