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9" r:id="rId16"/>
    <p:sldId id="269" r:id="rId17"/>
    <p:sldId id="270" r:id="rId18"/>
    <p:sldId id="275" r:id="rId19"/>
    <p:sldId id="290" r:id="rId20"/>
    <p:sldId id="291" r:id="rId21"/>
    <p:sldId id="292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273" r:id="rId31"/>
    <p:sldId id="272" r:id="rId32"/>
    <p:sldId id="274" r:id="rId33"/>
    <p:sldId id="287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6F66D-B31D-4EEB-9BE0-979E669E2DBF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21595-883C-4528-AE9B-3FB47C7F377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629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4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75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35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4124314"/>
            <a:ext cx="8458200" cy="94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734345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124478"/>
            <a:ext cx="7772400" cy="949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079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044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949212"/>
            <a:ext cx="4030200" cy="4620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390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218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5875081"/>
            <a:ext cx="8686800" cy="692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81"/>
            <a:ext cx="8229600" cy="69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784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69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45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20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40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99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18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630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43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9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4C7B-2A8F-4EA5-BEFF-4454E2788C17}" type="datetimeFigureOut">
              <a:rPr lang="nb-NO" smtClean="0"/>
              <a:t>13.08.2015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166A-FAEB-43B4-BD90-E9630DFDE6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02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2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4" y="6333133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00" kern="0">
                <a:solidFill>
                  <a:srgbClr val="191919"/>
                </a:solidFill>
                <a:cs typeface="Arial"/>
                <a:sym typeface="Arial"/>
                <a:rtl val="0"/>
              </a:rPr>
              <a:pPr algn="r"/>
              <a:t>‹#›</a:t>
            </a:fld>
            <a:endParaRPr lang="en" sz="1300" kern="0">
              <a:solidFill>
                <a:srgbClr val="191919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123552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mail.co.uk/health/article-2748106/The-smartphone-app-records-voice-tell-suffering-Parkinson-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uio.no/tjenester/it/forskning/sensiti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96753"/>
            <a:ext cx="8280920" cy="1944216"/>
          </a:xfrm>
        </p:spPr>
        <p:txBody>
          <a:bodyPr/>
          <a:lstStyle/>
          <a:p>
            <a:r>
              <a:rPr lang="nb-NO" altLang="nb-NO" b="1" dirty="0" smtClean="0"/>
              <a:t>Bruk av </a:t>
            </a:r>
            <a:r>
              <a:rPr lang="nb-NO" altLang="nb-NO" b="1" dirty="0" err="1" smtClean="0"/>
              <a:t>Iphone</a:t>
            </a:r>
            <a:r>
              <a:rPr lang="nb-NO" altLang="nb-NO" b="1" dirty="0" smtClean="0"/>
              <a:t> til innsamling </a:t>
            </a:r>
            <a:br>
              <a:rPr lang="nb-NO" altLang="nb-NO" b="1" dirty="0" smtClean="0"/>
            </a:br>
            <a:r>
              <a:rPr lang="nb-NO" altLang="nb-NO" b="1" dirty="0" smtClean="0"/>
              <a:t>av data til forskning</a:t>
            </a:r>
            <a:endParaRPr lang="nb-N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645024"/>
            <a:ext cx="8856984" cy="2952328"/>
          </a:xfrm>
        </p:spPr>
        <p:txBody>
          <a:bodyPr>
            <a:normAutofit fontScale="85000" lnSpcReduction="10000"/>
          </a:bodyPr>
          <a:lstStyle/>
          <a:p>
            <a:r>
              <a:rPr lang="nb-NO" altLang="nb-NO" b="1" dirty="0" smtClean="0">
                <a:solidFill>
                  <a:schemeClr val="tx1"/>
                </a:solidFill>
              </a:rPr>
              <a:t>Oppsummering av erfaringer USIT har gjort sommeren 2015</a:t>
            </a:r>
          </a:p>
          <a:p>
            <a:endParaRPr lang="nb-NO" dirty="0" smtClean="0"/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Studentene 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Paul Philip Mitchell og Ingeborg Ødegård Oftedal</a:t>
            </a:r>
          </a:p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ruppeleder for webutvikling på USIT</a:t>
            </a:r>
          </a:p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Dagfinn Bergsager</a:t>
            </a:r>
            <a:endParaRPr lang="nb-NO" altLang="nb-NO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1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314603"/>
          </a:xfrm>
        </p:spPr>
        <p:txBody>
          <a:bodyPr>
            <a:normAutofit/>
          </a:bodyPr>
          <a:lstStyle/>
          <a:p>
            <a:r>
              <a:rPr lang="nb-NO" dirty="0" smtClean="0"/>
              <a:t>CASE 1: </a:t>
            </a:r>
            <a:br>
              <a:rPr lang="nb-NO" dirty="0" smtClean="0"/>
            </a:br>
            <a:r>
              <a:rPr lang="nb-NO" dirty="0" smtClean="0"/>
              <a:t>Vi lager en generell </a:t>
            </a:r>
            <a:r>
              <a:rPr lang="nb-NO" dirty="0" err="1" smtClean="0"/>
              <a:t>mobilapp</a:t>
            </a:r>
            <a:r>
              <a:rPr lang="nb-NO" dirty="0" smtClean="0"/>
              <a:t> som kan brukes til alle skjemaer i Nettskjema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4680520"/>
          </a:xfrm>
        </p:spPr>
        <p:txBody>
          <a:bodyPr>
            <a:normAutofit/>
          </a:bodyPr>
          <a:lstStyle/>
          <a:p>
            <a:r>
              <a:rPr lang="nb-NO" sz="13800" dirty="0" smtClean="0"/>
              <a:t>Demo…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dirty="0" smtClean="0"/>
              <a:t>(følg med på den andre skjermen nå)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084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Fordeler/Ulemper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Enklere å svare på samme skjema flere ganger</a:t>
            </a:r>
          </a:p>
          <a:p>
            <a:pPr lvl="1"/>
            <a:r>
              <a:rPr lang="nb-NO" dirty="0" smtClean="0"/>
              <a:t>Her mangler vi konkrete bruksbehov…</a:t>
            </a:r>
          </a:p>
          <a:p>
            <a:r>
              <a:rPr lang="nb-NO" dirty="0" smtClean="0"/>
              <a:t>Kunne vært enklere å finne det skjemaet du skulle svare</a:t>
            </a:r>
          </a:p>
          <a:p>
            <a:pPr lvl="1"/>
            <a:r>
              <a:rPr lang="nb-NO" dirty="0" smtClean="0"/>
              <a:t>Dette må vi først løse på nettskjema.uio.no</a:t>
            </a:r>
          </a:p>
          <a:p>
            <a:r>
              <a:rPr lang="nb-NO" dirty="0" smtClean="0"/>
              <a:t>Vi kunne lagd denne </a:t>
            </a:r>
            <a:r>
              <a:rPr lang="nb-NO" dirty="0" err="1" smtClean="0"/>
              <a:t>mobilappen</a:t>
            </a:r>
            <a:r>
              <a:rPr lang="nb-NO" dirty="0" smtClean="0"/>
              <a:t> også for </a:t>
            </a:r>
            <a:r>
              <a:rPr lang="nb-NO" dirty="0" err="1"/>
              <a:t>A</a:t>
            </a:r>
            <a:r>
              <a:rPr lang="nb-NO" dirty="0" err="1" smtClean="0"/>
              <a:t>ndroid</a:t>
            </a:r>
            <a:r>
              <a:rPr lang="nb-NO" dirty="0" smtClean="0"/>
              <a:t> og </a:t>
            </a:r>
            <a:r>
              <a:rPr lang="nb-NO" dirty="0"/>
              <a:t>W</a:t>
            </a:r>
            <a:r>
              <a:rPr lang="nb-NO" dirty="0" smtClean="0"/>
              <a:t>indows mobile</a:t>
            </a:r>
          </a:p>
          <a:p>
            <a:pPr lvl="1"/>
            <a:r>
              <a:rPr lang="nb-NO" dirty="0" smtClean="0"/>
              <a:t>Vil kreve utvikling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36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Fordeler/Ulemper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 kunne brukt f.eks. </a:t>
            </a:r>
            <a:r>
              <a:rPr lang="nb-NO" dirty="0" err="1" smtClean="0"/>
              <a:t>camera</a:t>
            </a:r>
            <a:r>
              <a:rPr lang="nb-NO" dirty="0" smtClean="0"/>
              <a:t> og </a:t>
            </a:r>
            <a:r>
              <a:rPr lang="nb-NO" dirty="0" err="1" smtClean="0"/>
              <a:t>microfon</a:t>
            </a:r>
            <a:r>
              <a:rPr lang="nb-NO" dirty="0" smtClean="0"/>
              <a:t> til å levere data til et spørsmål</a:t>
            </a:r>
          </a:p>
          <a:p>
            <a:pPr lvl="1"/>
            <a:r>
              <a:rPr lang="nb-NO" dirty="0" smtClean="0"/>
              <a:t>Her mangler vi konkrete bruksbehov…</a:t>
            </a:r>
          </a:p>
          <a:p>
            <a:r>
              <a:rPr lang="nb-NO" dirty="0" smtClean="0"/>
              <a:t>Vi </a:t>
            </a:r>
            <a:r>
              <a:rPr lang="nb-NO" dirty="0" smtClean="0"/>
              <a:t>kan </a:t>
            </a:r>
            <a:r>
              <a:rPr lang="nb-NO" dirty="0" err="1" smtClean="0"/>
              <a:t>forhåndsutfylle</a:t>
            </a:r>
            <a:r>
              <a:rPr lang="nb-NO" dirty="0" smtClean="0"/>
              <a:t> </a:t>
            </a:r>
            <a:r>
              <a:rPr lang="nb-NO" dirty="0" smtClean="0"/>
              <a:t>data i noen felter</a:t>
            </a:r>
          </a:p>
          <a:p>
            <a:r>
              <a:rPr lang="nb-NO" dirty="0" smtClean="0"/>
              <a:t>Vi kunne lagret brukernavn og passord</a:t>
            </a:r>
          </a:p>
          <a:p>
            <a:r>
              <a:rPr lang="nb-NO" dirty="0" smtClean="0"/>
              <a:t>Vi får til samme funksjonalitet som med Nettskjema og bruker standard løsninger</a:t>
            </a:r>
          </a:p>
          <a:p>
            <a:pPr lvl="1"/>
            <a:r>
              <a:rPr lang="nb-NO" dirty="0" smtClean="0"/>
              <a:t>Kan levere til TSD og logge inn med </a:t>
            </a:r>
            <a:r>
              <a:rPr lang="nb-NO" dirty="0" err="1" smtClean="0"/>
              <a:t>IDporten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33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Fordeler/Ulemper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Vi </a:t>
            </a:r>
            <a:r>
              <a:rPr lang="nb-NO" dirty="0" smtClean="0"/>
              <a:t>kunne sendt push-meldinger</a:t>
            </a:r>
          </a:p>
          <a:p>
            <a:pPr lvl="1"/>
            <a:r>
              <a:rPr lang="nb-NO" dirty="0" smtClean="0"/>
              <a:t>Mulig å gi sensitiv informasjon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Dagfinn tegner på tavla….</a:t>
            </a:r>
          </a:p>
        </p:txBody>
      </p:sp>
    </p:spTree>
    <p:extLst>
      <p:ext uri="{BB962C8B-B14F-4D97-AF65-F5344CB8AC3E}">
        <p14:creationId xmlns:p14="http://schemas.microsoft.com/office/powerpoint/2010/main" val="30291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lanserer ikke denne </a:t>
            </a:r>
            <a:r>
              <a:rPr lang="nb-NO" dirty="0" err="1" smtClean="0"/>
              <a:t>mobilappen</a:t>
            </a:r>
            <a:r>
              <a:rPr lang="nb-NO" dirty="0" smtClean="0"/>
              <a:t> nå</a:t>
            </a:r>
          </a:p>
          <a:p>
            <a:r>
              <a:rPr lang="nb-NO" dirty="0" smtClean="0"/>
              <a:t>Vi jobber med å endre nettskjema.uio.no til å fungere bedre for de som skal svare</a:t>
            </a:r>
          </a:p>
          <a:p>
            <a:endParaRPr lang="nb-NO" dirty="0"/>
          </a:p>
          <a:p>
            <a:r>
              <a:rPr lang="nb-NO" dirty="0" smtClean="0"/>
              <a:t>Ta kontakt om dere har konkrete caser som kunne brukt denne løsningen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18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46651"/>
          </a:xfrm>
        </p:spPr>
        <p:txBody>
          <a:bodyPr/>
          <a:lstStyle/>
          <a:p>
            <a:r>
              <a:rPr lang="nb-NO" sz="7200" dirty="0" smtClean="0"/>
              <a:t>Case </a:t>
            </a:r>
            <a:r>
              <a:rPr lang="nb-NO" sz="7200" dirty="0" smtClean="0"/>
              <a:t>2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Lag en </a:t>
            </a:r>
            <a:r>
              <a:rPr lang="nb-NO" dirty="0" err="1" smtClean="0"/>
              <a:t>mobilapp</a:t>
            </a:r>
            <a:r>
              <a:rPr lang="nb-NO" dirty="0" smtClean="0"/>
              <a:t> som bruker innebygde muligheter i telefonen og eksterne </a:t>
            </a:r>
            <a:r>
              <a:rPr lang="nb-NO" dirty="0" err="1" smtClean="0"/>
              <a:t>devicer</a:t>
            </a:r>
            <a:r>
              <a:rPr lang="nb-NO" dirty="0" smtClean="0"/>
              <a:t> til å samle inn data basert på teknologi som </a:t>
            </a:r>
            <a:r>
              <a:rPr lang="nb-NO" dirty="0"/>
              <a:t>A</a:t>
            </a:r>
            <a:r>
              <a:rPr lang="nb-NO" dirty="0" smtClean="0"/>
              <a:t>pple tilbyr til dette.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89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3568" y="764704"/>
            <a:ext cx="7772400" cy="2245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Intro til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ResearchKit </a:t>
            </a:r>
            <a:r>
              <a:rPr lang="en" dirty="0"/>
              <a:t>&amp; </a:t>
            </a:r>
            <a:r>
              <a:rPr lang="en" dirty="0" smtClean="0"/>
              <a:t>Health Kit</a:t>
            </a:r>
            <a:endParaRPr lang="e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22775"/>
            <a:ext cx="33147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69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Health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Helsedata </a:t>
            </a:r>
            <a:r>
              <a:rPr lang="nb-NO" dirty="0" err="1"/>
              <a:t>app</a:t>
            </a:r>
            <a:endParaRPr lang="nb-NO" dirty="0"/>
          </a:p>
          <a:p>
            <a:r>
              <a:rPr lang="nb-NO" dirty="0"/>
              <a:t>Er på alle </a:t>
            </a:r>
            <a:r>
              <a:rPr lang="nb-NO" dirty="0" err="1"/>
              <a:t>iPhones</a:t>
            </a:r>
            <a:endParaRPr lang="nb-NO" dirty="0"/>
          </a:p>
          <a:p>
            <a:r>
              <a:rPr lang="nb-NO" dirty="0"/>
              <a:t>Data:</a:t>
            </a:r>
          </a:p>
          <a:p>
            <a:pPr lvl="1"/>
            <a:r>
              <a:rPr lang="nb-NO" dirty="0"/>
              <a:t>manuelt lagt inn</a:t>
            </a:r>
          </a:p>
          <a:p>
            <a:pPr lvl="1"/>
            <a:r>
              <a:rPr lang="nb-NO" dirty="0" err="1"/>
              <a:t>sensordata</a:t>
            </a:r>
            <a:endParaRPr lang="nb-NO" dirty="0"/>
          </a:p>
          <a:p>
            <a:pPr lvl="1"/>
            <a:r>
              <a:rPr lang="nb-NO" dirty="0"/>
              <a:t>eksterne enheter</a:t>
            </a:r>
          </a:p>
          <a:p>
            <a:endParaRPr lang="nb-NO" dirty="0"/>
          </a:p>
        </p:txBody>
      </p:sp>
      <p:pic>
        <p:nvPicPr>
          <p:cNvPr id="4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9954" y="1460501"/>
            <a:ext cx="3508793" cy="5397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3706" y="1525926"/>
            <a:ext cx="1153094" cy="997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66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HealthKit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Rammeverk </a:t>
            </a:r>
            <a:r>
              <a:rPr lang="nb-NO" dirty="0"/>
              <a:t>for Health</a:t>
            </a:r>
          </a:p>
          <a:p>
            <a:r>
              <a:rPr lang="nb-NO" dirty="0"/>
              <a:t>Kom med iOS8 h14</a:t>
            </a:r>
          </a:p>
          <a:p>
            <a:r>
              <a:rPr lang="nb-NO" dirty="0"/>
              <a:t>Bruker i kontroll</a:t>
            </a:r>
          </a:p>
          <a:p>
            <a:r>
              <a:rPr lang="nb-NO" dirty="0"/>
              <a:t>helseforskning / trening</a:t>
            </a:r>
          </a:p>
          <a:p>
            <a:endParaRPr lang="nb-NO" dirty="0"/>
          </a:p>
        </p:txBody>
      </p:sp>
      <p:pic>
        <p:nvPicPr>
          <p:cNvPr id="4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8064" y="1124746"/>
            <a:ext cx="3384376" cy="554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020" y="4581129"/>
            <a:ext cx="2071836" cy="2088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8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Bakgrunn for arbeidet som er gjort </a:t>
            </a:r>
          </a:p>
          <a:p>
            <a:r>
              <a:rPr lang="nb-NO" dirty="0" smtClean="0"/>
              <a:t>Forutsetninger for arbeidet (Nettskjema/TSD)</a:t>
            </a:r>
          </a:p>
          <a:p>
            <a:r>
              <a:rPr lang="nb-NO" dirty="0" smtClean="0"/>
              <a:t>Demo av generell </a:t>
            </a:r>
            <a:r>
              <a:rPr lang="nb-NO" dirty="0" err="1" smtClean="0"/>
              <a:t>app</a:t>
            </a:r>
            <a:r>
              <a:rPr lang="nb-NO" dirty="0" smtClean="0"/>
              <a:t> for bruk av Nettskjema</a:t>
            </a:r>
          </a:p>
          <a:p>
            <a:r>
              <a:rPr lang="nb-NO" dirty="0" smtClean="0"/>
              <a:t>Introduksjonen til teknologien vi har </a:t>
            </a:r>
            <a:r>
              <a:rPr lang="nb-NO" dirty="0" smtClean="0"/>
              <a:t>brukt</a:t>
            </a:r>
            <a:endParaRPr lang="nb-NO" dirty="0" smtClean="0"/>
          </a:p>
          <a:p>
            <a:r>
              <a:rPr lang="nb-NO" dirty="0" smtClean="0"/>
              <a:t>Demo av </a:t>
            </a:r>
            <a:r>
              <a:rPr lang="nb-NO" dirty="0" err="1" smtClean="0"/>
              <a:t>mobilapp</a:t>
            </a:r>
            <a:r>
              <a:rPr lang="nb-NO" dirty="0" smtClean="0"/>
              <a:t> for innsamling av </a:t>
            </a:r>
            <a:r>
              <a:rPr lang="nb-NO" dirty="0" smtClean="0"/>
              <a:t>forskningsd</a:t>
            </a:r>
            <a:r>
              <a:rPr lang="nb-NO" dirty="0" smtClean="0"/>
              <a:t>ata</a:t>
            </a:r>
            <a:endParaRPr lang="nb-NO" dirty="0" smtClean="0"/>
          </a:p>
          <a:p>
            <a:r>
              <a:rPr lang="nb-NO" dirty="0" smtClean="0"/>
              <a:t>Oppsummering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26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Healthkit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Pre-definerte datatyper</a:t>
            </a:r>
          </a:p>
          <a:p>
            <a:pPr lvl="1"/>
            <a:r>
              <a:rPr lang="nb-NO" dirty="0"/>
              <a:t>Eks. Vekt, blodtrykk, høyde, skritt</a:t>
            </a:r>
          </a:p>
          <a:p>
            <a:pPr lvl="1"/>
            <a:r>
              <a:rPr lang="nb-NO" dirty="0"/>
              <a:t>Endringer skjer ved nye </a:t>
            </a:r>
            <a:r>
              <a:rPr lang="nb-NO" dirty="0" err="1"/>
              <a:t>iOS</a:t>
            </a:r>
            <a:endParaRPr lang="nb-NO" dirty="0"/>
          </a:p>
          <a:p>
            <a:r>
              <a:rPr lang="nb-NO" dirty="0"/>
              <a:t>“</a:t>
            </a:r>
            <a:r>
              <a:rPr lang="nb-NO" dirty="0" err="1"/>
              <a:t>Characteristics</a:t>
            </a:r>
            <a:r>
              <a:rPr lang="nb-NO" dirty="0"/>
              <a:t>” og “Samples”</a:t>
            </a:r>
          </a:p>
          <a:p>
            <a:r>
              <a:rPr lang="nb-NO" dirty="0" err="1"/>
              <a:t>HealthKit</a:t>
            </a:r>
            <a:r>
              <a:rPr lang="nb-NO" dirty="0"/>
              <a:t> Store</a:t>
            </a:r>
          </a:p>
          <a:p>
            <a:pPr lvl="1"/>
            <a:r>
              <a:rPr lang="nb-NO" dirty="0"/>
              <a:t>Kryptert</a:t>
            </a:r>
          </a:p>
          <a:p>
            <a:pPr lvl="1"/>
            <a:r>
              <a:rPr lang="nb-NO" dirty="0"/>
              <a:t>Kan kun lagres i </a:t>
            </a:r>
            <a:r>
              <a:rPr lang="nb-NO" dirty="0" err="1"/>
              <a:t>iCloud</a:t>
            </a:r>
            <a:r>
              <a:rPr lang="nb-NO" dirty="0"/>
              <a:t> hvis kryptert med passord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12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ResearchKit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Open source rammeverk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Utnytter enhetens sensorer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Generere data fra hvor som</a:t>
            </a:r>
            <a:br>
              <a:rPr lang="en" dirty="0"/>
            </a:br>
            <a:r>
              <a:rPr lang="en" dirty="0"/>
              <a:t>helst, når som helst.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074" y="1947333"/>
            <a:ext cx="2716373" cy="2777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5885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ResearchKit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Kommer med tre moduler: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Samtykke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Spørreundersøkelse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Active tasks</a:t>
            </a:r>
          </a:p>
        </p:txBody>
      </p:sp>
    </p:spTree>
    <p:extLst>
      <p:ext uri="{BB962C8B-B14F-4D97-AF65-F5344CB8AC3E}">
        <p14:creationId xmlns:p14="http://schemas.microsoft.com/office/powerpoint/2010/main" val="24813895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ResearchKit: Samtykke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Sensitiv informasjon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8" y="1916832"/>
            <a:ext cx="2808312" cy="480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2371" y="1844823"/>
            <a:ext cx="2941797" cy="487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8184" y="1844823"/>
            <a:ext cx="2592288" cy="48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5627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ResearchKit: Spørreundersøkelse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Touch tilbyr intuitive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kontrollere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944" y="1947333"/>
            <a:ext cx="2494193" cy="46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2124" y="1947337"/>
            <a:ext cx="2474372" cy="4620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77322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ResearchKit: Active tasks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1" y="1947337"/>
            <a:ext cx="3682751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1430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</a:rPr>
              <a:t>Accelerometer, pedometer, touch-panel, fingeravtrykksensor, GPS, barometer (lufttrykk &amp; høydemeter), gyroskop, nærhetssensor, lyssensor, kamera, mikrofon...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7944" y="1947333"/>
            <a:ext cx="2670639" cy="46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224" y="1947353"/>
            <a:ext cx="2448271" cy="462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909404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ResearchKit: arkitektur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.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00" y="2489800"/>
            <a:ext cx="1705974" cy="40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57203" y="2092333"/>
            <a:ext cx="1227299" cy="33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OrderedTask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684500" y="2092333"/>
            <a:ext cx="20741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NavigableOrderedTask</a:t>
            </a:r>
          </a:p>
        </p:txBody>
      </p:sp>
      <p:cxnSp>
        <p:nvCxnSpPr>
          <p:cNvPr id="106" name="Shape 106"/>
          <p:cNvCxnSpPr>
            <a:stCxn id="104" idx="2"/>
          </p:cNvCxnSpPr>
          <p:nvPr/>
        </p:nvCxnSpPr>
        <p:spPr>
          <a:xfrm>
            <a:off x="1070854" y="2425533"/>
            <a:ext cx="634199" cy="26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>
            <a:stCxn id="105" idx="2"/>
          </p:cNvCxnSpPr>
          <p:nvPr/>
        </p:nvCxnSpPr>
        <p:spPr>
          <a:xfrm flipH="1">
            <a:off x="2302199" y="2497933"/>
            <a:ext cx="419400" cy="22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8750" y="2489803"/>
            <a:ext cx="1831166" cy="40779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Shape 109"/>
          <p:cNvCxnSpPr/>
          <p:nvPr/>
        </p:nvCxnSpPr>
        <p:spPr>
          <a:xfrm rot="10800000" flipH="1">
            <a:off x="2812700" y="3301470"/>
            <a:ext cx="521400" cy="14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5158430" y="3301400"/>
            <a:ext cx="32579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4225" y="2425531"/>
            <a:ext cx="1705974" cy="4102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 rot="10800000" flipH="1">
            <a:off x="6874300" y="3750265"/>
            <a:ext cx="586500" cy="28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/>
          <p:nvPr/>
        </p:nvCxnSpPr>
        <p:spPr>
          <a:xfrm>
            <a:off x="6885155" y="4068833"/>
            <a:ext cx="5429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/>
          <p:nvPr/>
        </p:nvCxnSpPr>
        <p:spPr>
          <a:xfrm>
            <a:off x="6896005" y="4141233"/>
            <a:ext cx="532199" cy="27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15" name="Shape 115"/>
          <p:cNvSpPr txBox="1"/>
          <p:nvPr/>
        </p:nvSpPr>
        <p:spPr>
          <a:xfrm>
            <a:off x="7460805" y="3475167"/>
            <a:ext cx="1042499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200" kern="0">
                <a:solidFill>
                  <a:srgbClr val="000000"/>
                </a:solidFill>
                <a:cs typeface="Arial"/>
                <a:sym typeface="Arial"/>
                <a:rtl val="0"/>
              </a:rPr>
              <a:t>startdato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460805" y="3779233"/>
            <a:ext cx="879599" cy="2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200" kern="0">
                <a:solidFill>
                  <a:srgbClr val="000000"/>
                </a:solidFill>
                <a:cs typeface="Arial"/>
                <a:sym typeface="Arial"/>
                <a:rtl val="0"/>
              </a:rPr>
              <a:t>sluttdato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7487950" y="4213633"/>
            <a:ext cx="9882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200" kern="0">
                <a:solidFill>
                  <a:srgbClr val="000000"/>
                </a:solidFill>
                <a:cs typeface="Arial"/>
                <a:sym typeface="Arial"/>
                <a:rtl val="0"/>
              </a:rPr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val="255848031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Apple’s referanse-apper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1" y="1947337"/>
            <a:ext cx="3826768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dirty="0"/>
              <a:t>mPower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Parkinsons sykdom studie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“Gait and Balance” active task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 dirty="0"/>
              <a:t>Accelerometer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“Voice” active task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 dirty="0"/>
              <a:t>Mikrofon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Kilder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2241" y="2113469"/>
            <a:ext cx="2232248" cy="44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960" y="2113469"/>
            <a:ext cx="2372957" cy="4339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808077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521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Apple’s referanse-apper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Asthma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Astma studie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Gi informasjon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Luftkvalitet basert på GPS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056" y="1844825"/>
            <a:ext cx="3240360" cy="50131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1690080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4680520"/>
          </a:xfrm>
        </p:spPr>
        <p:txBody>
          <a:bodyPr>
            <a:normAutofit/>
          </a:bodyPr>
          <a:lstStyle/>
          <a:p>
            <a:r>
              <a:rPr lang="nb-NO" sz="13800" dirty="0" smtClean="0"/>
              <a:t>Demo…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200" dirty="0" smtClean="0"/>
              <a:t>(følg fremdeles med på den andre skjermen nå)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681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C:\Users\dagfinb_adm\AppData\Local\Microsoft\Windows\Temporary Internet Files\Content.Outlook\6SY1DLZS\image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4"/>
          <a:stretch/>
        </p:blipFill>
        <p:spPr bwMode="auto">
          <a:xfrm rot="5400000">
            <a:off x="171935" y="-19808"/>
            <a:ext cx="7575993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Dataflyt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nb-NO" dirty="0" smtClean="0"/>
              <a:t>Data direkte inn i Nettskjema</a:t>
            </a:r>
          </a:p>
          <a:p>
            <a:pPr lvl="1"/>
            <a:r>
              <a:rPr lang="nb-NO" dirty="0" err="1" smtClean="0"/>
              <a:t>https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dirty="0" smtClean="0">
                <a:sym typeface="Wingdings" panose="05000000000000000000" pitchFamily="2" charset="2"/>
              </a:rPr>
              <a:t>Nettskjema ( PGP-kryptert til TSD)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Spørsmål lagd i med </a:t>
            </a:r>
            <a:r>
              <a:rPr lang="nb-NO" dirty="0" err="1" smtClean="0">
                <a:sym typeface="Wingdings" panose="05000000000000000000" pitchFamily="2" charset="2"/>
              </a:rPr>
              <a:t>Reseach</a:t>
            </a:r>
            <a:r>
              <a:rPr lang="nb-NO" dirty="0" smtClean="0">
                <a:sym typeface="Wingdings" panose="05000000000000000000" pitchFamily="2" charset="2"/>
              </a:rPr>
              <a:t> Kit i </a:t>
            </a:r>
            <a:r>
              <a:rPr lang="nb-NO" dirty="0" err="1" smtClean="0">
                <a:sym typeface="Wingdings" panose="05000000000000000000" pitchFamily="2" charset="2"/>
              </a:rPr>
              <a:t>mobilappen</a:t>
            </a:r>
            <a:endParaRPr lang="nb-NO" dirty="0">
              <a:sym typeface="Wingdings" panose="05000000000000000000" pitchFamily="2" charset="2"/>
            </a:endParaRPr>
          </a:p>
          <a:p>
            <a:pPr lvl="1"/>
            <a:r>
              <a:rPr lang="nb-NO" dirty="0" err="1" smtClean="0"/>
              <a:t>Json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Nettskjema ( PGP-kryptert til TSD)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Vi kan velge å lagre det i Health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Innsamling av via eksterne </a:t>
            </a:r>
            <a:r>
              <a:rPr lang="nb-NO" dirty="0" err="1" smtClean="0">
                <a:sym typeface="Wingdings" panose="05000000000000000000" pitchFamily="2" charset="2"/>
              </a:rPr>
              <a:t>devicer</a:t>
            </a:r>
            <a:endParaRPr lang="nb-NO" dirty="0" smtClean="0">
              <a:sym typeface="Wingdings" panose="05000000000000000000" pitchFamily="2" charset="2"/>
            </a:endParaRP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Lagres i Health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Hentes ut med vår </a:t>
            </a:r>
            <a:r>
              <a:rPr lang="nb-NO" dirty="0" err="1" smtClean="0">
                <a:sym typeface="Wingdings" panose="05000000000000000000" pitchFamily="2" charset="2"/>
              </a:rPr>
              <a:t>mobilapp</a:t>
            </a:r>
            <a:endParaRPr lang="nb-NO" dirty="0" smtClean="0">
              <a:sym typeface="Wingdings" panose="05000000000000000000" pitchFamily="2" charset="2"/>
            </a:endParaRPr>
          </a:p>
          <a:p>
            <a:pPr lvl="1"/>
            <a:r>
              <a:rPr lang="nb-NO" dirty="0" err="1" smtClean="0"/>
              <a:t>Json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Nettskjema ( PGP-kryptert til TSD)</a:t>
            </a:r>
          </a:p>
          <a:p>
            <a:pPr lvl="1"/>
            <a:endParaRPr lang="nb-NO" dirty="0" smtClean="0">
              <a:sym typeface="Wingdings" panose="05000000000000000000" pitchFamily="2" charset="2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39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kan </a:t>
            </a:r>
            <a:r>
              <a:rPr lang="nb-NO" dirty="0" smtClean="0"/>
              <a:t>enkelt lage </a:t>
            </a:r>
            <a:r>
              <a:rPr lang="nb-NO" dirty="0" err="1" smtClean="0"/>
              <a:t>mobilapper</a:t>
            </a:r>
            <a:r>
              <a:rPr lang="nb-NO" dirty="0" smtClean="0"/>
              <a:t> </a:t>
            </a:r>
            <a:r>
              <a:rPr lang="nb-NO" dirty="0" smtClean="0"/>
              <a:t>som samler inn </a:t>
            </a:r>
            <a:r>
              <a:rPr lang="nb-NO" dirty="0" smtClean="0"/>
              <a:t>data basert på vår infrastruktur</a:t>
            </a:r>
            <a:endParaRPr lang="nb-NO" dirty="0" smtClean="0"/>
          </a:p>
          <a:p>
            <a:r>
              <a:rPr lang="nb-NO" dirty="0" smtClean="0"/>
              <a:t>Vi kan ivareta sikkerheten for sending av data fra telefonen</a:t>
            </a:r>
          </a:p>
          <a:p>
            <a:r>
              <a:rPr lang="nb-NO" dirty="0" smtClean="0"/>
              <a:t>Vi må ev. gjøre en større sikkerhetsvurdering av data som lagres i Health</a:t>
            </a:r>
          </a:p>
          <a:p>
            <a:r>
              <a:rPr lang="nb-NO" dirty="0" smtClean="0"/>
              <a:t>Kostnadene ved å lage slike </a:t>
            </a:r>
            <a:r>
              <a:rPr lang="nb-NO" dirty="0" err="1" smtClean="0"/>
              <a:t>apper</a:t>
            </a:r>
            <a:r>
              <a:rPr lang="nb-NO" dirty="0" smtClean="0"/>
              <a:t> er lave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06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314603"/>
          </a:xfrm>
        </p:spPr>
        <p:txBody>
          <a:bodyPr>
            <a:normAutofit/>
          </a:bodyPr>
          <a:lstStyle/>
          <a:p>
            <a:r>
              <a:rPr lang="nb-NO" dirty="0" smtClean="0"/>
              <a:t>Tenker du å lage deg en </a:t>
            </a:r>
            <a:r>
              <a:rPr lang="nb-NO" dirty="0" err="1" smtClean="0"/>
              <a:t>app</a:t>
            </a:r>
            <a:r>
              <a:rPr lang="nb-NO" dirty="0" smtClean="0"/>
              <a:t> for innsamling </a:t>
            </a:r>
            <a:r>
              <a:rPr lang="nb-NO" smtClean="0"/>
              <a:t>av forskningsdata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ta kontakt med</a:t>
            </a:r>
            <a:br>
              <a:rPr lang="nb-NO" dirty="0" smtClean="0"/>
            </a:br>
            <a:r>
              <a:rPr lang="nb-NO" b="1" dirty="0" smtClean="0"/>
              <a:t>Dagfinn Bergsager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eller</a:t>
            </a:r>
            <a:br>
              <a:rPr lang="nb-NO" dirty="0" smtClean="0"/>
            </a:br>
            <a:r>
              <a:rPr lang="nb-NO" b="1" dirty="0"/>
              <a:t>Gard O Sundby Thomassen</a:t>
            </a:r>
          </a:p>
        </p:txBody>
      </p:sp>
    </p:spTree>
    <p:extLst>
      <p:ext uri="{BB962C8B-B14F-4D97-AF65-F5344CB8AC3E}">
        <p14:creationId xmlns:p14="http://schemas.microsoft.com/office/powerpoint/2010/main" val="8591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13462" r="39272" b="6250"/>
          <a:stretch/>
        </p:blipFill>
        <p:spPr bwMode="auto">
          <a:xfrm>
            <a:off x="323528" y="188641"/>
            <a:ext cx="7560840" cy="65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2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Ønsker fra UiO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Flere respondenter</a:t>
            </a:r>
          </a:p>
          <a:p>
            <a:r>
              <a:rPr lang="nb-NO" dirty="0" smtClean="0"/>
              <a:t>Mer avanserte undersøkelser</a:t>
            </a:r>
          </a:p>
          <a:p>
            <a:r>
              <a:rPr lang="nb-NO" dirty="0" smtClean="0"/>
              <a:t>Gjøre det enklere for brukere å svare</a:t>
            </a:r>
          </a:p>
          <a:p>
            <a:r>
              <a:rPr lang="nb-NO" dirty="0" smtClean="0"/>
              <a:t>Hva er mulig?</a:t>
            </a:r>
          </a:p>
          <a:p>
            <a:r>
              <a:rPr lang="nb-NO" dirty="0" smtClean="0"/>
              <a:t>Hva er sikkert?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85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Case sommeren 2015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Hvordan kan vi bruke mobiltelefon til innsamling av forskningsdata?</a:t>
            </a:r>
            <a:endParaRPr lang="nb-NO" dirty="0"/>
          </a:p>
        </p:txBody>
      </p:sp>
      <p:pic>
        <p:nvPicPr>
          <p:cNvPr id="2050" name="Picture 2" descr="https://encrypted-tbn0.gstatic.com/images?q=tbn:ANd9GcStoerGM-3-AmKQ4R-QrHpbzpk-fyWgW5qIRavKaKuxMz0571PxNPB_jR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Avgrensning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tester i første omgang kun ut </a:t>
            </a:r>
            <a:r>
              <a:rPr lang="nb-NO" dirty="0" err="1" smtClean="0"/>
              <a:t>Iphone</a:t>
            </a:r>
            <a:endParaRPr lang="nb-NO" dirty="0" smtClean="0"/>
          </a:p>
          <a:p>
            <a:pPr lvl="1"/>
            <a:r>
              <a:rPr lang="nb-NO" dirty="0" smtClean="0"/>
              <a:t>Har ny løsning for innsamling av helsedata</a:t>
            </a:r>
          </a:p>
          <a:p>
            <a:pPr lvl="1"/>
            <a:r>
              <a:rPr lang="nb-NO" dirty="0" smtClean="0"/>
              <a:t>De garanterer at vi har full kontroll over dataene</a:t>
            </a:r>
          </a:p>
          <a:p>
            <a:pPr lvl="1"/>
            <a:endParaRPr lang="nb-NO" dirty="0"/>
          </a:p>
          <a:p>
            <a:r>
              <a:rPr lang="nb-NO" dirty="0" smtClean="0"/>
              <a:t>Vi skal bruke vår nåværende infrastruktur for datafangst av sensitive data</a:t>
            </a:r>
          </a:p>
          <a:p>
            <a:pPr lvl="1"/>
            <a:r>
              <a:rPr lang="nb-NO" dirty="0" smtClean="0"/>
              <a:t>Nettskjema.uio.no</a:t>
            </a:r>
          </a:p>
          <a:p>
            <a:pPr lvl="1"/>
            <a:r>
              <a:rPr lang="nb-NO" dirty="0" smtClean="0"/>
              <a:t>Tjenester for sensitive data (TSD)</a:t>
            </a:r>
            <a:endParaRPr lang="nb-NO" dirty="0"/>
          </a:p>
        </p:txBody>
      </p:sp>
      <p:sp>
        <p:nvSpPr>
          <p:cNvPr id="4" name="AutoShape 2" descr="Bilderesultat for tsd uio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44" y="5733256"/>
            <a:ext cx="2854382" cy="9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nb-NO" dirty="0" smtClean="0"/>
              <a:t>Egenutviklet</a:t>
            </a:r>
          </a:p>
          <a:p>
            <a:r>
              <a:rPr lang="nb-NO" dirty="0" smtClean="0"/>
              <a:t>Java/Spring/Oracle</a:t>
            </a:r>
          </a:p>
          <a:p>
            <a:r>
              <a:rPr lang="nb-NO" dirty="0" smtClean="0"/>
              <a:t>Skalerer til uendelig mange besvarelser</a:t>
            </a:r>
          </a:p>
          <a:p>
            <a:r>
              <a:rPr lang="nb-NO" dirty="0" smtClean="0"/>
              <a:t>Driftet på UiO</a:t>
            </a:r>
          </a:p>
          <a:p>
            <a:r>
              <a:rPr lang="nb-NO" dirty="0" smtClean="0"/>
              <a:t>Moderne grensesnitt /</a:t>
            </a:r>
            <a:r>
              <a:rPr lang="nb-NO" dirty="0" err="1" smtClean="0"/>
              <a:t>Responsivt</a:t>
            </a:r>
            <a:endParaRPr lang="nb-NO" dirty="0" smtClean="0"/>
          </a:p>
          <a:p>
            <a:r>
              <a:rPr lang="nb-NO" dirty="0" smtClean="0"/>
              <a:t>Høy </a:t>
            </a:r>
            <a:r>
              <a:rPr lang="nb-NO" dirty="0" err="1" smtClean="0"/>
              <a:t>oppetid</a:t>
            </a:r>
            <a:endParaRPr lang="nb-NO" dirty="0" smtClean="0"/>
          </a:p>
          <a:p>
            <a:r>
              <a:rPr lang="nb-NO" dirty="0" smtClean="0"/>
              <a:t>Mange brukere (</a:t>
            </a:r>
            <a:r>
              <a:rPr lang="nb-NO" dirty="0" err="1" smtClean="0"/>
              <a:t>ca</a:t>
            </a:r>
            <a:r>
              <a:rPr lang="nb-NO" dirty="0" smtClean="0"/>
              <a:t> 1000 besvarelser per dag)</a:t>
            </a:r>
          </a:p>
          <a:p>
            <a:r>
              <a:rPr lang="nb-NO" dirty="0" smtClean="0"/>
              <a:t>Mulig å logge inn med </a:t>
            </a:r>
            <a:r>
              <a:rPr lang="nb-NO" dirty="0" err="1" smtClean="0"/>
              <a:t>IDporten</a:t>
            </a:r>
            <a:r>
              <a:rPr lang="nb-NO" dirty="0" smtClean="0"/>
              <a:t> til DIFI</a:t>
            </a:r>
          </a:p>
          <a:p>
            <a:endParaRPr lang="nb-NO" dirty="0"/>
          </a:p>
        </p:txBody>
      </p:sp>
      <p:pic>
        <p:nvPicPr>
          <p:cNvPr id="4" name="Picture 5" descr="https://encrypted-tbn1.gstatic.com/images?q=tbn:ANd9GcQzNP7wlsOCP35x61Vl1-8GaNajBLkyPW9Mx-bTphF_7r9pE7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08" y="120581"/>
            <a:ext cx="2785492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Nettskjema.uio.no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9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TSD: Tjenester for sensitive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8964488" cy="4525963"/>
          </a:xfrm>
        </p:spPr>
        <p:txBody>
          <a:bodyPr/>
          <a:lstStyle/>
          <a:p>
            <a:r>
              <a:rPr lang="nb-NO" dirty="0" smtClean="0"/>
              <a:t>Nettskjema leverer PGP-krypterte besvarelser rett til TSD</a:t>
            </a:r>
          </a:p>
          <a:p>
            <a:r>
              <a:rPr lang="nb-NO" dirty="0" smtClean="0"/>
              <a:t>Les mer: </a:t>
            </a:r>
            <a:r>
              <a:rPr lang="nb-NO" dirty="0" smtClean="0">
                <a:hlinkClick r:id="rId2"/>
              </a:rPr>
              <a:t>http://www.uio.no/tjenester/it/forskning/sensitiv/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  <p:pic>
        <p:nvPicPr>
          <p:cNvPr id="4" name="Picture 2" descr="http://www.usit.uio.no/prosjekter/tsd20/s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8" y="5063837"/>
            <a:ext cx="482917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635</Words>
  <Application>Microsoft Office PowerPoint</Application>
  <PresentationFormat>On-screen Show (4:3)</PresentationFormat>
  <Paragraphs>144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1_modern</vt:lpstr>
      <vt:lpstr>Bruk av Iphone til innsamling  av data til forskning</vt:lpstr>
      <vt:lpstr>Agenda</vt:lpstr>
      <vt:lpstr>PowerPoint Presentation</vt:lpstr>
      <vt:lpstr>PowerPoint Presentation</vt:lpstr>
      <vt:lpstr>Ønsker fra UiO</vt:lpstr>
      <vt:lpstr>Case sommeren 2015</vt:lpstr>
      <vt:lpstr>Avgrensning</vt:lpstr>
      <vt:lpstr>Nettskjema.uio.no</vt:lpstr>
      <vt:lpstr>TSD: Tjenester for sensitive data</vt:lpstr>
      <vt:lpstr>CASE 1:  Vi lager en generell mobilapp som kan brukes til alle skjemaer i Nettskjema</vt:lpstr>
      <vt:lpstr>Demo…  (følg med på den andre skjermen nå)</vt:lpstr>
      <vt:lpstr>Fordeler/Ulemper</vt:lpstr>
      <vt:lpstr>Fordeler/Ulemper</vt:lpstr>
      <vt:lpstr>Fordeler/Ulemper</vt:lpstr>
      <vt:lpstr>Konklusjon</vt:lpstr>
      <vt:lpstr>Case 2 Lag en mobilapp som bruker innebygde muligheter i telefonen og eksterne devicer til å samle inn data basert på teknologi som Apple tilbyr til dette.</vt:lpstr>
      <vt:lpstr>Intro til  ResearchKit &amp; Health Kit</vt:lpstr>
      <vt:lpstr>Health</vt:lpstr>
      <vt:lpstr>HealthKit</vt:lpstr>
      <vt:lpstr>Healthkit</vt:lpstr>
      <vt:lpstr>ResearchKit</vt:lpstr>
      <vt:lpstr>ResearchKit</vt:lpstr>
      <vt:lpstr>ResearchKit: Samtykke</vt:lpstr>
      <vt:lpstr>ResearchKit: Spørreundersøkelse</vt:lpstr>
      <vt:lpstr>ResearchKit: Active tasks</vt:lpstr>
      <vt:lpstr>ResearchKit: arkitektur</vt:lpstr>
      <vt:lpstr>Apple’s referanse-apper</vt:lpstr>
      <vt:lpstr>Apple’s referanse-apper</vt:lpstr>
      <vt:lpstr>Demo…  (følg fremdeles med på den andre skjermen nå)</vt:lpstr>
      <vt:lpstr>Dataflyt</vt:lpstr>
      <vt:lpstr>Oppsummering</vt:lpstr>
      <vt:lpstr>Tenker du å lage deg en app for innsamling av forskningsdata?  ta kontakt med Dagfinn Bergsager eller Gard O Sundby Thomassen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Dagfinn Bergsager</dc:creator>
  <cp:lastModifiedBy>Dagfinn Bergsager</cp:lastModifiedBy>
  <cp:revision>18</cp:revision>
  <dcterms:created xsi:type="dcterms:W3CDTF">2015-08-12T19:58:44Z</dcterms:created>
  <dcterms:modified xsi:type="dcterms:W3CDTF">2015-08-13T09:34:24Z</dcterms:modified>
</cp:coreProperties>
</file>