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310" r:id="rId3"/>
    <p:sldId id="327" r:id="rId4"/>
    <p:sldId id="328" r:id="rId5"/>
    <p:sldId id="311" r:id="rId6"/>
    <p:sldId id="330" r:id="rId7"/>
    <p:sldId id="329" r:id="rId8"/>
    <p:sldId id="331" r:id="rId9"/>
    <p:sldId id="324" r:id="rId10"/>
    <p:sldId id="332" r:id="rId11"/>
    <p:sldId id="333" r:id="rId12"/>
    <p:sldId id="334" r:id="rId13"/>
    <p:sldId id="335" r:id="rId14"/>
    <p:sldId id="308" r:id="rId15"/>
    <p:sldId id="309" r:id="rId16"/>
    <p:sldId id="259" r:id="rId17"/>
    <p:sldId id="271" r:id="rId18"/>
    <p:sldId id="286" r:id="rId19"/>
    <p:sldId id="323" r:id="rId20"/>
    <p:sldId id="306" r:id="rId21"/>
    <p:sldId id="337" r:id="rId22"/>
    <p:sldId id="338" r:id="rId23"/>
    <p:sldId id="319" r:id="rId24"/>
    <p:sldId id="318" r:id="rId25"/>
    <p:sldId id="317" r:id="rId26"/>
    <p:sldId id="320" r:id="rId27"/>
    <p:sldId id="321" r:id="rId28"/>
    <p:sldId id="336" r:id="rId29"/>
    <p:sldId id="322" r:id="rId3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416B"/>
    <a:srgbClr val="E3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611"/>
    <p:restoredTop sz="91429"/>
  </p:normalViewPr>
  <p:slideViewPr>
    <p:cSldViewPr>
      <p:cViewPr varScale="1">
        <p:scale>
          <a:sx n="131" d="100"/>
          <a:sy n="131" d="100"/>
        </p:scale>
        <p:origin x="176" y="384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4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0676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5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17626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 smtClean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  <a:endParaRPr lang="en-US" altLang="nb-NO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  <a:endParaRPr lang="en-US" altLang="nb-NO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27.09.2017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tiff"/><Relationship Id="rId12" Type="http://schemas.openxmlformats.org/officeDocument/2006/relationships/image" Target="../media/image24.tiff"/><Relationship Id="rId13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0" Type="http://schemas.openxmlformats.org/officeDocument/2006/relationships/image" Target="../media/image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0" Type="http://schemas.openxmlformats.org/officeDocument/2006/relationships/image" Target="../media/image4.tiff"/><Relationship Id="rId11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nb-NO" sz="3200" dirty="0" err="1"/>
              <a:t>M</a:t>
            </a:r>
            <a:r>
              <a:rPr lang="nb-NO" sz="3200" dirty="0" err="1" smtClean="0"/>
              <a:t>obilapper</a:t>
            </a:r>
            <a:r>
              <a:rPr lang="nb-NO" sz="3200" dirty="0" smtClean="0"/>
              <a:t> i forskning </a:t>
            </a:r>
            <a:br>
              <a:rPr lang="nb-NO" sz="3200" dirty="0" smtClean="0"/>
            </a:br>
            <a:r>
              <a:rPr lang="nb-NO" sz="2400" b="0" dirty="0" smtClean="0"/>
              <a:t>Faglunsj med FHI 28.sept</a:t>
            </a:r>
            <a:endParaRPr lang="en-US" sz="2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2859782"/>
            <a:ext cx="7543800" cy="1314450"/>
          </a:xfrm>
        </p:spPr>
        <p:txBody>
          <a:bodyPr/>
          <a:lstStyle/>
          <a:p>
            <a:endParaRPr lang="en-US" dirty="0" err="1"/>
          </a:p>
          <a:p>
            <a:r>
              <a:rPr lang="en-US" dirty="0" err="1" smtClean="0"/>
              <a:t>Dagfinn</a:t>
            </a:r>
            <a:r>
              <a:rPr lang="en-US" dirty="0" smtClean="0"/>
              <a:t> </a:t>
            </a:r>
            <a:r>
              <a:rPr lang="en-US" dirty="0" err="1" smtClean="0"/>
              <a:t>Bergsager</a:t>
            </a:r>
            <a:endParaRPr lang="en-US" dirty="0" smtClean="0"/>
          </a:p>
          <a:p>
            <a:r>
              <a:rPr lang="en-US" dirty="0" smtClean="0"/>
              <a:t>USIT/</a:t>
            </a:r>
            <a:r>
              <a:rPr lang="en-US" dirty="0" err="1" smtClean="0"/>
              <a:t>UiO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951" y="483518"/>
            <a:ext cx="2761941" cy="37637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6" y="483518"/>
            <a:ext cx="2131389" cy="379103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>
            <a:off x="2448659" y="1203598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87" y="133923"/>
            <a:ext cx="2819600" cy="18763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246" y="2524940"/>
            <a:ext cx="922778" cy="1245750"/>
          </a:xfrm>
          <a:prstGeom prst="rect">
            <a:avLst/>
          </a:prstGeom>
        </p:spPr>
      </p:pic>
      <p:sp>
        <p:nvSpPr>
          <p:cNvPr id="11" name="Pil høyre 10"/>
          <p:cNvSpPr/>
          <p:nvPr/>
        </p:nvSpPr>
        <p:spPr bwMode="auto">
          <a:xfrm rot="3553762">
            <a:off x="6683710" y="2204806"/>
            <a:ext cx="639476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Pil høyre 11"/>
          <p:cNvSpPr/>
          <p:nvPr/>
        </p:nvSpPr>
        <p:spPr bwMode="auto">
          <a:xfrm rot="3319437">
            <a:off x="7753855" y="3754059"/>
            <a:ext cx="639476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484" y="4128492"/>
            <a:ext cx="843558" cy="843558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6134487" y="4582886"/>
            <a:ext cx="2606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Kommaseparert fil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Nettskjema /TSD og FHI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Forskningsprosjekter på FHI kan ta bestille server i TSD</a:t>
            </a:r>
            <a:br>
              <a:rPr lang="nb-NO" dirty="0" smtClean="0"/>
            </a:br>
            <a:r>
              <a:rPr lang="nb-NO" dirty="0" smtClean="0"/>
              <a:t>(google ”TSD FHI”)</a:t>
            </a:r>
          </a:p>
          <a:p>
            <a:r>
              <a:rPr lang="nb-NO" dirty="0" smtClean="0"/>
              <a:t>FHI har et gitt antall brukere i Nettskjema</a:t>
            </a:r>
          </a:p>
          <a:p>
            <a:pPr lvl="1"/>
            <a:r>
              <a:rPr lang="nb-NO" dirty="0" smtClean="0"/>
              <a:t>Innlogging med </a:t>
            </a:r>
            <a:r>
              <a:rPr lang="nb-NO" dirty="0" err="1" smtClean="0"/>
              <a:t>IDporten</a:t>
            </a:r>
            <a:endParaRPr lang="nb-NO" dirty="0" smtClean="0"/>
          </a:p>
          <a:p>
            <a:pPr lvl="1"/>
            <a:r>
              <a:rPr lang="nb-NO" dirty="0" smtClean="0"/>
              <a:t>Kan brukes uten TSD for datainnsamling</a:t>
            </a:r>
          </a:p>
          <a:p>
            <a:r>
              <a:rPr lang="nb-NO" dirty="0" smtClean="0"/>
              <a:t>FHI kan bruke </a:t>
            </a:r>
            <a:r>
              <a:rPr lang="nb-NO" dirty="0" err="1" smtClean="0"/>
              <a:t>mobilapper</a:t>
            </a:r>
            <a:r>
              <a:rPr lang="nb-NO" dirty="0" smtClean="0"/>
              <a:t> mot Nettskjema/TSD</a:t>
            </a:r>
          </a:p>
          <a:p>
            <a:pPr lvl="1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519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Nettskjema og FHI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Tett samarbeid med MOBA</a:t>
            </a:r>
          </a:p>
          <a:p>
            <a:pPr lvl="1"/>
            <a:r>
              <a:rPr lang="nb-NO" dirty="0" smtClean="0"/>
              <a:t>Mellomlagring av svar med sensitive personopplysninger</a:t>
            </a:r>
          </a:p>
          <a:p>
            <a:pPr lvl="1"/>
            <a:r>
              <a:rPr lang="nb-NO" dirty="0" smtClean="0"/>
              <a:t>Validering av </a:t>
            </a:r>
            <a:r>
              <a:rPr lang="nb-NO" dirty="0" err="1" smtClean="0"/>
              <a:t>studieID</a:t>
            </a:r>
            <a:r>
              <a:rPr lang="nb-NO" dirty="0" smtClean="0"/>
              <a:t> etter </a:t>
            </a:r>
            <a:r>
              <a:rPr lang="nb-NO" dirty="0" err="1" smtClean="0"/>
              <a:t>MOBAs</a:t>
            </a:r>
            <a:r>
              <a:rPr lang="nb-NO" dirty="0" smtClean="0"/>
              <a:t> algoritmer</a:t>
            </a:r>
          </a:p>
          <a:p>
            <a:r>
              <a:rPr lang="nb-NO" dirty="0" smtClean="0"/>
              <a:t>Kroppskart</a:t>
            </a:r>
          </a:p>
          <a:p>
            <a:pPr lvl="1"/>
            <a:r>
              <a:rPr lang="nb-NO" dirty="0" smtClean="0"/>
              <a:t>Utvikler kroppskart for smerteregistrering som leverer data til Nettskjema</a:t>
            </a:r>
          </a:p>
          <a:p>
            <a:pPr lvl="1"/>
            <a:r>
              <a:rPr lang="nb-NO" dirty="0" smtClean="0"/>
              <a:t>Forskere: </a:t>
            </a:r>
            <a:r>
              <a:rPr lang="nb-NO" dirty="0" err="1" smtClean="0"/>
              <a:t>Christoper</a:t>
            </a:r>
            <a:r>
              <a:rPr lang="nb-NO" dirty="0" smtClean="0"/>
              <a:t> Nilsen og </a:t>
            </a:r>
            <a:r>
              <a:rPr lang="nb-NO" dirty="0" err="1" smtClean="0"/>
              <a:t>Olöf</a:t>
            </a:r>
            <a:r>
              <a:rPr lang="nb-NO" dirty="0" smtClean="0"/>
              <a:t> </a:t>
            </a:r>
            <a:r>
              <a:rPr lang="nb-NO" dirty="0"/>
              <a:t>Anna </a:t>
            </a:r>
            <a:r>
              <a:rPr lang="nb-NO" dirty="0" err="1" smtClean="0"/>
              <a:t>Steingrimsdottir</a:t>
            </a:r>
            <a:endParaRPr lang="nb-NO" dirty="0" smtClean="0"/>
          </a:p>
          <a:p>
            <a:pPr lvl="1"/>
            <a:r>
              <a:rPr lang="nb-NO" dirty="0" smtClean="0"/>
              <a:t>Demo klar i desember</a:t>
            </a:r>
          </a:p>
          <a:p>
            <a:pPr lvl="1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872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28.09.2017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67" y="0"/>
            <a:ext cx="57334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Nytt i verden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smtClean="0"/>
              <a:t>EUs </a:t>
            </a:r>
            <a:r>
              <a:rPr lang="nb-NO" dirty="0"/>
              <a:t>forordning for personvern </a:t>
            </a:r>
            <a:r>
              <a:rPr lang="nb-NO" dirty="0" smtClean="0"/>
              <a:t>blir </a:t>
            </a:r>
            <a:r>
              <a:rPr lang="nb-NO" dirty="0"/>
              <a:t>norsk lov i 2018</a:t>
            </a:r>
            <a:r>
              <a:rPr lang="nb-NO" dirty="0" smtClean="0"/>
              <a:t>.</a:t>
            </a:r>
            <a:br>
              <a:rPr lang="nb-NO" dirty="0" smtClean="0"/>
            </a:br>
            <a:r>
              <a:rPr lang="nb-NO" i="1" dirty="0"/>
              <a:t>The EU General Data </a:t>
            </a:r>
            <a:r>
              <a:rPr lang="nb-NO" i="1" dirty="0" err="1"/>
              <a:t>Protection</a:t>
            </a:r>
            <a:r>
              <a:rPr lang="nb-NO" i="1" dirty="0"/>
              <a:t> </a:t>
            </a:r>
            <a:r>
              <a:rPr lang="nb-NO" i="1" dirty="0" err="1"/>
              <a:t>Regulation</a:t>
            </a:r>
            <a:r>
              <a:rPr lang="nb-NO" i="1" dirty="0"/>
              <a:t> (GDPR) </a:t>
            </a:r>
            <a:endParaRPr lang="nb-NO" i="1" dirty="0" smtClean="0"/>
          </a:p>
          <a:p>
            <a:pPr lvl="1"/>
            <a:r>
              <a:rPr lang="nb-NO" dirty="0" smtClean="0"/>
              <a:t>Høy fokus i alle IT-miljøer om dagen</a:t>
            </a:r>
          </a:p>
          <a:p>
            <a:pPr lvl="1"/>
            <a:r>
              <a:rPr lang="nb-NO" dirty="0" smtClean="0"/>
              <a:t>Jeg har </a:t>
            </a:r>
            <a:r>
              <a:rPr lang="nb-NO" dirty="0" smtClean="0"/>
              <a:t>vært med som ekspert i prosjekt for ny veileder hos Datatilsynet</a:t>
            </a:r>
          </a:p>
          <a:p>
            <a:pPr lvl="1"/>
            <a:r>
              <a:rPr lang="nb-NO" dirty="0" smtClean="0"/>
              <a:t>Fører ikke til store umiddelbare endringer hos oss</a:t>
            </a:r>
          </a:p>
          <a:p>
            <a:r>
              <a:rPr lang="nb-NO" dirty="0" smtClean="0"/>
              <a:t>Strengere krav til bruk av </a:t>
            </a:r>
            <a:r>
              <a:rPr lang="nb-NO" dirty="0" err="1" smtClean="0"/>
              <a:t>personID</a:t>
            </a:r>
            <a:r>
              <a:rPr lang="nb-NO" dirty="0" smtClean="0"/>
              <a:t> på OUS</a:t>
            </a:r>
          </a:p>
          <a:p>
            <a:pPr lvl="1"/>
            <a:r>
              <a:rPr lang="nb-NO" dirty="0" smtClean="0"/>
              <a:t>Nettskjema har endret </a:t>
            </a:r>
            <a:r>
              <a:rPr lang="nb-NO" dirty="0" err="1" smtClean="0"/>
              <a:t>personnr</a:t>
            </a:r>
            <a:r>
              <a:rPr lang="nb-NO" dirty="0" smtClean="0"/>
              <a:t>-spørsmål til </a:t>
            </a:r>
            <a:r>
              <a:rPr lang="nb-NO" dirty="0" err="1" smtClean="0"/>
              <a:t>personID</a:t>
            </a: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1470"/>
            <a:ext cx="2411759" cy="14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Nytt på UiO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40% mobilbrukere på </a:t>
            </a:r>
            <a:r>
              <a:rPr lang="nb-NO" dirty="0" err="1"/>
              <a:t>uio.no</a:t>
            </a:r>
            <a:endParaRPr lang="nb-NO" dirty="0"/>
          </a:p>
          <a:p>
            <a:r>
              <a:rPr lang="nb-NO" dirty="0" smtClean="0"/>
              <a:t>Nettskjema har blitt nasjonal tjeneste for datainnsamling</a:t>
            </a:r>
          </a:p>
          <a:p>
            <a:pPr lvl="1"/>
            <a:r>
              <a:rPr lang="nb-NO" dirty="0" smtClean="0"/>
              <a:t>Dobling i bruk</a:t>
            </a:r>
          </a:p>
          <a:p>
            <a:pPr lvl="1"/>
            <a:r>
              <a:rPr lang="nb-NO" dirty="0" smtClean="0"/>
              <a:t>Fortløpende nye versjoner uten </a:t>
            </a:r>
            <a:r>
              <a:rPr lang="nb-NO" dirty="0" err="1" smtClean="0"/>
              <a:t>nedetid</a:t>
            </a:r>
            <a:endParaRPr lang="nb-NO" dirty="0" smtClean="0"/>
          </a:p>
          <a:p>
            <a:pPr lvl="1"/>
            <a:r>
              <a:rPr lang="nb-NO" dirty="0" smtClean="0"/>
              <a:t>2 prosjekter med elektronisk samtykke i Nettskjema/TSD/</a:t>
            </a:r>
            <a:r>
              <a:rPr lang="nb-NO" dirty="0" err="1" smtClean="0"/>
              <a:t>digipost</a:t>
            </a:r>
            <a:endParaRPr lang="nb-NO" dirty="0" smtClean="0"/>
          </a:p>
          <a:p>
            <a:r>
              <a:rPr lang="nb-NO" dirty="0" smtClean="0"/>
              <a:t>TSD har doblet antall prosjekter det siste </a:t>
            </a:r>
            <a:r>
              <a:rPr lang="nb-NO" dirty="0" smtClean="0"/>
              <a:t>året</a:t>
            </a:r>
          </a:p>
          <a:p>
            <a:r>
              <a:rPr lang="nb-NO" dirty="0" smtClean="0"/>
              <a:t>Håndterer flere ting enn kun forskning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722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Prioriteringer for all utvikling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 smtClean="0"/>
          </a:p>
          <a:p>
            <a:pPr marL="457200" indent="-457200">
              <a:buFont typeface="+mj-lt"/>
              <a:buAutoNum type="arabicPeriod"/>
            </a:pPr>
            <a:endParaRPr lang="nb-NO" dirty="0" smtClean="0"/>
          </a:p>
          <a:p>
            <a:pPr marL="0" indent="0">
              <a:buNone/>
            </a:pPr>
            <a:r>
              <a:rPr lang="nb-NO" sz="2800" dirty="0" smtClean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 smtClean="0"/>
              <a:t>	-og fungerer på alle Devices for alle personer...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	-og være </a:t>
            </a:r>
            <a:r>
              <a:rPr lang="nb-NO" dirty="0" smtClean="0"/>
              <a:t>funksjonell å </a:t>
            </a:r>
            <a:r>
              <a:rPr lang="nb-NO" dirty="0" smtClean="0"/>
              <a:t>bruke for datainnsamler</a:t>
            </a:r>
            <a:r>
              <a:rPr lang="mr-IN" dirty="0" smtClean="0"/>
              <a:t>…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856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Åpenhet!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Åpen kildekode</a:t>
            </a:r>
          </a:p>
          <a:p>
            <a:r>
              <a:rPr lang="nb-NO" dirty="0" smtClean="0"/>
              <a:t>Vi forteller om sikkerhetstiltak og arkitektur</a:t>
            </a:r>
          </a:p>
          <a:p>
            <a:r>
              <a:rPr lang="nb-NO" dirty="0" smtClean="0"/>
              <a:t>Åpne ROS-analyser som kan brukes som dokumentasjon for andre prosjekter</a:t>
            </a:r>
          </a:p>
          <a:p>
            <a:r>
              <a:rPr lang="nb-NO" dirty="0" smtClean="0"/>
              <a:t>Tett dialog med datatilsynet og personvernombud på OUS</a:t>
            </a:r>
          </a:p>
          <a:p>
            <a:r>
              <a:rPr lang="nb-NO" dirty="0" smtClean="0"/>
              <a:t>REK og NSD kjenner godt til våre løsninger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908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Nye utfordringer med </a:t>
            </a:r>
            <a:r>
              <a:rPr lang="nb-NO" dirty="0" err="1" smtClean="0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Mobilappen</a:t>
            </a:r>
            <a:r>
              <a:rPr lang="nb-NO" dirty="0" smtClean="0"/>
              <a:t> må lagre noe data</a:t>
            </a:r>
          </a:p>
          <a:p>
            <a:pPr lvl="1"/>
            <a:r>
              <a:rPr lang="nb-NO" dirty="0" smtClean="0"/>
              <a:t>Når du leverte data sist</a:t>
            </a:r>
          </a:p>
          <a:p>
            <a:pPr lvl="1"/>
            <a:r>
              <a:rPr lang="nb-NO" dirty="0" smtClean="0"/>
              <a:t>ID på hvem som har levert svaret</a:t>
            </a:r>
          </a:p>
          <a:p>
            <a:r>
              <a:rPr lang="nb-NO" dirty="0" smtClean="0"/>
              <a:t>At du har installert </a:t>
            </a:r>
            <a:r>
              <a:rPr lang="nb-NO" dirty="0" err="1" smtClean="0"/>
              <a:t>appen</a:t>
            </a:r>
            <a:r>
              <a:rPr lang="nb-NO" dirty="0" smtClean="0"/>
              <a:t> kan kobles til at du har en diagnose</a:t>
            </a:r>
          </a:p>
          <a:p>
            <a:r>
              <a:rPr lang="nb-NO" dirty="0" smtClean="0"/>
              <a:t>Dersom </a:t>
            </a:r>
            <a:r>
              <a:rPr lang="nb-NO" dirty="0" err="1" smtClean="0"/>
              <a:t>appen</a:t>
            </a:r>
            <a:r>
              <a:rPr lang="nb-NO" dirty="0" smtClean="0"/>
              <a:t> mister nett, kan det være behov for å legge data i kø</a:t>
            </a:r>
          </a:p>
          <a:p>
            <a:r>
              <a:rPr lang="nb-NO" dirty="0" smtClean="0"/>
              <a:t>Data på mobiler blir ofte sikkerhetskopiert til </a:t>
            </a:r>
            <a:r>
              <a:rPr lang="nb-NO" dirty="0" err="1" smtClean="0"/>
              <a:t>apple</a:t>
            </a:r>
            <a:r>
              <a:rPr lang="nb-NO" dirty="0" smtClean="0"/>
              <a:t>/google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Slik lager vi </a:t>
            </a:r>
            <a:r>
              <a:rPr lang="nb-NO" dirty="0" err="1" smtClean="0"/>
              <a:t>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Møtes og blir enige om å lage </a:t>
            </a:r>
            <a:r>
              <a:rPr lang="nb-NO" dirty="0" err="1" smtClean="0"/>
              <a:t>app</a:t>
            </a:r>
            <a:endParaRPr lang="nb-NO" dirty="0" smtClean="0"/>
          </a:p>
          <a:p>
            <a:r>
              <a:rPr lang="nb-NO" dirty="0" smtClean="0"/>
              <a:t>Forsker lager nettskjema for data som skal inn</a:t>
            </a:r>
          </a:p>
          <a:p>
            <a:r>
              <a:rPr lang="nb-NO" dirty="0" smtClean="0"/>
              <a:t>Server i TSD bestilles</a:t>
            </a:r>
          </a:p>
          <a:p>
            <a:r>
              <a:rPr lang="nb-NO" dirty="0" smtClean="0"/>
              <a:t>Vi skisser opp forslag til oppførsel</a:t>
            </a:r>
          </a:p>
          <a:p>
            <a:r>
              <a:rPr lang="nb-NO" dirty="0" err="1" smtClean="0"/>
              <a:t>Appen</a:t>
            </a:r>
            <a:r>
              <a:rPr lang="nb-NO" dirty="0" smtClean="0"/>
              <a:t> kodes og testes ut av forsker ++</a:t>
            </a:r>
          </a:p>
          <a:p>
            <a:r>
              <a:rPr lang="nb-NO" dirty="0" smtClean="0"/>
              <a:t>Vi tar en ROS av </a:t>
            </a:r>
            <a:r>
              <a:rPr lang="nb-NO" dirty="0" err="1" smtClean="0"/>
              <a:t>appen</a:t>
            </a:r>
            <a:r>
              <a:rPr lang="nb-NO" dirty="0" smtClean="0"/>
              <a:t> (1 time)</a:t>
            </a:r>
          </a:p>
          <a:p>
            <a:r>
              <a:rPr lang="nb-NO" dirty="0" err="1" smtClean="0"/>
              <a:t>Appen</a:t>
            </a:r>
            <a:r>
              <a:rPr lang="nb-NO" dirty="0" smtClean="0"/>
              <a:t> lastes opp i </a:t>
            </a:r>
            <a:r>
              <a:rPr lang="nb-NO" dirty="0" err="1" smtClean="0"/>
              <a:t>AppStore</a:t>
            </a:r>
            <a:r>
              <a:rPr lang="nb-NO" dirty="0" smtClean="0"/>
              <a:t> /</a:t>
            </a:r>
            <a:r>
              <a:rPr lang="nb-NO" dirty="0" err="1" smtClean="0"/>
              <a:t>Googleplay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192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Design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Vi lager moderne </a:t>
            </a:r>
            <a:r>
              <a:rPr lang="nb-NO" dirty="0" err="1" smtClean="0"/>
              <a:t>mobilapper</a:t>
            </a:r>
            <a:r>
              <a:rPr lang="nb-NO" dirty="0" smtClean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 smtClean="0"/>
              <a:t>(slik som Vipps ligger oppå UNIX)</a:t>
            </a:r>
            <a:endParaRPr lang="nb-NO" sz="2000" i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468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demo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4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28.09.2017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43" y="0"/>
            <a:ext cx="2896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28.09.2017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115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med </a:t>
            </a:r>
            <a:r>
              <a:rPr lang="nb-NO" dirty="0" err="1" smtClean="0"/>
              <a:t>iPads</a:t>
            </a:r>
            <a:r>
              <a:rPr lang="nb-NO" dirty="0" smtClean="0"/>
              <a:t> i DSL+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</a:t>
            </a:r>
            <a:r>
              <a:rPr lang="nb-NO" dirty="0" smtClean="0"/>
              <a:t>orsker</a:t>
            </a:r>
            <a:r>
              <a:rPr lang="nb-NO" dirty="0"/>
              <a:t>: Kari-Anne </a:t>
            </a:r>
            <a:r>
              <a:rPr lang="nb-NO" dirty="0" err="1"/>
              <a:t>Bottegaard</a:t>
            </a:r>
            <a:r>
              <a:rPr lang="nb-NO" dirty="0"/>
              <a:t> </a:t>
            </a:r>
            <a:r>
              <a:rPr lang="nb-NO" dirty="0" smtClean="0"/>
              <a:t>Næss ISP/UV/UiO</a:t>
            </a:r>
          </a:p>
          <a:p>
            <a:r>
              <a:rPr lang="nb-NO" dirty="0"/>
              <a:t>The Down </a:t>
            </a:r>
            <a:r>
              <a:rPr lang="nb-NO" dirty="0" err="1"/>
              <a:t>Syndrome</a:t>
            </a:r>
            <a:r>
              <a:rPr lang="nb-NO" dirty="0"/>
              <a:t> </a:t>
            </a:r>
            <a:r>
              <a:rPr lang="nb-NO" dirty="0" err="1" smtClean="0"/>
              <a:t>LanguagePlus-project</a:t>
            </a:r>
            <a:endParaRPr lang="nb-NO" dirty="0" smtClean="0"/>
          </a:p>
          <a:p>
            <a:r>
              <a:rPr lang="nb-NO" dirty="0" smtClean="0"/>
              <a:t>50 </a:t>
            </a:r>
            <a:r>
              <a:rPr lang="nb-NO" dirty="0" err="1" smtClean="0"/>
              <a:t>ipads</a:t>
            </a:r>
            <a:r>
              <a:rPr lang="nb-NO" dirty="0" smtClean="0"/>
              <a:t> sendt over hele landet</a:t>
            </a:r>
          </a:p>
          <a:p>
            <a:r>
              <a:rPr lang="nb-NO" dirty="0" err="1" smtClean="0"/>
              <a:t>App</a:t>
            </a:r>
            <a:r>
              <a:rPr lang="nb-NO" dirty="0" smtClean="0"/>
              <a:t> utviklet av </a:t>
            </a:r>
            <a:r>
              <a:rPr lang="nb-NO" dirty="0" err="1" smtClean="0"/>
              <a:t>Engangelab</a:t>
            </a:r>
            <a:r>
              <a:rPr lang="nb-NO" dirty="0" smtClean="0"/>
              <a:t>, data til Nettskjema/TSD</a:t>
            </a:r>
          </a:p>
          <a:p>
            <a:r>
              <a:rPr lang="nb-NO" dirty="0" smtClean="0"/>
              <a:t>Ny versjoner av </a:t>
            </a:r>
            <a:r>
              <a:rPr lang="nb-NO" dirty="0" err="1" smtClean="0"/>
              <a:t>appen</a:t>
            </a:r>
            <a:r>
              <a:rPr lang="nb-NO" dirty="0" smtClean="0"/>
              <a:t> distribueres fortløpende</a:t>
            </a:r>
          </a:p>
          <a:p>
            <a:r>
              <a:rPr lang="nb-NO" dirty="0" smtClean="0"/>
              <a:t>Ingen svinn av </a:t>
            </a:r>
            <a:r>
              <a:rPr lang="nb-NO" dirty="0" err="1" smtClean="0"/>
              <a:t>iPads</a:t>
            </a:r>
            <a:endParaRPr lang="nb-NO" dirty="0" smtClean="0"/>
          </a:p>
          <a:p>
            <a:r>
              <a:rPr lang="nb-NO" dirty="0" smtClean="0"/>
              <a:t>Mye gode data samlet inn, gode tilbakemeldinger fra brukere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119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fra sykehus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Dårlig og ustabilt nett</a:t>
            </a:r>
          </a:p>
          <a:p>
            <a:r>
              <a:rPr lang="nb-NO" dirty="0" err="1" smtClean="0"/>
              <a:t>MinMat</a:t>
            </a:r>
            <a:r>
              <a:rPr lang="nb-NO" dirty="0" smtClean="0"/>
              <a:t> er utvidet med </a:t>
            </a:r>
            <a:r>
              <a:rPr lang="nb-NO" dirty="0" err="1" smtClean="0"/>
              <a:t>køing</a:t>
            </a:r>
            <a:r>
              <a:rPr lang="nb-NO" dirty="0" smtClean="0"/>
              <a:t> av data dersom den ikke har nett</a:t>
            </a:r>
          </a:p>
          <a:p>
            <a:r>
              <a:rPr lang="nb-NO" dirty="0" smtClean="0"/>
              <a:t>Oppstår en del nye feil ved ustabilt nett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803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fra 2017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Vi klarer å kode </a:t>
            </a:r>
            <a:r>
              <a:rPr lang="nb-NO" dirty="0" err="1" smtClean="0"/>
              <a:t>apper</a:t>
            </a:r>
            <a:r>
              <a:rPr lang="nb-NO" dirty="0" smtClean="0"/>
              <a:t> raskt og billig i de fleste tilfeller</a:t>
            </a:r>
            <a:r>
              <a:rPr lang="mr-IN" dirty="0" smtClean="0"/>
              <a:t>…</a:t>
            </a:r>
            <a:endParaRPr lang="nb-NO" dirty="0" smtClean="0"/>
          </a:p>
          <a:p>
            <a:r>
              <a:rPr lang="nb-NO" dirty="0" smtClean="0"/>
              <a:t>Det er ingen begrensninger i det rammeverket vi har valgt (</a:t>
            </a:r>
            <a:r>
              <a:rPr lang="nb-NO" dirty="0" err="1" smtClean="0"/>
              <a:t>React</a:t>
            </a:r>
            <a:r>
              <a:rPr lang="nb-NO" dirty="0" smtClean="0"/>
              <a:t> </a:t>
            </a:r>
            <a:r>
              <a:rPr lang="nb-NO" dirty="0" smtClean="0"/>
              <a:t>Native/</a:t>
            </a:r>
            <a:r>
              <a:rPr lang="nb-NO" dirty="0" err="1" smtClean="0"/>
              <a:t>R</a:t>
            </a:r>
            <a:r>
              <a:rPr lang="nb-NO" dirty="0" err="1" smtClean="0"/>
              <a:t>edux</a:t>
            </a:r>
            <a:r>
              <a:rPr lang="nb-NO" dirty="0" smtClean="0"/>
              <a:t>/saga)</a:t>
            </a:r>
            <a:endParaRPr lang="nb-NO" dirty="0" smtClean="0"/>
          </a:p>
          <a:p>
            <a:r>
              <a:rPr lang="nb-NO" dirty="0" smtClean="0"/>
              <a:t>Enkelt å støtte </a:t>
            </a:r>
            <a:r>
              <a:rPr lang="nb-NO" dirty="0" smtClean="0"/>
              <a:t>både </a:t>
            </a:r>
            <a:r>
              <a:rPr lang="nb-NO" dirty="0" err="1" smtClean="0"/>
              <a:t>iOS</a:t>
            </a:r>
            <a:r>
              <a:rPr lang="nb-NO" dirty="0" smtClean="0"/>
              <a:t> </a:t>
            </a:r>
            <a:r>
              <a:rPr lang="nb-NO" dirty="0" smtClean="0"/>
              <a:t>og </a:t>
            </a:r>
            <a:r>
              <a:rPr lang="nb-NO" dirty="0" err="1" smtClean="0"/>
              <a:t>Android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909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Fremover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 smtClean="0"/>
              <a:t>Halvor Bjørn har i sin masteroppgave på IFI i høst designet løsning for anonym datainnsamling med Nettskjema</a:t>
            </a:r>
          </a:p>
          <a:p>
            <a:pPr lvl="1"/>
            <a:r>
              <a:rPr lang="nb-NO" dirty="0" smtClean="0"/>
              <a:t>Ta kontakt om du har et prosjekt som trenger dette.</a:t>
            </a:r>
          </a:p>
          <a:p>
            <a:r>
              <a:rPr lang="nb-NO" dirty="0" smtClean="0"/>
              <a:t>Vi har hatt </a:t>
            </a:r>
            <a:r>
              <a:rPr lang="nb-NO" dirty="0" err="1" smtClean="0"/>
              <a:t>proto</a:t>
            </a:r>
            <a:r>
              <a:rPr lang="nb-NO" dirty="0" smtClean="0"/>
              <a:t>-type på </a:t>
            </a:r>
            <a:r>
              <a:rPr lang="nb-NO" dirty="0" err="1" smtClean="0"/>
              <a:t>apper</a:t>
            </a:r>
            <a:r>
              <a:rPr lang="nb-NO" dirty="0" smtClean="0"/>
              <a:t> som skriver data fortløpende inn i TSD.</a:t>
            </a:r>
          </a:p>
          <a:p>
            <a:pPr lvl="1"/>
            <a:r>
              <a:rPr lang="nb-NO" dirty="0" smtClean="0"/>
              <a:t>Kan antagelig brukes av </a:t>
            </a:r>
            <a:r>
              <a:rPr lang="nb-NO" dirty="0" smtClean="0"/>
              <a:t>instrumenter</a:t>
            </a:r>
          </a:p>
          <a:p>
            <a:pPr lvl="1"/>
            <a:r>
              <a:rPr lang="nb-NO" dirty="0" smtClean="0"/>
              <a:t>Samarbeid med SINTEF om å hente ut data fra sensorer</a:t>
            </a:r>
            <a:endParaRPr lang="nb-NO" dirty="0" smtClean="0"/>
          </a:p>
          <a:p>
            <a:r>
              <a:rPr lang="nb-NO" dirty="0" smtClean="0"/>
              <a:t>Vi ser på løsning for å ta opp film som lagrer direkte i TSD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200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Fremover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Vi klarer å lagre noe data i </a:t>
            </a:r>
            <a:r>
              <a:rPr lang="nb-NO" dirty="0" err="1" smtClean="0"/>
              <a:t>appen</a:t>
            </a:r>
            <a:r>
              <a:rPr lang="nb-NO" dirty="0" smtClean="0"/>
              <a:t> på en sikker måte</a:t>
            </a:r>
          </a:p>
          <a:p>
            <a:r>
              <a:rPr lang="nb-NO" dirty="0" smtClean="0"/>
              <a:t>Venter på den første </a:t>
            </a:r>
            <a:r>
              <a:rPr lang="nb-NO" dirty="0" err="1" smtClean="0"/>
              <a:t>appen</a:t>
            </a:r>
            <a:r>
              <a:rPr lang="nb-NO" dirty="0" smtClean="0"/>
              <a:t> som skal ha data tilbake</a:t>
            </a:r>
          </a:p>
          <a:p>
            <a:r>
              <a:rPr lang="nb-NO" dirty="0" smtClean="0"/>
              <a:t>Vi lager avansert kropps-smertekart for FHI som legges oppå Nettskjema og kan brukes av flere</a:t>
            </a:r>
          </a:p>
          <a:p>
            <a:r>
              <a:rPr lang="nb-NO" smtClean="0"/>
              <a:t>Jobber med løsning </a:t>
            </a:r>
            <a:r>
              <a:rPr lang="nb-NO" dirty="0" smtClean="0"/>
              <a:t>for å kunne se på og endre data i TSD med Nettskjema</a:t>
            </a: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410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28.09.2017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24" y="2230765"/>
            <a:ext cx="1347614" cy="134761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67494"/>
            <a:ext cx="1728192" cy="172819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3815916" y="2221958"/>
            <a:ext cx="1800200" cy="134761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1491629"/>
            <a:ext cx="1152129" cy="115212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59" y="339502"/>
            <a:ext cx="1024869" cy="102486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59" y="2715766"/>
            <a:ext cx="977528" cy="977528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 bwMode="auto">
          <a:xfrm>
            <a:off x="3211150" y="216426"/>
            <a:ext cx="4097154" cy="365146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763" y="4025503"/>
            <a:ext cx="1049536" cy="1049536"/>
          </a:xfrm>
          <a:prstGeom prst="rect">
            <a:avLst/>
          </a:prstGeom>
        </p:spPr>
      </p:pic>
      <p:sp>
        <p:nvSpPr>
          <p:cNvPr id="22" name="Pil høyre 21"/>
          <p:cNvSpPr/>
          <p:nvPr/>
        </p:nvSpPr>
        <p:spPr bwMode="auto">
          <a:xfrm rot="19400006">
            <a:off x="2705252" y="3560894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Pil høyre 22"/>
          <p:cNvSpPr/>
          <p:nvPr/>
        </p:nvSpPr>
        <p:spPr bwMode="auto">
          <a:xfrm rot="10800000">
            <a:off x="3318728" y="2812328"/>
            <a:ext cx="706647" cy="329632"/>
          </a:xfrm>
          <a:prstGeom prst="rightArrow">
            <a:avLst/>
          </a:prstGeom>
          <a:solidFill>
            <a:srgbClr val="FF41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631" y="4128492"/>
            <a:ext cx="843558" cy="843558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556" y="3169743"/>
            <a:ext cx="1037456" cy="1037456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425" y="387330"/>
            <a:ext cx="1432677" cy="2439764"/>
          </a:xfrm>
          <a:prstGeom prst="rect">
            <a:avLst/>
          </a:prstGeom>
        </p:spPr>
      </p:pic>
      <p:sp>
        <p:nvSpPr>
          <p:cNvPr id="27" name="Pil høyre 26"/>
          <p:cNvSpPr/>
          <p:nvPr/>
        </p:nvSpPr>
        <p:spPr bwMode="auto">
          <a:xfrm rot="1554563">
            <a:off x="2569503" y="1977149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903" y="2595547"/>
            <a:ext cx="1274599" cy="1274599"/>
          </a:xfrm>
          <a:prstGeom prst="rect">
            <a:avLst/>
          </a:prstGeom>
        </p:spPr>
      </p:pic>
      <p:sp>
        <p:nvSpPr>
          <p:cNvPr id="29" name="Pil høyre 28"/>
          <p:cNvSpPr/>
          <p:nvPr/>
        </p:nvSpPr>
        <p:spPr bwMode="auto">
          <a:xfrm rot="19745447">
            <a:off x="872674" y="2357811"/>
            <a:ext cx="977049" cy="28904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/>
          <p:cNvSpPr/>
          <p:nvPr/>
        </p:nvSpPr>
        <p:spPr bwMode="auto">
          <a:xfrm rot="1554563">
            <a:off x="5014730" y="3441145"/>
            <a:ext cx="2541346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2492" y="3467577"/>
            <a:ext cx="1625600" cy="16256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1536" y="2202059"/>
            <a:ext cx="1404953" cy="14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9712" y="1995686"/>
            <a:ext cx="7921625" cy="858679"/>
          </a:xfrm>
        </p:spPr>
        <p:txBody>
          <a:bodyPr/>
          <a:lstStyle/>
          <a:p>
            <a:r>
              <a:rPr lang="nb-NO" dirty="0" err="1" smtClean="0"/>
              <a:t>mobil-app@usit.uio.no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err="1" smtClean="0"/>
              <a:t>tsd-contact@usit.uio.no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663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27.09.2017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4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Sikker forskningsplattform for UiO og andre offentlige forskningsinstitusjoner</a:t>
            </a:r>
            <a:r>
              <a:rPr lang="nb-NO" altLang="nb-NO" dirty="0" smtClean="0"/>
              <a:t>.</a:t>
            </a:r>
          </a:p>
          <a:p>
            <a:pPr eaLnBrk="1" hangingPunct="1"/>
            <a:r>
              <a:rPr lang="nb-NO" altLang="nb-NO" dirty="0" smtClean="0"/>
              <a:t>Alle </a:t>
            </a:r>
            <a:r>
              <a:rPr lang="nb-NO" altLang="nb-NO" dirty="0" smtClean="0"/>
              <a:t>prosjekter får sin egen sikre </a:t>
            </a:r>
            <a:r>
              <a:rPr lang="nb-NO" altLang="nb-NO" dirty="0" smtClean="0"/>
              <a:t>server</a:t>
            </a:r>
          </a:p>
          <a:p>
            <a:pPr lvl="1"/>
            <a:r>
              <a:rPr lang="nb-NO" altLang="nb-NO" dirty="0" smtClean="0"/>
              <a:t>Logger inn </a:t>
            </a:r>
            <a:r>
              <a:rPr lang="nb-NO" altLang="nb-NO" dirty="0" err="1" smtClean="0"/>
              <a:t>remote</a:t>
            </a:r>
            <a:r>
              <a:rPr lang="nb-NO" altLang="nb-NO" dirty="0" smtClean="0"/>
              <a:t> på </a:t>
            </a:r>
            <a:r>
              <a:rPr lang="nb-NO" altLang="nb-NO" dirty="0" err="1" smtClean="0"/>
              <a:t>windows</a:t>
            </a:r>
            <a:r>
              <a:rPr lang="nb-NO" altLang="nb-NO" dirty="0" smtClean="0"/>
              <a:t>-server</a:t>
            </a:r>
            <a:endParaRPr lang="nb-NO" altLang="nb-NO" dirty="0" smtClean="0"/>
          </a:p>
          <a:p>
            <a:pPr lvl="1"/>
            <a:r>
              <a:rPr lang="nb-NO" altLang="nb-NO" dirty="0" smtClean="0"/>
              <a:t>En server per godkjenning (REK/NSD)</a:t>
            </a:r>
          </a:p>
          <a:p>
            <a:r>
              <a:rPr lang="nb-NO" altLang="nb-NO" dirty="0"/>
              <a:t>Egen brukerdatabase med 2 faktor </a:t>
            </a:r>
            <a:r>
              <a:rPr lang="nb-NO" altLang="nb-NO" dirty="0" smtClean="0"/>
              <a:t>innlogging</a:t>
            </a:r>
          </a:p>
          <a:p>
            <a:r>
              <a:rPr lang="nb-NO" altLang="nb-NO" dirty="0" smtClean="0"/>
              <a:t>Kun eier av prosjektet kan </a:t>
            </a:r>
            <a:r>
              <a:rPr lang="nb-NO" altLang="nb-NO" dirty="0" err="1" smtClean="0"/>
              <a:t>elsportere</a:t>
            </a:r>
            <a:r>
              <a:rPr lang="nb-NO" altLang="nb-NO" dirty="0" smtClean="0"/>
              <a:t> data ut av TSD-serveren sin</a:t>
            </a:r>
            <a:endParaRPr lang="nb-NO" altLang="nb-NO" dirty="0"/>
          </a:p>
          <a:p>
            <a:pPr lvl="1"/>
            <a:endParaRPr lang="nb-NO" altLang="nb-NO" dirty="0" smtClean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27.09.2017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5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Forsker kan laste opp data</a:t>
            </a:r>
          </a:p>
          <a:p>
            <a:r>
              <a:rPr lang="nb-NO" altLang="nb-NO" dirty="0"/>
              <a:t>Arbeid med data skjer på serveren inne i TSD</a:t>
            </a:r>
          </a:p>
          <a:p>
            <a:pPr lvl="1"/>
            <a:r>
              <a:rPr lang="nb-NO" altLang="nb-NO" dirty="0"/>
              <a:t>SPSS/Excel, egen database, </a:t>
            </a:r>
            <a:r>
              <a:rPr lang="nb-NO" altLang="nb-NO" dirty="0" smtClean="0"/>
              <a:t>HPC, </a:t>
            </a:r>
            <a:r>
              <a:rPr lang="nb-NO" altLang="nb-NO" dirty="0" err="1" smtClean="0"/>
              <a:t>backup</a:t>
            </a:r>
            <a:endParaRPr lang="nb-NO" altLang="nb-NO" dirty="0" smtClean="0"/>
          </a:p>
          <a:p>
            <a:r>
              <a:rPr lang="nb-NO" altLang="nb-NO" dirty="0" smtClean="0"/>
              <a:t>Kan motta data </a:t>
            </a:r>
            <a:r>
              <a:rPr lang="nb-NO" altLang="nb-NO" dirty="0"/>
              <a:t>fra </a:t>
            </a:r>
            <a:r>
              <a:rPr lang="nb-NO" altLang="nb-NO" dirty="0" smtClean="0"/>
              <a:t>åpen webside via Nettskjema</a:t>
            </a:r>
          </a:p>
          <a:p>
            <a:r>
              <a:rPr lang="nb-NO" altLang="nb-NO" dirty="0" smtClean="0"/>
              <a:t>FHI </a:t>
            </a:r>
            <a:r>
              <a:rPr lang="nb-NO" altLang="nb-NO" dirty="0"/>
              <a:t>har rammeavtale om bruk av </a:t>
            </a:r>
            <a:r>
              <a:rPr lang="nb-NO" altLang="nb-NO" dirty="0" smtClean="0"/>
              <a:t>TSD</a:t>
            </a:r>
          </a:p>
          <a:p>
            <a:r>
              <a:rPr lang="nb-NO" altLang="nb-NO" dirty="0" smtClean="0"/>
              <a:t>Kontinuerlig </a:t>
            </a:r>
            <a:r>
              <a:rPr lang="nb-NO" altLang="nb-NO" dirty="0" err="1" smtClean="0"/>
              <a:t>sikkerhetstestet</a:t>
            </a:r>
            <a:endParaRPr lang="nb-NO" altLang="nb-NO" dirty="0" smtClean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Nettskjema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Datainnsamling via nett</a:t>
            </a:r>
          </a:p>
          <a:p>
            <a:r>
              <a:rPr lang="nb-NO" dirty="0" smtClean="0"/>
              <a:t>Forskjell fra </a:t>
            </a:r>
            <a:r>
              <a:rPr lang="nb-NO" dirty="0" err="1" smtClean="0"/>
              <a:t>QuestBack</a:t>
            </a:r>
            <a:r>
              <a:rPr lang="nb-NO" dirty="0" smtClean="0"/>
              <a:t> </a:t>
            </a:r>
          </a:p>
          <a:p>
            <a:pPr lvl="1"/>
            <a:r>
              <a:rPr lang="nb-NO" dirty="0" smtClean="0"/>
              <a:t>Vi håndterer sikkerhet og personvern</a:t>
            </a:r>
          </a:p>
          <a:p>
            <a:pPr lvl="1"/>
            <a:r>
              <a:rPr lang="nb-NO" dirty="0" smtClean="0"/>
              <a:t>Gratis å </a:t>
            </a:r>
            <a:r>
              <a:rPr lang="nb-NO" dirty="0" smtClean="0"/>
              <a:t>bruke for de som har kjøpt den</a:t>
            </a:r>
            <a:endParaRPr lang="nb-NO" dirty="0" smtClean="0"/>
          </a:p>
          <a:p>
            <a:pPr lvl="1"/>
            <a:r>
              <a:rPr lang="nb-NO" dirty="0" smtClean="0"/>
              <a:t>Vi tilpasser den etter lokale behov</a:t>
            </a:r>
          </a:p>
          <a:p>
            <a:r>
              <a:rPr lang="nb-NO" dirty="0" err="1"/>
              <a:t>Mobilapper</a:t>
            </a:r>
            <a:r>
              <a:rPr lang="nb-NO" dirty="0"/>
              <a:t> kan levere data via Nettskjema</a:t>
            </a:r>
          </a:p>
          <a:p>
            <a:r>
              <a:rPr lang="nb-NO" dirty="0" smtClean="0"/>
              <a:t>Kan samle inn sensitive personopplysninger til TSD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3" y="0"/>
            <a:ext cx="77190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87" y="0"/>
            <a:ext cx="78068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04" y="0"/>
            <a:ext cx="85575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27.09.2017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24" y="2230765"/>
            <a:ext cx="1347614" cy="134761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67494"/>
            <a:ext cx="1728192" cy="172819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3815916" y="2221958"/>
            <a:ext cx="1800200" cy="134761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1491629"/>
            <a:ext cx="1152129" cy="115212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59" y="339502"/>
            <a:ext cx="1024869" cy="102486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59" y="2715766"/>
            <a:ext cx="977528" cy="977528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 bwMode="auto">
          <a:xfrm>
            <a:off x="3211150" y="216426"/>
            <a:ext cx="4097154" cy="365146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763" y="4025503"/>
            <a:ext cx="1049536" cy="1049536"/>
          </a:xfrm>
          <a:prstGeom prst="rect">
            <a:avLst/>
          </a:prstGeom>
        </p:spPr>
      </p:pic>
      <p:sp>
        <p:nvSpPr>
          <p:cNvPr id="22" name="Pil høyre 21"/>
          <p:cNvSpPr/>
          <p:nvPr/>
        </p:nvSpPr>
        <p:spPr bwMode="auto">
          <a:xfrm rot="19400006">
            <a:off x="2705252" y="3560894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Pil høyre 22"/>
          <p:cNvSpPr/>
          <p:nvPr/>
        </p:nvSpPr>
        <p:spPr bwMode="auto">
          <a:xfrm rot="10800000">
            <a:off x="3318728" y="2812328"/>
            <a:ext cx="706647" cy="329632"/>
          </a:xfrm>
          <a:prstGeom prst="rightArrow">
            <a:avLst/>
          </a:prstGeom>
          <a:solidFill>
            <a:srgbClr val="FF41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631" y="4128492"/>
            <a:ext cx="843558" cy="843558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556" y="3169743"/>
            <a:ext cx="1037456" cy="1037456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425" y="387330"/>
            <a:ext cx="1432677" cy="2439764"/>
          </a:xfrm>
          <a:prstGeom prst="rect">
            <a:avLst/>
          </a:prstGeom>
        </p:spPr>
      </p:pic>
      <p:sp>
        <p:nvSpPr>
          <p:cNvPr id="27" name="Pil høyre 26"/>
          <p:cNvSpPr/>
          <p:nvPr/>
        </p:nvSpPr>
        <p:spPr bwMode="auto">
          <a:xfrm rot="1554563">
            <a:off x="2569503" y="1977149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903" y="2595547"/>
            <a:ext cx="1274599" cy="1274599"/>
          </a:xfrm>
          <a:prstGeom prst="rect">
            <a:avLst/>
          </a:prstGeom>
        </p:spPr>
      </p:pic>
      <p:sp>
        <p:nvSpPr>
          <p:cNvPr id="29" name="Pil høyre 28"/>
          <p:cNvSpPr/>
          <p:nvPr/>
        </p:nvSpPr>
        <p:spPr bwMode="auto">
          <a:xfrm rot="19745447">
            <a:off x="872674" y="2357811"/>
            <a:ext cx="977049" cy="28904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47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  <p:bldP spid="23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15669</TotalTime>
  <Words>752</Words>
  <Application>Microsoft Macintosh PowerPoint</Application>
  <PresentationFormat>Skjermfremvisning (16:9)</PresentationFormat>
  <Paragraphs>178</Paragraphs>
  <Slides>29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2" baseType="lpstr">
      <vt:lpstr>ヒラギノ角ゴ Pro W3</vt:lpstr>
      <vt:lpstr>Arial</vt:lpstr>
      <vt:lpstr>UIONorsk16-10</vt:lpstr>
      <vt:lpstr>Mobilapper i forskning  Faglunsj med FHI 28.sept</vt:lpstr>
      <vt:lpstr>Design</vt:lpstr>
      <vt:lpstr>Tjenester for sensitive data</vt:lpstr>
      <vt:lpstr>Tjenester for sensitive data</vt:lpstr>
      <vt:lpstr>Nettskjema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Nettskjema /TSD og FHI</vt:lpstr>
      <vt:lpstr>Nettskjema og FHI</vt:lpstr>
      <vt:lpstr>PowerPoint-presentasjon</vt:lpstr>
      <vt:lpstr>Nytt i verden</vt:lpstr>
      <vt:lpstr>Nytt på UiO</vt:lpstr>
      <vt:lpstr>Prioriteringer for all utvikling</vt:lpstr>
      <vt:lpstr>Åpenhet!</vt:lpstr>
      <vt:lpstr>Nye utfordringer med mobilapper</vt:lpstr>
      <vt:lpstr>Slik lager vi apper</vt:lpstr>
      <vt:lpstr>demo</vt:lpstr>
      <vt:lpstr>PowerPoint-presentasjon</vt:lpstr>
      <vt:lpstr>PowerPoint-presentasjon</vt:lpstr>
      <vt:lpstr>Erfaringer med iPads i DSL+</vt:lpstr>
      <vt:lpstr>Erfaringer fra sykehus</vt:lpstr>
      <vt:lpstr>Erfaringer fra 2017</vt:lpstr>
      <vt:lpstr>Fremover</vt:lpstr>
      <vt:lpstr>Fremover</vt:lpstr>
      <vt:lpstr>PowerPoint-presentasjon</vt:lpstr>
      <vt:lpstr>mobil-app@usit.uio.no tsd-contact@usit.uio.no</vt:lpstr>
    </vt:vector>
  </TitlesOfParts>
  <Company/>
  <LinksUpToDate>false</LinksUpToDate>
  <SharedDoc>false</SharedDoc>
  <HyperlinkBase/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113</cp:revision>
  <dcterms:created xsi:type="dcterms:W3CDTF">2017-02-14T20:39:57Z</dcterms:created>
  <dcterms:modified xsi:type="dcterms:W3CDTF">2017-09-28T08:53:45Z</dcterms:modified>
</cp:coreProperties>
</file>