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trictFirstAndLastChars="0" saveSubsetFonts="1" autoCompressPictures="0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257" r:id="rId2"/>
    <p:sldId id="354" r:id="rId3"/>
    <p:sldId id="352" r:id="rId4"/>
    <p:sldId id="277" r:id="rId5"/>
    <p:sldId id="361" r:id="rId6"/>
    <p:sldId id="335" r:id="rId7"/>
    <p:sldId id="278" r:id="rId8"/>
    <p:sldId id="279" r:id="rId9"/>
    <p:sldId id="283" r:id="rId10"/>
    <p:sldId id="259" r:id="rId11"/>
    <p:sldId id="271" r:id="rId12"/>
    <p:sldId id="345" r:id="rId13"/>
    <p:sldId id="286" r:id="rId14"/>
    <p:sldId id="356" r:id="rId15"/>
    <p:sldId id="284" r:id="rId16"/>
    <p:sldId id="336" r:id="rId17"/>
    <p:sldId id="337" r:id="rId18"/>
    <p:sldId id="338" r:id="rId19"/>
    <p:sldId id="339" r:id="rId20"/>
    <p:sldId id="340" r:id="rId21"/>
    <p:sldId id="343" r:id="rId22"/>
    <p:sldId id="344" r:id="rId23"/>
    <p:sldId id="357" r:id="rId24"/>
    <p:sldId id="287" r:id="rId25"/>
    <p:sldId id="291" r:id="rId26"/>
    <p:sldId id="360" r:id="rId27"/>
    <p:sldId id="292" r:id="rId28"/>
    <p:sldId id="359" r:id="rId29"/>
    <p:sldId id="358" r:id="rId30"/>
    <p:sldId id="355" r:id="rId31"/>
    <p:sldId id="294" r:id="rId32"/>
    <p:sldId id="319" r:id="rId33"/>
    <p:sldId id="305" r:id="rId34"/>
    <p:sldId id="325" r:id="rId35"/>
    <p:sldId id="295" r:id="rId36"/>
    <p:sldId id="299" r:id="rId37"/>
    <p:sldId id="304" r:id="rId38"/>
    <p:sldId id="296" r:id="rId39"/>
    <p:sldId id="303" r:id="rId40"/>
    <p:sldId id="297" r:id="rId41"/>
    <p:sldId id="298" r:id="rId42"/>
    <p:sldId id="346" r:id="rId43"/>
    <p:sldId id="347" r:id="rId44"/>
    <p:sldId id="348" r:id="rId45"/>
    <p:sldId id="349" r:id="rId46"/>
    <p:sldId id="350" r:id="rId47"/>
    <p:sldId id="351" r:id="rId48"/>
    <p:sldId id="323" r:id="rId49"/>
    <p:sldId id="324" r:id="rId50"/>
    <p:sldId id="306" r:id="rId51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1pPr>
    <a:lvl2pPr marL="361950" indent="9525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2pPr>
    <a:lvl3pPr marL="725488" indent="188913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3pPr>
    <a:lvl4pPr marL="1087438" indent="284163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4pPr>
    <a:lvl5pPr marL="1450975" indent="377825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672">
          <p15:clr>
            <a:srgbClr val="A4A3A4"/>
          </p15:clr>
        </p15:guide>
        <p15:guide id="3" pos="5472">
          <p15:clr>
            <a:srgbClr val="A4A3A4"/>
          </p15:clr>
        </p15:guide>
        <p15:guide id="4" pos="1008">
          <p15:clr>
            <a:srgbClr val="A4A3A4"/>
          </p15:clr>
        </p15:guide>
        <p15:guide id="5" pos="1152">
          <p15:clr>
            <a:srgbClr val="A4A3A4"/>
          </p15:clr>
        </p15:guide>
        <p15:guide id="6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866"/>
    <p:restoredTop sz="94575"/>
  </p:normalViewPr>
  <p:slideViewPr>
    <p:cSldViewPr>
      <p:cViewPr varScale="1">
        <p:scale>
          <a:sx n="108" d="100"/>
          <a:sy n="108" d="100"/>
        </p:scale>
        <p:origin x="192" y="848"/>
      </p:cViewPr>
      <p:guideLst>
        <p:guide orient="horz" pos="1800"/>
        <p:guide pos="672"/>
        <p:guide pos="5472"/>
        <p:guide pos="1008"/>
        <p:guide pos="1152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handoutMaster" Target="handoutMasters/handoutMaster1.xml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92C72878-E1DE-4802-B8C1-7744EAE489A6}" type="datetime1">
              <a:rPr lang="nb-NO" altLang="nb-NO"/>
              <a:pPr/>
              <a:t>23.11.2017</a:t>
            </a:fld>
            <a:endParaRPr lang="nb-NO" alt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EEA4B436-D35F-4999-A92B-511119E4E832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43969859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1F4A6721-39AC-4DD4-99E0-9996F4785D41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8667488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1pPr>
    <a:lvl2pPr marL="36195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2pPr>
    <a:lvl3pPr marL="725488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3pPr>
    <a:lvl4pPr marL="1087438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4pPr>
    <a:lvl5pPr marL="1450975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5pPr>
    <a:lvl6pPr marL="1814627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177552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540478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903403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fld id="{AAA5D3D9-1A0A-451C-BEAD-F42B595CB589}" type="slidenum">
              <a:rPr lang="en-US" altLang="nb-NO" sz="1200"/>
              <a:pPr/>
              <a:t>18</a:t>
            </a:fld>
            <a:endParaRPr lang="en-US" altLang="nb-NO" sz="120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b-NO" altLang="nb-NO" smtClean="0"/>
          </a:p>
        </p:txBody>
      </p:sp>
    </p:spTree>
    <p:extLst>
      <p:ext uri="{BB962C8B-B14F-4D97-AF65-F5344CB8AC3E}">
        <p14:creationId xmlns:p14="http://schemas.microsoft.com/office/powerpoint/2010/main" val="812747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fld id="{AAA5D3D9-1A0A-451C-BEAD-F42B595CB589}" type="slidenum">
              <a:rPr lang="en-US" altLang="nb-NO" sz="1200"/>
              <a:pPr/>
              <a:t>19</a:t>
            </a:fld>
            <a:endParaRPr lang="en-US" altLang="nb-NO" sz="120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b-NO" altLang="nb-NO" smtClean="0"/>
          </a:p>
        </p:txBody>
      </p:sp>
    </p:spTree>
    <p:extLst>
      <p:ext uri="{BB962C8B-B14F-4D97-AF65-F5344CB8AC3E}">
        <p14:creationId xmlns:p14="http://schemas.microsoft.com/office/powerpoint/2010/main" val="1667404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7EBD7-73B9-7E45-B528-56F132906889}" type="slidenum">
              <a:rPr lang="nb-NO" smtClean="0"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384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altLang="nb-NO" smtClean="0"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43012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B3262DB8-C200-418F-B55D-14DA9311E4D2}" type="slidenum">
              <a:rPr lang="nb-NO" altLang="nb-NO"/>
              <a:pPr/>
              <a:t>49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7868002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altLang="nb-NO" smtClean="0"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43012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B3262DB8-C200-418F-B55D-14DA9311E4D2}" type="slidenum">
              <a:rPr lang="nb-NO" altLang="nb-NO"/>
              <a:pPr/>
              <a:t>50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61519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883155" y="1725415"/>
            <a:ext cx="7543800" cy="857250"/>
          </a:xfrm>
        </p:spPr>
        <p:txBody>
          <a:bodyPr anchor="b"/>
          <a:lstStyle>
            <a:lvl1pPr>
              <a:defRPr sz="1600"/>
            </a:lvl1pPr>
          </a:lstStyle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883155" y="2571750"/>
            <a:ext cx="7543800" cy="131445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b-NO" smtClean="0"/>
              <a:t>Klikk for å redigere undertittelstil i malen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965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685D23-DD65-4C79-85E3-BFD5321579C7}" type="datetime1">
              <a:rPr lang="nb-NO" altLang="nb-NO"/>
              <a:pPr/>
              <a:t>23.11.2017</a:t>
            </a:fld>
            <a:endParaRPr lang="nb-NO" altLang="nb-NO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8641C6-D45E-4B3A-A08E-AC8766AC1DAC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627942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7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6"/>
            <a:ext cx="7772400" cy="1125140"/>
          </a:xfrm>
        </p:spPr>
        <p:txBody>
          <a:bodyPr anchor="b"/>
          <a:lstStyle>
            <a:lvl1pPr marL="0" indent="0">
              <a:buNone/>
              <a:defRPr sz="1600"/>
            </a:lvl1pPr>
            <a:lvl2pPr marL="362925" indent="0">
              <a:buNone/>
              <a:defRPr sz="1400"/>
            </a:lvl2pPr>
            <a:lvl3pPr marL="725851" indent="0">
              <a:buNone/>
              <a:defRPr sz="1300"/>
            </a:lvl3pPr>
            <a:lvl4pPr marL="1088776" indent="0">
              <a:buNone/>
              <a:defRPr sz="1100"/>
            </a:lvl4pPr>
            <a:lvl5pPr marL="1451701" indent="0">
              <a:buNone/>
              <a:defRPr sz="1100"/>
            </a:lvl5pPr>
            <a:lvl6pPr marL="1814627" indent="0">
              <a:buNone/>
              <a:defRPr sz="1100"/>
            </a:lvl6pPr>
            <a:lvl7pPr marL="2177552" indent="0">
              <a:buNone/>
              <a:defRPr sz="1100"/>
            </a:lvl7pPr>
            <a:lvl8pPr marL="2540478" indent="0">
              <a:buNone/>
              <a:defRPr sz="1100"/>
            </a:lvl8pPr>
            <a:lvl9pPr marL="2903403" indent="0">
              <a:buNone/>
              <a:defRPr sz="11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D1F464-7C15-4F11-AADB-237E7A454215}" type="datetime1">
              <a:rPr lang="nb-NO" altLang="nb-NO"/>
              <a:pPr/>
              <a:t>23.11.2017</a:t>
            </a:fld>
            <a:endParaRPr lang="nb-NO" altLang="nb-NO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C94837-C0B8-488E-85FD-51EB1D151D95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717165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485900"/>
            <a:ext cx="3771900" cy="30861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485900"/>
            <a:ext cx="3771900" cy="30861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CF2973-0B22-4282-8565-7A0E184B4E70}" type="datetime1">
              <a:rPr lang="nb-NO" altLang="nb-NO"/>
              <a:pPr/>
              <a:t>23.11.2017</a:t>
            </a:fld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EEE00B-82FC-47F9-A9E4-D7D49E2FC53D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591700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4"/>
            <a:ext cx="4040188" cy="47982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2925" indent="0">
              <a:buNone/>
              <a:defRPr sz="1600" b="1"/>
            </a:lvl2pPr>
            <a:lvl3pPr marL="725851" indent="0">
              <a:buNone/>
              <a:defRPr sz="1400" b="1"/>
            </a:lvl3pPr>
            <a:lvl4pPr marL="1088776" indent="0">
              <a:buNone/>
              <a:defRPr sz="1300" b="1"/>
            </a:lvl4pPr>
            <a:lvl5pPr marL="1451701" indent="0">
              <a:buNone/>
              <a:defRPr sz="1300" b="1"/>
            </a:lvl5pPr>
            <a:lvl6pPr marL="1814627" indent="0">
              <a:buNone/>
              <a:defRPr sz="1300" b="1"/>
            </a:lvl6pPr>
            <a:lvl7pPr marL="2177552" indent="0">
              <a:buNone/>
              <a:defRPr sz="1300" b="1"/>
            </a:lvl7pPr>
            <a:lvl8pPr marL="2540478" indent="0">
              <a:buNone/>
              <a:defRPr sz="1300" b="1"/>
            </a:lvl8pPr>
            <a:lvl9pPr marL="2903403" indent="0">
              <a:buNone/>
              <a:defRPr sz="13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7"/>
            <a:ext cx="4040188" cy="2963466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4"/>
            <a:ext cx="4041775" cy="47982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2925" indent="0">
              <a:buNone/>
              <a:defRPr sz="1600" b="1"/>
            </a:lvl2pPr>
            <a:lvl3pPr marL="725851" indent="0">
              <a:buNone/>
              <a:defRPr sz="1400" b="1"/>
            </a:lvl3pPr>
            <a:lvl4pPr marL="1088776" indent="0">
              <a:buNone/>
              <a:defRPr sz="1300" b="1"/>
            </a:lvl4pPr>
            <a:lvl5pPr marL="1451701" indent="0">
              <a:buNone/>
              <a:defRPr sz="1300" b="1"/>
            </a:lvl5pPr>
            <a:lvl6pPr marL="1814627" indent="0">
              <a:buNone/>
              <a:defRPr sz="1300" b="1"/>
            </a:lvl6pPr>
            <a:lvl7pPr marL="2177552" indent="0">
              <a:buNone/>
              <a:defRPr sz="1300" b="1"/>
            </a:lvl7pPr>
            <a:lvl8pPr marL="2540478" indent="0">
              <a:buNone/>
              <a:defRPr sz="1300" b="1"/>
            </a:lvl8pPr>
            <a:lvl9pPr marL="2903403" indent="0">
              <a:buNone/>
              <a:defRPr sz="13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7"/>
            <a:ext cx="4041775" cy="2963466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17D20F-71F0-4DE9-B431-0DEBF298AC75}" type="datetime1">
              <a:rPr lang="nb-NO" altLang="nb-NO"/>
              <a:pPr/>
              <a:t>23.11.2017</a:t>
            </a:fld>
            <a:endParaRPr lang="nb-NO" altLang="nb-NO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CD0B60-1B5D-4E70-991D-D50E967558F9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897095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D499AF-E6E2-412F-956B-876FD1C34410}" type="datetime1">
              <a:rPr lang="nb-NO" altLang="nb-NO"/>
              <a:pPr/>
              <a:t>23.11.2017</a:t>
            </a:fld>
            <a:endParaRPr lang="nb-NO" altLang="nb-NO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60E800-F732-471D-98EA-1CEF5C3FBCBF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220875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CB1765-242F-4223-91E4-CFCB44427516}" type="datetime1">
              <a:rPr lang="nb-NO" altLang="nb-NO"/>
              <a:pPr/>
              <a:t>23.11.2017</a:t>
            </a:fld>
            <a:endParaRPr lang="nb-NO" altLang="nb-NO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B2E8C4-9A45-457D-A489-12015E914BE2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777462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6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62925" indent="0">
              <a:buNone/>
              <a:defRPr sz="1000"/>
            </a:lvl2pPr>
            <a:lvl3pPr marL="725851" indent="0">
              <a:buNone/>
              <a:defRPr sz="800"/>
            </a:lvl3pPr>
            <a:lvl4pPr marL="1088776" indent="0">
              <a:buNone/>
              <a:defRPr sz="700"/>
            </a:lvl4pPr>
            <a:lvl5pPr marL="1451701" indent="0">
              <a:buNone/>
              <a:defRPr sz="700"/>
            </a:lvl5pPr>
            <a:lvl6pPr marL="1814627" indent="0">
              <a:buNone/>
              <a:defRPr sz="700"/>
            </a:lvl6pPr>
            <a:lvl7pPr marL="2177552" indent="0">
              <a:buNone/>
              <a:defRPr sz="700"/>
            </a:lvl7pPr>
            <a:lvl8pPr marL="2540478" indent="0">
              <a:buNone/>
              <a:defRPr sz="700"/>
            </a:lvl8pPr>
            <a:lvl9pPr marL="2903403" indent="0">
              <a:buNone/>
              <a:defRPr sz="7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93BF28-FB2A-4AEC-91F1-40FAF83F6D7C}" type="datetime1">
              <a:rPr lang="nb-NO" altLang="nb-NO"/>
              <a:pPr/>
              <a:t>23.11.2017</a:t>
            </a:fld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6C2191-4972-4EEC-B3C6-41B02CD4E13B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567214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3600451"/>
            <a:ext cx="5486400" cy="42505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459581"/>
            <a:ext cx="5486400" cy="3086100"/>
          </a:xfrm>
        </p:spPr>
        <p:txBody>
          <a:bodyPr/>
          <a:lstStyle>
            <a:lvl1pPr marL="0" indent="0">
              <a:buNone/>
              <a:defRPr sz="2500"/>
            </a:lvl1pPr>
            <a:lvl2pPr marL="362925" indent="0">
              <a:buNone/>
              <a:defRPr sz="2200"/>
            </a:lvl2pPr>
            <a:lvl3pPr marL="725851" indent="0">
              <a:buNone/>
              <a:defRPr sz="1900"/>
            </a:lvl3pPr>
            <a:lvl4pPr marL="1088776" indent="0">
              <a:buNone/>
              <a:defRPr sz="1600"/>
            </a:lvl4pPr>
            <a:lvl5pPr marL="1451701" indent="0">
              <a:buNone/>
              <a:defRPr sz="1600"/>
            </a:lvl5pPr>
            <a:lvl6pPr marL="1814627" indent="0">
              <a:buNone/>
              <a:defRPr sz="1600"/>
            </a:lvl6pPr>
            <a:lvl7pPr marL="2177552" indent="0">
              <a:buNone/>
              <a:defRPr sz="1600"/>
            </a:lvl7pPr>
            <a:lvl8pPr marL="2540478" indent="0">
              <a:buNone/>
              <a:defRPr sz="1600"/>
            </a:lvl8pPr>
            <a:lvl9pPr marL="2903403" indent="0">
              <a:buNone/>
              <a:defRPr sz="1600"/>
            </a:lvl9pPr>
          </a:lstStyle>
          <a:p>
            <a:pPr lvl="0"/>
            <a:r>
              <a:rPr lang="nb-NO" noProof="0" smtClean="0"/>
              <a:t>Dra bildet til plassholderen eller klikk ikonet for å legge til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4025504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62925" indent="0">
              <a:buNone/>
              <a:defRPr sz="1000"/>
            </a:lvl2pPr>
            <a:lvl3pPr marL="725851" indent="0">
              <a:buNone/>
              <a:defRPr sz="800"/>
            </a:lvl3pPr>
            <a:lvl4pPr marL="1088776" indent="0">
              <a:buNone/>
              <a:defRPr sz="700"/>
            </a:lvl4pPr>
            <a:lvl5pPr marL="1451701" indent="0">
              <a:buNone/>
              <a:defRPr sz="700"/>
            </a:lvl5pPr>
            <a:lvl6pPr marL="1814627" indent="0">
              <a:buNone/>
              <a:defRPr sz="700"/>
            </a:lvl6pPr>
            <a:lvl7pPr marL="2177552" indent="0">
              <a:buNone/>
              <a:defRPr sz="700"/>
            </a:lvl7pPr>
            <a:lvl8pPr marL="2540478" indent="0">
              <a:buNone/>
              <a:defRPr sz="700"/>
            </a:lvl8pPr>
            <a:lvl9pPr marL="2903403" indent="0">
              <a:buNone/>
              <a:defRPr sz="7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076BF2-5696-4269-86B8-2A554B8C574C}" type="datetime1">
              <a:rPr lang="nb-NO" altLang="nb-NO"/>
              <a:pPr/>
              <a:t>23.11.2017</a:t>
            </a:fld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60F646-FDA5-4F95-A2B6-53C08793E556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996547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762001" y="637223"/>
            <a:ext cx="7921625" cy="858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585" tIns="36293" rIns="72585" bIns="3629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 smtClean="0"/>
              <a:t>Klikk for å redigere tittelstil</a:t>
            </a:r>
            <a:endParaRPr lang="en-US" altLang="nb-NO" smtClean="0"/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485900"/>
            <a:ext cx="792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 smtClean="0"/>
              <a:t>Klikk for å redigere tekststiler i malen</a:t>
            </a:r>
          </a:p>
          <a:p>
            <a:pPr lvl="1"/>
            <a:r>
              <a:rPr lang="nb-NO" altLang="nb-NO" smtClean="0"/>
              <a:t>Andre nivå</a:t>
            </a:r>
          </a:p>
          <a:p>
            <a:pPr lvl="2"/>
            <a:r>
              <a:rPr lang="nb-NO" altLang="nb-NO" smtClean="0"/>
              <a:t>Tredje nivå</a:t>
            </a:r>
          </a:p>
          <a:p>
            <a:pPr lvl="3"/>
            <a:r>
              <a:rPr lang="nb-NO" altLang="nb-NO" smtClean="0"/>
              <a:t>Fjerde nivå</a:t>
            </a:r>
          </a:p>
          <a:p>
            <a:pPr lvl="4"/>
            <a:r>
              <a:rPr lang="nb-NO" altLang="nb-NO" smtClean="0"/>
              <a:t>Femte nivå</a:t>
            </a:r>
            <a:endParaRPr lang="en-US" altLang="nb-NO" smtClean="0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0" y="48006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700">
                <a:solidFill>
                  <a:schemeClr val="bg2"/>
                </a:solidFill>
              </a:defRPr>
            </a:lvl1pPr>
          </a:lstStyle>
          <a:p>
            <a:fld id="{C8D93BF0-3F65-4DB6-BA10-0E6729C3EA2F}" type="datetime1">
              <a:rPr lang="nb-NO" altLang="nb-NO"/>
              <a:pPr/>
              <a:t>23.11.2017</a:t>
            </a:fld>
            <a:endParaRPr lang="nb-NO" altLang="nb-NO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18463" y="4800600"/>
            <a:ext cx="6858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700">
                <a:solidFill>
                  <a:schemeClr val="bg2"/>
                </a:solidFill>
              </a:defRPr>
            </a:lvl1pPr>
          </a:lstStyle>
          <a:p>
            <a:fld id="{1895F283-0CE8-48B6-BDEE-BDD846E51A0B}" type="slidenum">
              <a:rPr lang="en-US" altLang="nb-NO"/>
              <a:pPr/>
              <a:t>‹#›</a:t>
            </a:fld>
            <a:endParaRPr lang="en-US" altLang="nb-NO"/>
          </a:p>
        </p:txBody>
      </p:sp>
      <p:pic>
        <p:nvPicPr>
          <p:cNvPr id="1030" name="Picture 6" descr="UiO_A_png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9" y="121444"/>
            <a:ext cx="2211387" cy="12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362925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725851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088776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1451701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71463" indent="-271463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588963" indent="-225425" algn="l" rtl="0" eaLnBrk="1" fontAlgn="base" hangingPunct="1">
        <a:spcBef>
          <a:spcPct val="20000"/>
        </a:spcBef>
        <a:spcAft>
          <a:spcPct val="0"/>
        </a:spcAft>
        <a:buChar char="–"/>
        <a:defRPr sz="1900">
          <a:solidFill>
            <a:schemeClr val="tx1"/>
          </a:solidFill>
          <a:latin typeface="+mn-lt"/>
          <a:ea typeface="+mn-ea"/>
          <a:cs typeface="+mn-cs"/>
        </a:defRPr>
      </a:lvl2pPr>
      <a:lvl3pPr marL="906463" indent="-180975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270000" indent="-180975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631950" indent="-180975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5pPr>
      <a:lvl6pPr marL="1996089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6pPr>
      <a:lvl7pPr marL="2359015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7pPr>
      <a:lvl8pPr marL="2721940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8pPr>
      <a:lvl9pPr marL="3084866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2925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25851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88776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51701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14627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77552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40478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3403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uio.no/tjenester/it/applikasjoner/nettskjema/mer-om/informasjonssikkerhet/ros/ros-analyse-av-diktafon.html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18.tiff"/><Relationship Id="rId5" Type="http://schemas.openxmlformats.org/officeDocument/2006/relationships/image" Target="../media/image19.tiff"/><Relationship Id="rId6" Type="http://schemas.openxmlformats.org/officeDocument/2006/relationships/image" Target="../media/image20.tiff"/><Relationship Id="rId7" Type="http://schemas.openxmlformats.org/officeDocument/2006/relationships/image" Target="../media/image21.tiff"/><Relationship Id="rId8" Type="http://schemas.openxmlformats.org/officeDocument/2006/relationships/image" Target="../media/image22.tiff"/><Relationship Id="rId9" Type="http://schemas.openxmlformats.org/officeDocument/2006/relationships/image" Target="../media/image23.tiff"/><Relationship Id="rId10" Type="http://schemas.openxmlformats.org/officeDocument/2006/relationships/image" Target="../media/image14.tiff"/><Relationship Id="rId11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4" Type="http://schemas.openxmlformats.org/officeDocument/2006/relationships/image" Target="../media/image27.tiff"/><Relationship Id="rId5" Type="http://schemas.openxmlformats.org/officeDocument/2006/relationships/image" Target="../media/image13.tiff"/><Relationship Id="rId6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tif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tiff"/><Relationship Id="rId5" Type="http://schemas.openxmlformats.org/officeDocument/2006/relationships/image" Target="../media/image7.tiff"/><Relationship Id="rId6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883155" y="1275606"/>
            <a:ext cx="7543800" cy="1307059"/>
          </a:xfrm>
        </p:spPr>
        <p:txBody>
          <a:bodyPr/>
          <a:lstStyle/>
          <a:p>
            <a:r>
              <a:rPr lang="nb-NO" sz="3200" dirty="0" smtClean="0"/>
              <a:t>Vi er GDPR-</a:t>
            </a:r>
            <a:r>
              <a:rPr lang="nb-NO" sz="3200" dirty="0" err="1" smtClean="0"/>
              <a:t>ready</a:t>
            </a:r>
            <a:r>
              <a:rPr lang="nb-NO" sz="3200" dirty="0"/>
              <a:t>!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883155" y="2859782"/>
            <a:ext cx="7543800" cy="1314450"/>
          </a:xfrm>
        </p:spPr>
        <p:txBody>
          <a:bodyPr/>
          <a:lstStyle/>
          <a:p>
            <a:r>
              <a:rPr lang="en-US" dirty="0" err="1" smtClean="0"/>
              <a:t>Dagfinn</a:t>
            </a:r>
            <a:r>
              <a:rPr lang="en-US" dirty="0" smtClean="0"/>
              <a:t> </a:t>
            </a:r>
            <a:r>
              <a:rPr lang="en-US" dirty="0" err="1" smtClean="0"/>
              <a:t>Bergsager</a:t>
            </a:r>
            <a:endParaRPr lang="en-US" dirty="0" smtClean="0"/>
          </a:p>
          <a:p>
            <a:r>
              <a:rPr lang="en-US" dirty="0" err="1" smtClean="0"/>
              <a:t>Leder</a:t>
            </a:r>
            <a:r>
              <a:rPr lang="en-US" dirty="0" smtClean="0"/>
              <a:t> for </a:t>
            </a:r>
            <a:r>
              <a:rPr lang="en-US" dirty="0" err="1" smtClean="0"/>
              <a:t>webutvikling</a:t>
            </a:r>
            <a:r>
              <a:rPr lang="en-US" dirty="0" smtClean="0"/>
              <a:t> </a:t>
            </a:r>
            <a:r>
              <a:rPr lang="en-US" dirty="0" err="1" smtClean="0"/>
              <a:t>og</a:t>
            </a:r>
            <a:r>
              <a:rPr lang="en-US" dirty="0" smtClean="0"/>
              <a:t> </a:t>
            </a:r>
            <a:r>
              <a:rPr lang="en-US" dirty="0" err="1" smtClean="0"/>
              <a:t>mobilapputvikling</a:t>
            </a:r>
            <a:endParaRPr lang="en-US" dirty="0" smtClean="0"/>
          </a:p>
          <a:p>
            <a:r>
              <a:rPr lang="en-US" dirty="0" smtClean="0"/>
              <a:t>USIT/</a:t>
            </a:r>
            <a:r>
              <a:rPr lang="en-US" dirty="0" err="1" smtClean="0"/>
              <a:t>UiO</a:t>
            </a:r>
            <a:endParaRPr lang="en-US" dirty="0" smtClean="0"/>
          </a:p>
          <a:p>
            <a:r>
              <a:rPr lang="en-US" dirty="0" smtClean="0"/>
              <a:t>			</a:t>
            </a:r>
          </a:p>
          <a:p>
            <a:r>
              <a:rPr lang="en-US" dirty="0"/>
              <a:t>	</a:t>
            </a:r>
            <a:r>
              <a:rPr lang="en-US" dirty="0" smtClean="0"/>
              <a:t>		</a:t>
            </a:r>
            <a:r>
              <a:rPr lang="en-US" dirty="0" err="1" smtClean="0"/>
              <a:t>linkedin.com</a:t>
            </a:r>
            <a:r>
              <a:rPr lang="en-US" dirty="0" smtClean="0"/>
              <a:t>/in/</a:t>
            </a:r>
            <a:r>
              <a:rPr lang="en-US" dirty="0" err="1" smtClean="0"/>
              <a:t>bergsager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2635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Prioriteringer for all utvikling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23528" y="1485900"/>
            <a:ext cx="8712968" cy="30861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nb-NO" b="1" dirty="0" smtClean="0"/>
              <a:t>Sikkerhet og personvern</a:t>
            </a:r>
          </a:p>
          <a:p>
            <a:pPr marL="457200" indent="-457200">
              <a:buFont typeface="+mj-lt"/>
              <a:buAutoNum type="arabicPeriod"/>
            </a:pPr>
            <a:r>
              <a:rPr lang="nb-NO" b="1" dirty="0" smtClean="0"/>
              <a:t>Bruksopplevelse for den som skal levere data</a:t>
            </a:r>
          </a:p>
          <a:p>
            <a:pPr marL="457200" indent="-457200">
              <a:buFont typeface="+mj-lt"/>
              <a:buAutoNum type="arabicPeriod"/>
            </a:pPr>
            <a:r>
              <a:rPr lang="nb-NO" b="1" dirty="0" smtClean="0"/>
              <a:t>Funksjonalitet for den som samler inn data</a:t>
            </a:r>
          </a:p>
          <a:p>
            <a:pPr marL="457200" indent="-457200">
              <a:buFont typeface="+mj-lt"/>
              <a:buAutoNum type="arabicPeriod"/>
            </a:pPr>
            <a:endParaRPr lang="nb-NO" dirty="0" smtClean="0"/>
          </a:p>
          <a:p>
            <a:pPr marL="457200" indent="-457200">
              <a:buFont typeface="+mj-lt"/>
              <a:buAutoNum type="arabicPeriod"/>
            </a:pPr>
            <a:endParaRPr lang="nb-NO" dirty="0" smtClean="0"/>
          </a:p>
          <a:p>
            <a:pPr marL="0" indent="0">
              <a:buNone/>
            </a:pPr>
            <a:r>
              <a:rPr lang="nb-NO" sz="2800" dirty="0" smtClean="0"/>
              <a:t>-Vi skal alltid være best på sikkerhet og personvern!</a:t>
            </a:r>
          </a:p>
          <a:p>
            <a:pPr marL="0" indent="0">
              <a:buNone/>
            </a:pPr>
            <a:r>
              <a:rPr lang="nb-NO" sz="2400" dirty="0" smtClean="0"/>
              <a:t>	-og fungere på alt utstyr for alle personer</a:t>
            </a:r>
          </a:p>
          <a:p>
            <a:pPr marL="0" indent="0">
              <a:buNone/>
            </a:pPr>
            <a:r>
              <a:rPr lang="nb-NO" dirty="0"/>
              <a:t>	</a:t>
            </a:r>
            <a:r>
              <a:rPr lang="nb-NO" dirty="0" smtClean="0"/>
              <a:t>	-og være enkel og bruke for datainnsamler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23.11.2017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11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48566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61710" y="460508"/>
            <a:ext cx="7921625" cy="858679"/>
          </a:xfrm>
        </p:spPr>
        <p:txBody>
          <a:bodyPr/>
          <a:lstStyle/>
          <a:p>
            <a:r>
              <a:rPr lang="nb-NO" dirty="0" smtClean="0"/>
              <a:t>Åpenhet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762000" y="1203598"/>
            <a:ext cx="7924800" cy="3368402"/>
          </a:xfrm>
        </p:spPr>
        <p:txBody>
          <a:bodyPr/>
          <a:lstStyle/>
          <a:p>
            <a:r>
              <a:rPr lang="nb-NO" dirty="0" smtClean="0"/>
              <a:t>Åpen kildekode</a:t>
            </a:r>
          </a:p>
          <a:p>
            <a:r>
              <a:rPr lang="nb-NO" dirty="0" smtClean="0"/>
              <a:t>Vilkår for bruk</a:t>
            </a:r>
          </a:p>
          <a:p>
            <a:r>
              <a:rPr lang="nb-NO" dirty="0" smtClean="0"/>
              <a:t>Personvernerklæring</a:t>
            </a:r>
          </a:p>
          <a:p>
            <a:r>
              <a:rPr lang="nb-NO" dirty="0" smtClean="0"/>
              <a:t>Vi forteller om sikkerhetstiltak og arkitektur</a:t>
            </a:r>
          </a:p>
          <a:p>
            <a:r>
              <a:rPr lang="nb-NO" dirty="0" smtClean="0"/>
              <a:t>Åpne ROS-analyser som kan brukes som dokumentasjon for andre prosjekter</a:t>
            </a:r>
          </a:p>
          <a:p>
            <a:r>
              <a:rPr lang="nb-NO" dirty="0" smtClean="0"/>
              <a:t>Tett dialog med Datatilsynet og personvernombud på OUS</a:t>
            </a:r>
          </a:p>
          <a:p>
            <a:r>
              <a:rPr lang="nb-NO" dirty="0" smtClean="0"/>
              <a:t>REK og NSD kjenner godt til våre løsninger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23.11.2017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12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69086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hlinkClick r:id="rId2"/>
              </a:rPr>
              <a:t>Eksempel på ROS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23.11.2017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13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60956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Nye utfordringer med </a:t>
            </a:r>
            <a:r>
              <a:rPr lang="nb-NO" dirty="0" err="1" smtClean="0"/>
              <a:t>mobilapper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err="1" smtClean="0"/>
              <a:t>Mobilappen</a:t>
            </a:r>
            <a:r>
              <a:rPr lang="nb-NO" dirty="0" smtClean="0"/>
              <a:t> må lagre noe data</a:t>
            </a:r>
          </a:p>
          <a:p>
            <a:pPr lvl="1"/>
            <a:r>
              <a:rPr lang="nb-NO" dirty="0" smtClean="0"/>
              <a:t>Når du leverte data sist</a:t>
            </a:r>
          </a:p>
          <a:p>
            <a:pPr lvl="1"/>
            <a:r>
              <a:rPr lang="nb-NO" dirty="0" smtClean="0"/>
              <a:t>ID på hvem som har levert svaret</a:t>
            </a:r>
          </a:p>
          <a:p>
            <a:r>
              <a:rPr lang="nb-NO" dirty="0" smtClean="0"/>
              <a:t>At du har installert </a:t>
            </a:r>
            <a:r>
              <a:rPr lang="nb-NO" dirty="0" err="1" smtClean="0"/>
              <a:t>appen</a:t>
            </a:r>
            <a:r>
              <a:rPr lang="nb-NO" dirty="0" smtClean="0"/>
              <a:t> kan kobles til at du har en diagnose</a:t>
            </a:r>
          </a:p>
          <a:p>
            <a:r>
              <a:rPr lang="nb-NO" dirty="0" smtClean="0"/>
              <a:t>Dersom </a:t>
            </a:r>
            <a:r>
              <a:rPr lang="nb-NO" dirty="0" err="1" smtClean="0"/>
              <a:t>appen</a:t>
            </a:r>
            <a:r>
              <a:rPr lang="nb-NO" dirty="0" smtClean="0"/>
              <a:t> mister nett, kan det være behov for å legge data i kø</a:t>
            </a:r>
          </a:p>
          <a:p>
            <a:r>
              <a:rPr lang="nb-NO" dirty="0" smtClean="0"/>
              <a:t>Data på mobiler blir ofte sikkerhetskopiert til Apple/Google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23.11.2017</a:t>
            </a:fld>
            <a:endParaRPr lang="nb-NO" alt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14</a:t>
            </a:fld>
            <a:endParaRPr lang="en-US" alt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0638" y="324494"/>
            <a:ext cx="1474135" cy="147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63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23.11.2017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15</a:t>
            </a:fld>
            <a:endParaRPr lang="en-US" alt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891" y="0"/>
            <a:ext cx="848021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8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Design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23.11.2017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16</a:t>
            </a:fld>
            <a:endParaRPr lang="en-US" altLang="nb-NO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56" y="447265"/>
            <a:ext cx="5728072" cy="43533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0152" y="4731990"/>
            <a:ext cx="21602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 smtClean="0"/>
              <a:t>Illustrasjon hentet fra www.datatilsynet.no</a:t>
            </a:r>
            <a:endParaRPr lang="nb-NO" sz="800" dirty="0"/>
          </a:p>
        </p:txBody>
      </p:sp>
    </p:spTree>
    <p:extLst>
      <p:ext uri="{BB962C8B-B14F-4D97-AF65-F5344CB8AC3E}">
        <p14:creationId xmlns:p14="http://schemas.microsoft.com/office/powerpoint/2010/main" val="87213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Design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 smtClean="0"/>
              <a:t>Vi lager moderne </a:t>
            </a:r>
            <a:r>
              <a:rPr lang="nb-NO" dirty="0" err="1" smtClean="0"/>
              <a:t>mobilapper</a:t>
            </a:r>
            <a:r>
              <a:rPr lang="nb-NO" dirty="0" smtClean="0"/>
              <a:t> og legger det oppå eksisterende infrastruktur for forskning med Nettskjema og TSD.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sz="2000" i="1" dirty="0" smtClean="0"/>
              <a:t>(slik som Vipps ligger oppå UNIX)</a:t>
            </a:r>
            <a:endParaRPr lang="nb-NO" sz="2000" i="1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23.11.2017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17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03987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4138553" indent="-33727073"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41148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82296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123444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164592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fld id="{D38F6AE3-9EE5-4549-A578-99D1A588B670}" type="datetime1">
              <a:rPr lang="nb-NO" altLang="nb-NO" sz="630">
                <a:solidFill>
                  <a:schemeClr val="bg2"/>
                </a:solidFill>
              </a:rPr>
              <a:pPr/>
              <a:t>23.11.2017</a:t>
            </a:fld>
            <a:endParaRPr lang="nb-NO" altLang="nb-NO" sz="630">
              <a:solidFill>
                <a:schemeClr val="bg2"/>
              </a:solidFill>
            </a:endParaRPr>
          </a:p>
        </p:txBody>
      </p:sp>
      <p:sp>
        <p:nvSpPr>
          <p:cNvPr id="14339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4138553" indent="-33727073"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41148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82296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123444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164592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fld id="{882FF94B-964B-4B36-872C-375F13FA3495}" type="slidenum">
              <a:rPr lang="en-US" altLang="nb-NO" sz="630">
                <a:solidFill>
                  <a:schemeClr val="bg2"/>
                </a:solidFill>
              </a:rPr>
              <a:pPr/>
              <a:t>18</a:t>
            </a:fld>
            <a:endParaRPr lang="en-US" altLang="nb-NO" sz="630">
              <a:solidFill>
                <a:schemeClr val="bg2"/>
              </a:solidFill>
            </a:endParaRPr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nb-NO" dirty="0" smtClean="0"/>
              <a:t>Tjenester for sensitive data</a:t>
            </a:r>
          </a:p>
        </p:txBody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nb-NO" altLang="nb-NO" dirty="0" smtClean="0"/>
              <a:t>Sikker forskningsplattform for UiO og andre offentlige forskningsinstitusjoner.</a:t>
            </a:r>
          </a:p>
          <a:p>
            <a:pPr eaLnBrk="1" hangingPunct="1"/>
            <a:r>
              <a:rPr lang="nb-NO" altLang="nb-NO" dirty="0" smtClean="0"/>
              <a:t>Alle prosjekter får sin egen sikre server</a:t>
            </a:r>
          </a:p>
          <a:p>
            <a:pPr lvl="1"/>
            <a:r>
              <a:rPr lang="nb-NO" altLang="nb-NO" dirty="0" smtClean="0"/>
              <a:t>Logger inn </a:t>
            </a:r>
            <a:r>
              <a:rPr lang="nb-NO" altLang="nb-NO" dirty="0" err="1" smtClean="0"/>
              <a:t>remote</a:t>
            </a:r>
            <a:r>
              <a:rPr lang="nb-NO" altLang="nb-NO" dirty="0" smtClean="0"/>
              <a:t> på </a:t>
            </a:r>
            <a:r>
              <a:rPr lang="nb-NO" altLang="nb-NO" dirty="0" err="1" smtClean="0"/>
              <a:t>windows</a:t>
            </a:r>
            <a:r>
              <a:rPr lang="nb-NO" altLang="nb-NO" dirty="0" smtClean="0"/>
              <a:t>-server</a:t>
            </a:r>
          </a:p>
          <a:p>
            <a:pPr lvl="1"/>
            <a:r>
              <a:rPr lang="nb-NO" altLang="nb-NO" dirty="0" smtClean="0"/>
              <a:t>En server per godkjenning (REK/NSD)</a:t>
            </a:r>
          </a:p>
          <a:p>
            <a:r>
              <a:rPr lang="nb-NO" altLang="nb-NO" dirty="0"/>
              <a:t>Egen brukerdatabase med 2 faktor </a:t>
            </a:r>
            <a:r>
              <a:rPr lang="nb-NO" altLang="nb-NO" dirty="0" smtClean="0"/>
              <a:t>innlogging</a:t>
            </a:r>
          </a:p>
          <a:p>
            <a:r>
              <a:rPr lang="nb-NO" altLang="nb-NO" dirty="0" smtClean="0"/>
              <a:t>Begrensa mulighet for eksport av data</a:t>
            </a:r>
            <a:endParaRPr lang="nb-NO" altLang="nb-NO" dirty="0"/>
          </a:p>
          <a:p>
            <a:pPr lvl="1"/>
            <a:endParaRPr lang="nb-NO" altLang="nb-NO" dirty="0" smtClean="0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8710" y="44269"/>
            <a:ext cx="114300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27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4138553" indent="-33727073"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41148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82296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123444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164592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fld id="{D38F6AE3-9EE5-4549-A578-99D1A588B670}" type="datetime1">
              <a:rPr lang="nb-NO" altLang="nb-NO" sz="630">
                <a:solidFill>
                  <a:schemeClr val="bg2"/>
                </a:solidFill>
              </a:rPr>
              <a:pPr/>
              <a:t>23.11.2017</a:t>
            </a:fld>
            <a:endParaRPr lang="nb-NO" altLang="nb-NO" sz="630">
              <a:solidFill>
                <a:schemeClr val="bg2"/>
              </a:solidFill>
            </a:endParaRPr>
          </a:p>
        </p:txBody>
      </p:sp>
      <p:sp>
        <p:nvSpPr>
          <p:cNvPr id="14339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4138553" indent="-33727073"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41148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82296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123444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164592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fld id="{882FF94B-964B-4B36-872C-375F13FA3495}" type="slidenum">
              <a:rPr lang="en-US" altLang="nb-NO" sz="630">
                <a:solidFill>
                  <a:schemeClr val="bg2"/>
                </a:solidFill>
              </a:rPr>
              <a:pPr/>
              <a:t>19</a:t>
            </a:fld>
            <a:endParaRPr lang="en-US" altLang="nb-NO" sz="630">
              <a:solidFill>
                <a:schemeClr val="bg2"/>
              </a:solidFill>
            </a:endParaRPr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nb-NO" dirty="0" smtClean="0"/>
              <a:t>Tjenester for sensitive data</a:t>
            </a:r>
          </a:p>
        </p:txBody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nb-NO" altLang="nb-NO" dirty="0" smtClean="0"/>
              <a:t>Forsker kan laste opp data</a:t>
            </a:r>
          </a:p>
          <a:p>
            <a:r>
              <a:rPr lang="nb-NO" altLang="nb-NO" dirty="0"/>
              <a:t>Arbeid med data skjer på serveren inne i TSD</a:t>
            </a:r>
          </a:p>
          <a:p>
            <a:pPr lvl="1"/>
            <a:r>
              <a:rPr lang="nb-NO" altLang="nb-NO" dirty="0"/>
              <a:t>SPSS/Excel, egen database, </a:t>
            </a:r>
            <a:r>
              <a:rPr lang="nb-NO" altLang="nb-NO" dirty="0" smtClean="0"/>
              <a:t>HPC, </a:t>
            </a:r>
            <a:r>
              <a:rPr lang="nb-NO" altLang="nb-NO" dirty="0" err="1" smtClean="0"/>
              <a:t>backup</a:t>
            </a:r>
            <a:endParaRPr lang="nb-NO" altLang="nb-NO" dirty="0" smtClean="0"/>
          </a:p>
          <a:p>
            <a:r>
              <a:rPr lang="nb-NO" altLang="nb-NO" dirty="0" smtClean="0"/>
              <a:t>Kan motta data </a:t>
            </a:r>
            <a:r>
              <a:rPr lang="nb-NO" altLang="nb-NO" dirty="0"/>
              <a:t>fra </a:t>
            </a:r>
            <a:r>
              <a:rPr lang="nb-NO" altLang="nb-NO" dirty="0" smtClean="0"/>
              <a:t>åpen webside via Nettskjema</a:t>
            </a:r>
          </a:p>
          <a:p>
            <a:r>
              <a:rPr lang="nb-NO" altLang="nb-NO" dirty="0" smtClean="0"/>
              <a:t>Kontinuerlig </a:t>
            </a:r>
            <a:r>
              <a:rPr lang="nb-NO" altLang="nb-NO" dirty="0" err="1" smtClean="0"/>
              <a:t>sikkerhetstestet</a:t>
            </a:r>
            <a:endParaRPr lang="nb-NO" altLang="nb-NO" dirty="0" smtClean="0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8710" y="44269"/>
            <a:ext cx="114300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59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Nettskjema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Datainnsamling via nett</a:t>
            </a:r>
          </a:p>
          <a:p>
            <a:r>
              <a:rPr lang="nb-NO" dirty="0" smtClean="0"/>
              <a:t>Forskjell fra </a:t>
            </a:r>
            <a:r>
              <a:rPr lang="nb-NO" dirty="0" err="1" smtClean="0"/>
              <a:t>QuestBack</a:t>
            </a:r>
            <a:r>
              <a:rPr lang="nb-NO" dirty="0" smtClean="0"/>
              <a:t> og tilsvarende</a:t>
            </a:r>
          </a:p>
          <a:p>
            <a:pPr lvl="1"/>
            <a:r>
              <a:rPr lang="nb-NO" dirty="0" smtClean="0"/>
              <a:t>Vi håndterer sikkerhet og personvern</a:t>
            </a:r>
          </a:p>
          <a:p>
            <a:pPr lvl="1"/>
            <a:r>
              <a:rPr lang="nb-NO" dirty="0" smtClean="0"/>
              <a:t>Gratis å bruke for de som har kjøpt den</a:t>
            </a:r>
          </a:p>
          <a:p>
            <a:pPr lvl="1"/>
            <a:r>
              <a:rPr lang="nb-NO" dirty="0" smtClean="0"/>
              <a:t>Vi tilpasser den etter lokale behov</a:t>
            </a:r>
          </a:p>
          <a:p>
            <a:r>
              <a:rPr lang="nb-NO" dirty="0" err="1"/>
              <a:t>Mobilapper</a:t>
            </a:r>
            <a:r>
              <a:rPr lang="nb-NO" dirty="0"/>
              <a:t> kan levere data via Nettskjema</a:t>
            </a:r>
          </a:p>
          <a:p>
            <a:r>
              <a:rPr lang="nb-NO" dirty="0" smtClean="0"/>
              <a:t>Kan samle inn sensitive personopplysninger til </a:t>
            </a:r>
            <a:r>
              <a:rPr lang="nb-NO" dirty="0" smtClean="0"/>
              <a:t>TSD</a:t>
            </a:r>
          </a:p>
          <a:p>
            <a:r>
              <a:rPr lang="nb-NO" dirty="0" smtClean="0"/>
              <a:t>UiO utvikler og drifter</a:t>
            </a:r>
            <a:endParaRPr lang="nb-NO" dirty="0" smtClean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23.11.2017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20</a:t>
            </a:fld>
            <a:endParaRPr lang="en-US" altLang="nb-NO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249" y="-1"/>
            <a:ext cx="2223012" cy="378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99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Dagfinn Bergsager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761999" y="1485900"/>
            <a:ext cx="5970241" cy="3086100"/>
          </a:xfrm>
        </p:spPr>
        <p:txBody>
          <a:bodyPr/>
          <a:lstStyle/>
          <a:p>
            <a:r>
              <a:rPr lang="nb-NO" dirty="0" smtClean="0"/>
              <a:t>Leder </a:t>
            </a:r>
            <a:r>
              <a:rPr lang="nb-NO" dirty="0" smtClean="0"/>
              <a:t>utviklerteam på 12</a:t>
            </a:r>
            <a:endParaRPr lang="nb-NO" dirty="0" smtClean="0"/>
          </a:p>
          <a:p>
            <a:r>
              <a:rPr lang="nb-NO" dirty="0" smtClean="0"/>
              <a:t>Lager </a:t>
            </a:r>
            <a:r>
              <a:rPr lang="nb-NO" dirty="0" smtClean="0"/>
              <a:t>løsninger </a:t>
            </a:r>
            <a:r>
              <a:rPr lang="nb-NO" dirty="0" smtClean="0"/>
              <a:t>for forskning og annen datainnsamling via web og </a:t>
            </a:r>
            <a:r>
              <a:rPr lang="nb-NO" dirty="0" err="1" smtClean="0"/>
              <a:t>apper</a:t>
            </a:r>
            <a:endParaRPr lang="nb-NO" dirty="0" smtClean="0"/>
          </a:p>
          <a:p>
            <a:r>
              <a:rPr lang="nb-NO" dirty="0" smtClean="0"/>
              <a:t>Ansvarlig for verktøyvalg på UiO</a:t>
            </a:r>
          </a:p>
          <a:p>
            <a:r>
              <a:rPr lang="nb-NO" dirty="0" smtClean="0"/>
              <a:t>Deltager i prosjekt for ny veileder fra datatilsynet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23.11.2017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3</a:t>
            </a:fld>
            <a:endParaRPr lang="en-US" altLang="nb-NO"/>
          </a:p>
        </p:txBody>
      </p:sp>
      <p:pic>
        <p:nvPicPr>
          <p:cNvPr id="6" name="Plassholder for innhold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2240" y="987574"/>
            <a:ext cx="2181735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01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23.11.2017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21</a:t>
            </a:fld>
            <a:endParaRPr lang="en-US" alt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53" y="0"/>
            <a:ext cx="771909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70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23.11.2017</a:t>
            </a:fld>
            <a:endParaRPr lang="nb-NO" alt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22</a:t>
            </a:fld>
            <a:endParaRPr lang="en-US" altLang="nb-NO"/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5824" y="2230765"/>
            <a:ext cx="1347614" cy="1347614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267494"/>
            <a:ext cx="1728192" cy="1728192"/>
          </a:xfrm>
          <a:prstGeom prst="rect">
            <a:avLst/>
          </a:prstGeom>
        </p:spPr>
      </p:pic>
      <p:sp>
        <p:nvSpPr>
          <p:cNvPr id="12" name="Rektangel 11"/>
          <p:cNvSpPr/>
          <p:nvPr/>
        </p:nvSpPr>
        <p:spPr bwMode="auto">
          <a:xfrm>
            <a:off x="3815916" y="2221958"/>
            <a:ext cx="1800200" cy="1347614"/>
          </a:xfrm>
          <a:prstGeom prst="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13" name="Bild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159" y="1491629"/>
            <a:ext cx="1152129" cy="1152129"/>
          </a:xfrm>
          <a:prstGeom prst="rect">
            <a:avLst/>
          </a:prstGeom>
        </p:spPr>
      </p:pic>
      <p:pic>
        <p:nvPicPr>
          <p:cNvPr id="14" name="Bild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2159" y="339502"/>
            <a:ext cx="1024869" cy="1024869"/>
          </a:xfrm>
          <a:prstGeom prst="rect">
            <a:avLst/>
          </a:prstGeom>
        </p:spPr>
      </p:pic>
      <p:pic>
        <p:nvPicPr>
          <p:cNvPr id="15" name="Bild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2159" y="2715766"/>
            <a:ext cx="977528" cy="977528"/>
          </a:xfrm>
          <a:prstGeom prst="rect">
            <a:avLst/>
          </a:prstGeom>
        </p:spPr>
      </p:pic>
      <p:sp>
        <p:nvSpPr>
          <p:cNvPr id="16" name="Rektangel 15"/>
          <p:cNvSpPr/>
          <p:nvPr/>
        </p:nvSpPr>
        <p:spPr bwMode="auto">
          <a:xfrm>
            <a:off x="3211150" y="216426"/>
            <a:ext cx="4097154" cy="3651468"/>
          </a:xfrm>
          <a:prstGeom prst="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19" name="Bild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2763" y="4025503"/>
            <a:ext cx="1049536" cy="1049536"/>
          </a:xfrm>
          <a:prstGeom prst="rect">
            <a:avLst/>
          </a:prstGeom>
        </p:spPr>
      </p:pic>
      <p:sp>
        <p:nvSpPr>
          <p:cNvPr id="22" name="Pil høyre 21"/>
          <p:cNvSpPr/>
          <p:nvPr/>
        </p:nvSpPr>
        <p:spPr bwMode="auto">
          <a:xfrm rot="19400006">
            <a:off x="2705252" y="3560894"/>
            <a:ext cx="1575260" cy="370310"/>
          </a:xfrm>
          <a:prstGeom prst="rightArrow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24" name="Bild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9631" y="4128492"/>
            <a:ext cx="843558" cy="843558"/>
          </a:xfrm>
          <a:prstGeom prst="rect">
            <a:avLst/>
          </a:prstGeom>
        </p:spPr>
      </p:pic>
      <p:pic>
        <p:nvPicPr>
          <p:cNvPr id="25" name="Bild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62556" y="3169743"/>
            <a:ext cx="1037456" cy="1037456"/>
          </a:xfrm>
          <a:prstGeom prst="rect">
            <a:avLst/>
          </a:prstGeom>
        </p:spPr>
      </p:pic>
      <p:pic>
        <p:nvPicPr>
          <p:cNvPr id="26" name="Bild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6425" y="387330"/>
            <a:ext cx="1432677" cy="2439764"/>
          </a:xfrm>
          <a:prstGeom prst="rect">
            <a:avLst/>
          </a:prstGeom>
        </p:spPr>
      </p:pic>
      <p:sp>
        <p:nvSpPr>
          <p:cNvPr id="27" name="Pil høyre 26"/>
          <p:cNvSpPr/>
          <p:nvPr/>
        </p:nvSpPr>
        <p:spPr bwMode="auto">
          <a:xfrm rot="1554563">
            <a:off x="2569503" y="1977149"/>
            <a:ext cx="1575260" cy="370310"/>
          </a:xfrm>
          <a:prstGeom prst="rightArrow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28" name="Bilde 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89903" y="2595547"/>
            <a:ext cx="1274599" cy="1274599"/>
          </a:xfrm>
          <a:prstGeom prst="rect">
            <a:avLst/>
          </a:prstGeom>
        </p:spPr>
      </p:pic>
      <p:sp>
        <p:nvSpPr>
          <p:cNvPr id="29" name="Pil høyre 28"/>
          <p:cNvSpPr/>
          <p:nvPr/>
        </p:nvSpPr>
        <p:spPr bwMode="auto">
          <a:xfrm rot="19745447">
            <a:off x="872674" y="2357811"/>
            <a:ext cx="977049" cy="289040"/>
          </a:xfrm>
          <a:prstGeom prst="rightArrow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4369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22" grpId="0" animBg="1"/>
      <p:bldP spid="27" grpId="0" animBg="1"/>
      <p:bldP spid="2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23.11.2017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23</a:t>
            </a:fld>
            <a:endParaRPr lang="en-US" alt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0951" y="483518"/>
            <a:ext cx="2761941" cy="3763753"/>
          </a:xfrm>
          <a:prstGeom prst="rect">
            <a:avLst/>
          </a:prstGeom>
          <a:ln>
            <a:solidFill>
              <a:srgbClr val="C00000"/>
            </a:solidFill>
          </a:ln>
          <a:effectLst>
            <a:softEdge rad="0"/>
          </a:effectLst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676" y="483518"/>
            <a:ext cx="2131389" cy="3791031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8" name="Pil høyre 7"/>
          <p:cNvSpPr/>
          <p:nvPr/>
        </p:nvSpPr>
        <p:spPr bwMode="auto">
          <a:xfrm>
            <a:off x="2448659" y="1203598"/>
            <a:ext cx="706187" cy="36004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4487" y="133923"/>
            <a:ext cx="2819600" cy="1876316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4246" y="2524940"/>
            <a:ext cx="922778" cy="1245750"/>
          </a:xfrm>
          <a:prstGeom prst="rect">
            <a:avLst/>
          </a:prstGeom>
        </p:spPr>
      </p:pic>
      <p:sp>
        <p:nvSpPr>
          <p:cNvPr id="11" name="Pil høyre 10"/>
          <p:cNvSpPr/>
          <p:nvPr/>
        </p:nvSpPr>
        <p:spPr bwMode="auto">
          <a:xfrm rot="3553762">
            <a:off x="6683710" y="2204806"/>
            <a:ext cx="639476" cy="289079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2" name="Pil høyre 11"/>
          <p:cNvSpPr/>
          <p:nvPr/>
        </p:nvSpPr>
        <p:spPr bwMode="auto">
          <a:xfrm rot="3319437">
            <a:off x="7753855" y="3754059"/>
            <a:ext cx="639476" cy="289079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13" name="Bild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2484" y="4128492"/>
            <a:ext cx="843558" cy="843558"/>
          </a:xfrm>
          <a:prstGeom prst="rect">
            <a:avLst/>
          </a:prstGeom>
        </p:spPr>
      </p:pic>
      <p:sp>
        <p:nvSpPr>
          <p:cNvPr id="14" name="TekstSylinder 13"/>
          <p:cNvSpPr txBox="1"/>
          <p:nvPr/>
        </p:nvSpPr>
        <p:spPr>
          <a:xfrm>
            <a:off x="6134487" y="4582886"/>
            <a:ext cx="26063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mtClean="0"/>
              <a:t>Kommaseparert fil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28017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23.11.2017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24</a:t>
            </a:fld>
            <a:endParaRPr lang="en-US" altLang="nb-NO"/>
          </a:p>
        </p:txBody>
      </p:sp>
      <p:sp>
        <p:nvSpPr>
          <p:cNvPr id="7" name="Plassholder for innhold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261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Koding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23.11.2017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25</a:t>
            </a:fld>
            <a:endParaRPr lang="en-US" altLang="nb-NO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56" y="447265"/>
            <a:ext cx="5728072" cy="43533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0152" y="4731990"/>
            <a:ext cx="21602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 smtClean="0"/>
              <a:t>Illustrasjon hentet fra www.datatilsynet.no</a:t>
            </a:r>
            <a:endParaRPr lang="nb-NO" sz="800" dirty="0"/>
          </a:p>
        </p:txBody>
      </p:sp>
    </p:spTree>
    <p:extLst>
      <p:ext uri="{BB962C8B-B14F-4D97-AF65-F5344CB8AC3E}">
        <p14:creationId xmlns:p14="http://schemas.microsoft.com/office/powerpoint/2010/main" val="211765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Vår metode: </a:t>
            </a:r>
            <a:r>
              <a:rPr lang="nb-NO" dirty="0" err="1" smtClean="0"/>
              <a:t>Scrumban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>
                <a:sym typeface="Wingdings"/>
              </a:rPr>
              <a:t> for å unngå personlig </a:t>
            </a:r>
            <a:r>
              <a:rPr lang="nb-NO" dirty="0" err="1" smtClean="0">
                <a:sym typeface="Wingdings"/>
              </a:rPr>
              <a:t>backlog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Morgenmøter med gjennomgang av </a:t>
            </a:r>
            <a:r>
              <a:rPr lang="nb-NO" dirty="0" err="1" smtClean="0"/>
              <a:t>tasks</a:t>
            </a:r>
            <a:r>
              <a:rPr lang="nb-NO" dirty="0" smtClean="0"/>
              <a:t> i </a:t>
            </a:r>
            <a:r>
              <a:rPr lang="nb-NO" dirty="0" err="1" smtClean="0"/>
              <a:t>Jira</a:t>
            </a:r>
            <a:endParaRPr lang="nb-NO" dirty="0" smtClean="0"/>
          </a:p>
          <a:p>
            <a:r>
              <a:rPr lang="nb-NO" dirty="0" smtClean="0"/>
              <a:t>Har en slags teamleder (faller naturlig)</a:t>
            </a:r>
          </a:p>
          <a:p>
            <a:r>
              <a:rPr lang="nb-NO" dirty="0" smtClean="0"/>
              <a:t>Leder av morgenmøtet baseres på loddtrekning dagen før</a:t>
            </a:r>
          </a:p>
          <a:p>
            <a:pPr lvl="1"/>
            <a:r>
              <a:rPr lang="nb-NO" dirty="0" smtClean="0"/>
              <a:t>Veldig mye morsommere med ny </a:t>
            </a:r>
            <a:r>
              <a:rPr lang="nb-NO" dirty="0" err="1" smtClean="0"/>
              <a:t>scrummaster</a:t>
            </a:r>
            <a:r>
              <a:rPr lang="nb-NO" dirty="0" smtClean="0"/>
              <a:t> hver morgen!</a:t>
            </a:r>
          </a:p>
          <a:p>
            <a:r>
              <a:rPr lang="nb-NO" dirty="0" smtClean="0"/>
              <a:t>Hele </a:t>
            </a:r>
            <a:r>
              <a:rPr lang="nb-NO" dirty="0" smtClean="0"/>
              <a:t>tiden endringer i hvordan vi bruker og gjennomgår </a:t>
            </a:r>
            <a:r>
              <a:rPr lang="nb-NO" dirty="0" err="1" smtClean="0"/>
              <a:t>Jira</a:t>
            </a:r>
            <a:endParaRPr lang="nb-NO" dirty="0" smtClean="0"/>
          </a:p>
          <a:p>
            <a:pPr lvl="1"/>
            <a:r>
              <a:rPr lang="nb-NO" dirty="0" smtClean="0"/>
              <a:t>Hurra, </a:t>
            </a:r>
            <a:r>
              <a:rPr lang="nb-NO" dirty="0"/>
              <a:t>v</a:t>
            </a:r>
            <a:r>
              <a:rPr lang="nb-NO" dirty="0" smtClean="0"/>
              <a:t>i er agile!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3579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Vår metode: </a:t>
            </a:r>
            <a:r>
              <a:rPr lang="nb-NO" dirty="0" err="1"/>
              <a:t>Scrumban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b="1" dirty="0"/>
              <a:t>Alle</a:t>
            </a:r>
            <a:r>
              <a:rPr lang="nb-NO" dirty="0"/>
              <a:t> oppgaver skal i </a:t>
            </a:r>
            <a:r>
              <a:rPr lang="nb-NO" dirty="0" err="1" smtClean="0"/>
              <a:t>jira</a:t>
            </a:r>
            <a:endParaRPr lang="nb-NO" dirty="0" smtClean="0"/>
          </a:p>
          <a:p>
            <a:r>
              <a:rPr lang="nb-NO" dirty="0" smtClean="0"/>
              <a:t>Ingen sprinter eller nøye estimering</a:t>
            </a:r>
            <a:endParaRPr lang="nb-NO" dirty="0"/>
          </a:p>
          <a:p>
            <a:r>
              <a:rPr lang="nb-NO" dirty="0"/>
              <a:t>Alle </a:t>
            </a:r>
            <a:r>
              <a:rPr lang="nb-NO" dirty="0" err="1"/>
              <a:t>comitts</a:t>
            </a:r>
            <a:r>
              <a:rPr lang="nb-NO" dirty="0"/>
              <a:t> i </a:t>
            </a:r>
            <a:r>
              <a:rPr lang="nb-NO" dirty="0" err="1"/>
              <a:t>git</a:t>
            </a:r>
            <a:r>
              <a:rPr lang="nb-NO" dirty="0"/>
              <a:t> skal </a:t>
            </a:r>
            <a:r>
              <a:rPr lang="nb-NO" dirty="0" err="1"/>
              <a:t>godkjennens</a:t>
            </a:r>
            <a:r>
              <a:rPr lang="nb-NO" dirty="0"/>
              <a:t> av </a:t>
            </a:r>
            <a:r>
              <a:rPr lang="nb-NO" dirty="0" smtClean="0"/>
              <a:t>minst en </a:t>
            </a:r>
            <a:r>
              <a:rPr lang="nb-NO" dirty="0"/>
              <a:t>annen </a:t>
            </a:r>
            <a:r>
              <a:rPr lang="nb-NO" dirty="0" smtClean="0"/>
              <a:t>utvikler</a:t>
            </a:r>
          </a:p>
          <a:p>
            <a:pPr lvl="1"/>
            <a:r>
              <a:rPr lang="nb-NO" dirty="0" smtClean="0"/>
              <a:t>Mye diskusjoner i </a:t>
            </a:r>
            <a:r>
              <a:rPr lang="nb-NO" dirty="0" err="1" smtClean="0"/>
              <a:t>Bitbucket</a:t>
            </a:r>
            <a:endParaRPr lang="nb-NO" dirty="0"/>
          </a:p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23.11.2017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27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275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Vår metode: </a:t>
            </a:r>
            <a:r>
              <a:rPr lang="nb-NO" dirty="0" err="1" smtClean="0"/>
              <a:t>Scrumban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Hver story har en dedikert </a:t>
            </a:r>
            <a:r>
              <a:rPr lang="nb-NO" dirty="0" smtClean="0"/>
              <a:t>eier med ansvar for</a:t>
            </a:r>
            <a:endParaRPr lang="nb-NO" dirty="0"/>
          </a:p>
          <a:p>
            <a:pPr lvl="1"/>
            <a:r>
              <a:rPr lang="nb-NO" dirty="0" err="1" smtClean="0"/>
              <a:t>IxD</a:t>
            </a:r>
            <a:r>
              <a:rPr lang="nb-NO" dirty="0" smtClean="0"/>
              <a:t> og Grafisk design</a:t>
            </a:r>
          </a:p>
          <a:p>
            <a:pPr lvl="1"/>
            <a:r>
              <a:rPr lang="nb-NO" dirty="0" smtClean="0"/>
              <a:t>Sikkerhet og jus</a:t>
            </a:r>
          </a:p>
          <a:p>
            <a:pPr lvl="1"/>
            <a:r>
              <a:rPr lang="nb-NO" dirty="0" smtClean="0"/>
              <a:t>Utvikling av tester </a:t>
            </a:r>
            <a:endParaRPr lang="nb-NO" dirty="0" smtClean="0"/>
          </a:p>
          <a:p>
            <a:pPr lvl="1"/>
            <a:r>
              <a:rPr lang="nb-NO" dirty="0" err="1" smtClean="0"/>
              <a:t>Produksjonsetting</a:t>
            </a:r>
            <a:endParaRPr lang="nb-NO" dirty="0" smtClean="0"/>
          </a:p>
          <a:p>
            <a:pPr lvl="2"/>
            <a:r>
              <a:rPr lang="nb-NO" dirty="0" smtClean="0"/>
              <a:t>Egen chattekanal</a:t>
            </a:r>
          </a:p>
          <a:p>
            <a:pPr lvl="1"/>
            <a:r>
              <a:rPr lang="nb-NO" dirty="0" err="1" smtClean="0"/>
              <a:t>Brukerdok</a:t>
            </a:r>
            <a:endParaRPr lang="nb-NO" dirty="0" smtClean="0"/>
          </a:p>
          <a:p>
            <a:pPr lvl="1"/>
            <a:endParaRPr lang="nb-NO" dirty="0" smtClean="0"/>
          </a:p>
        </p:txBody>
      </p:sp>
    </p:spTree>
    <p:extLst>
      <p:ext uri="{BB962C8B-B14F-4D97-AF65-F5344CB8AC3E}">
        <p14:creationId xmlns:p14="http://schemas.microsoft.com/office/powerpoint/2010/main" val="65153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Vår metode: </a:t>
            </a:r>
            <a:r>
              <a:rPr lang="nb-NO" dirty="0" err="1" smtClean="0"/>
              <a:t>Scrumban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Ekstra </a:t>
            </a:r>
            <a:r>
              <a:rPr lang="nb-NO" dirty="0" smtClean="0"/>
              <a:t>langt morgenmøte på mandagen</a:t>
            </a:r>
          </a:p>
          <a:p>
            <a:pPr lvl="1"/>
            <a:r>
              <a:rPr lang="nb-NO" dirty="0" smtClean="0"/>
              <a:t>Første 15 min kun </a:t>
            </a:r>
            <a:r>
              <a:rPr lang="nb-NO" dirty="0" err="1" smtClean="0"/>
              <a:t>IxD</a:t>
            </a:r>
            <a:r>
              <a:rPr lang="nb-NO" dirty="0" smtClean="0"/>
              <a:t> (eget møte for </a:t>
            </a:r>
            <a:r>
              <a:rPr lang="nb-NO" dirty="0" err="1" smtClean="0"/>
              <a:t>mobilapper</a:t>
            </a:r>
            <a:r>
              <a:rPr lang="nb-NO" dirty="0" smtClean="0"/>
              <a:t>)</a:t>
            </a:r>
          </a:p>
          <a:p>
            <a:pPr lvl="1"/>
            <a:r>
              <a:rPr lang="nb-NO" dirty="0" smtClean="0"/>
              <a:t>Jeg </a:t>
            </a:r>
            <a:r>
              <a:rPr lang="nb-NO" dirty="0" smtClean="0"/>
              <a:t>forteller hva som er viktigst denne </a:t>
            </a:r>
            <a:r>
              <a:rPr lang="nb-NO" dirty="0" smtClean="0"/>
              <a:t>uka</a:t>
            </a:r>
          </a:p>
          <a:p>
            <a:pPr lvl="2"/>
            <a:r>
              <a:rPr lang="mr-IN" dirty="0" smtClean="0"/>
              <a:t>…</a:t>
            </a:r>
            <a:r>
              <a:rPr lang="nb-NO" dirty="0" smtClean="0"/>
              <a:t>og hva som ikke er viktig lengre</a:t>
            </a:r>
            <a:endParaRPr lang="nb-NO" dirty="0" smtClean="0"/>
          </a:p>
          <a:p>
            <a:pPr lvl="1"/>
            <a:r>
              <a:rPr lang="nb-NO" dirty="0" smtClean="0"/>
              <a:t>Overordnet hvem gjør hva</a:t>
            </a:r>
            <a:endParaRPr lang="nb-NO" dirty="0" smtClean="0"/>
          </a:p>
          <a:p>
            <a:pPr lvl="1"/>
            <a:r>
              <a:rPr lang="nb-NO" dirty="0" smtClean="0"/>
              <a:t>Demo fra forrige ukes </a:t>
            </a:r>
            <a:r>
              <a:rPr lang="nb-NO" dirty="0" err="1" smtClean="0"/>
              <a:t>releaser</a:t>
            </a:r>
            <a:endParaRPr lang="nb-NO" dirty="0" smtClean="0"/>
          </a:p>
        </p:txBody>
      </p:sp>
    </p:spTree>
    <p:extLst>
      <p:ext uri="{BB962C8B-B14F-4D97-AF65-F5344CB8AC3E}">
        <p14:creationId xmlns:p14="http://schemas.microsoft.com/office/powerpoint/2010/main" val="196816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Vår metode: </a:t>
            </a:r>
            <a:r>
              <a:rPr lang="nb-NO" dirty="0" err="1" smtClean="0"/>
              <a:t>Scrumban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Retrospekt </a:t>
            </a:r>
            <a:r>
              <a:rPr lang="nb-NO" dirty="0" smtClean="0"/>
              <a:t>en gang i </a:t>
            </a:r>
            <a:r>
              <a:rPr lang="nb-NO" dirty="0" smtClean="0"/>
              <a:t>måneden</a:t>
            </a:r>
          </a:p>
          <a:p>
            <a:pPr lvl="1"/>
            <a:r>
              <a:rPr lang="nb-NO" dirty="0" smtClean="0"/>
              <a:t>Saker meldes inn i forkant</a:t>
            </a:r>
            <a:endParaRPr lang="nb-NO" dirty="0" smtClean="0"/>
          </a:p>
          <a:p>
            <a:r>
              <a:rPr lang="nb-NO" dirty="0" smtClean="0"/>
              <a:t>Gjennomgang av </a:t>
            </a:r>
            <a:r>
              <a:rPr lang="nb-NO" b="1" dirty="0" smtClean="0"/>
              <a:t>FELLES</a:t>
            </a:r>
            <a:r>
              <a:rPr lang="nb-NO" dirty="0" smtClean="0"/>
              <a:t> </a:t>
            </a:r>
            <a:r>
              <a:rPr lang="nb-NO" dirty="0" err="1" smtClean="0"/>
              <a:t>backlog</a:t>
            </a:r>
            <a:r>
              <a:rPr lang="nb-NO" dirty="0" smtClean="0"/>
              <a:t> en gang i </a:t>
            </a:r>
            <a:r>
              <a:rPr lang="nb-NO" dirty="0" smtClean="0"/>
              <a:t>måneden</a:t>
            </a:r>
          </a:p>
          <a:p>
            <a:pPr lvl="1"/>
            <a:r>
              <a:rPr lang="nb-NO" dirty="0" smtClean="0"/>
              <a:t>Populært å finne </a:t>
            </a:r>
            <a:r>
              <a:rPr lang="nb-NO" dirty="0" err="1" smtClean="0"/>
              <a:t>issues</a:t>
            </a:r>
            <a:r>
              <a:rPr lang="nb-NO" dirty="0" smtClean="0"/>
              <a:t> som kan stenges</a:t>
            </a:r>
            <a:endParaRPr lang="nb-NO" dirty="0" smtClean="0"/>
          </a:p>
        </p:txBody>
      </p:sp>
    </p:spTree>
    <p:extLst>
      <p:ext uri="{BB962C8B-B14F-4D97-AF65-F5344CB8AC3E}">
        <p14:creationId xmlns:p14="http://schemas.microsoft.com/office/powerpoint/2010/main" val="145745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UiO og USIT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27 000 studenter</a:t>
            </a:r>
          </a:p>
          <a:p>
            <a:r>
              <a:rPr lang="nb-NO" dirty="0" smtClean="0"/>
              <a:t>6 613 årsverk ansatte og 7,8 </a:t>
            </a:r>
            <a:r>
              <a:rPr lang="nb-NO" dirty="0" err="1" smtClean="0"/>
              <a:t>mrd</a:t>
            </a:r>
            <a:r>
              <a:rPr lang="nb-NO" dirty="0" smtClean="0"/>
              <a:t> i omsetning</a:t>
            </a:r>
          </a:p>
          <a:p>
            <a:r>
              <a:rPr lang="nb-NO" dirty="0" smtClean="0"/>
              <a:t>Rangert som </a:t>
            </a:r>
            <a:r>
              <a:rPr lang="nb-NO" dirty="0" err="1" smtClean="0"/>
              <a:t>nr</a:t>
            </a:r>
            <a:r>
              <a:rPr lang="nb-NO" dirty="0" smtClean="0"/>
              <a:t> 62 i verden</a:t>
            </a:r>
          </a:p>
          <a:p>
            <a:endParaRPr lang="nb-NO" dirty="0"/>
          </a:p>
          <a:p>
            <a:r>
              <a:rPr lang="nb-NO" dirty="0" smtClean="0"/>
              <a:t>USIT har </a:t>
            </a:r>
            <a:r>
              <a:rPr lang="nb-NO" dirty="0" err="1" smtClean="0"/>
              <a:t>ca</a:t>
            </a:r>
            <a:r>
              <a:rPr lang="nb-NO" dirty="0" smtClean="0"/>
              <a:t> 240 ansatte </a:t>
            </a:r>
          </a:p>
          <a:p>
            <a:r>
              <a:rPr lang="nb-NO" dirty="0" smtClean="0"/>
              <a:t>Drifter og utvikler sentrale løsninger for UH-Norge 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23.11.2017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4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7961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Verktøy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Høyere krav til at alle skal gjøre ting på samme måte</a:t>
            </a:r>
          </a:p>
          <a:p>
            <a:pPr lvl="1"/>
            <a:r>
              <a:rPr lang="nb-NO" dirty="0" err="1" smtClean="0"/>
              <a:t>Programmeringspråk</a:t>
            </a:r>
            <a:endParaRPr lang="nb-NO" dirty="0" smtClean="0"/>
          </a:p>
          <a:p>
            <a:pPr lvl="1"/>
            <a:r>
              <a:rPr lang="nb-NO" dirty="0" smtClean="0"/>
              <a:t>Rammeverk</a:t>
            </a:r>
          </a:p>
          <a:p>
            <a:pPr lvl="1"/>
            <a:r>
              <a:rPr lang="nb-NO" dirty="0" smtClean="0"/>
              <a:t>Software på Mac</a:t>
            </a:r>
          </a:p>
          <a:p>
            <a:r>
              <a:rPr lang="nb-NO" dirty="0" smtClean="0"/>
              <a:t>Lisenser blir dyrere og dyrere</a:t>
            </a:r>
            <a:r>
              <a:rPr lang="mr-IN" dirty="0" smtClean="0"/>
              <a:t>…</a:t>
            </a:r>
            <a:r>
              <a:rPr lang="nb-NO" dirty="0" smtClean="0"/>
              <a:t>og strengere innkjøpsregler</a:t>
            </a:r>
          </a:p>
          <a:p>
            <a:r>
              <a:rPr lang="nb-NO" dirty="0" smtClean="0"/>
              <a:t>Mye ligger i skyen med </a:t>
            </a:r>
            <a:r>
              <a:rPr lang="nb-NO" dirty="0" err="1" smtClean="0"/>
              <a:t>shady</a:t>
            </a:r>
            <a:r>
              <a:rPr lang="nb-NO" dirty="0" smtClean="0"/>
              <a:t> vilkår</a:t>
            </a:r>
          </a:p>
          <a:p>
            <a:r>
              <a:rPr lang="nb-NO" dirty="0" smtClean="0"/>
              <a:t>Har egne rutiner for ROS av programvare</a:t>
            </a:r>
          </a:p>
          <a:p>
            <a:pPr lvl="1"/>
            <a:r>
              <a:rPr lang="nb-NO" dirty="0" err="1" smtClean="0"/>
              <a:t>Scanne</a:t>
            </a:r>
            <a:r>
              <a:rPr lang="nb-NO" dirty="0" smtClean="0"/>
              <a:t> endringer i TOS</a:t>
            </a:r>
            <a:r>
              <a:rPr lang="mr-IN" dirty="0" smtClean="0"/>
              <a:t>…</a:t>
            </a:r>
            <a:r>
              <a:rPr lang="nb-NO" dirty="0" smtClean="0"/>
              <a:t>+++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23.11.2017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31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59890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Test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23.11.2017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32</a:t>
            </a:fld>
            <a:endParaRPr lang="en-US" altLang="nb-NO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56" y="447265"/>
            <a:ext cx="5728072" cy="43533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0152" y="4731990"/>
            <a:ext cx="21602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 smtClean="0"/>
              <a:t>Illustrasjon hentet fra www.datatilsynet.no</a:t>
            </a:r>
            <a:endParaRPr lang="nb-NO" sz="800" dirty="0"/>
          </a:p>
        </p:txBody>
      </p:sp>
    </p:spTree>
    <p:extLst>
      <p:ext uri="{BB962C8B-B14F-4D97-AF65-F5344CB8AC3E}">
        <p14:creationId xmlns:p14="http://schemas.microsoft.com/office/powerpoint/2010/main" val="1351665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39552" y="498634"/>
            <a:ext cx="7732911" cy="777240"/>
          </a:xfrm>
        </p:spPr>
        <p:txBody>
          <a:bodyPr/>
          <a:lstStyle/>
          <a:p>
            <a:pPr>
              <a:defRPr/>
            </a:pPr>
            <a:r>
              <a:rPr lang="nb-NO" dirty="0"/>
              <a:t>Bruk av </a:t>
            </a:r>
            <a:r>
              <a:rPr lang="nb-NO" dirty="0" smtClean="0"/>
              <a:t>personopplysninger i test</a:t>
            </a:r>
            <a:endParaRPr lang="nb-NO" dirty="0"/>
          </a:p>
        </p:txBody>
      </p:sp>
      <p:sp>
        <p:nvSpPr>
          <p:cNvPr id="36867" name="Plassholder for innhold 2"/>
          <p:cNvSpPr>
            <a:spLocks noGrp="1"/>
          </p:cNvSpPr>
          <p:nvPr>
            <p:ph idx="1"/>
          </p:nvPr>
        </p:nvSpPr>
        <p:spPr>
          <a:xfrm>
            <a:off x="761999" y="1340168"/>
            <a:ext cx="7942263" cy="360784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nb-NO" altLang="nb-NO" dirty="0"/>
              <a:t>Lovens krav gjelder også på </a:t>
            </a:r>
            <a:r>
              <a:rPr lang="nb-NO" altLang="nb-NO" dirty="0" err="1" smtClean="0"/>
              <a:t>testdata</a:t>
            </a:r>
            <a:r>
              <a:rPr lang="nb-NO" altLang="nb-NO" dirty="0" smtClean="0"/>
              <a:t> – det samme vil det gjøre etter GDPR</a:t>
            </a:r>
          </a:p>
          <a:p>
            <a:pPr lvl="1">
              <a:lnSpc>
                <a:spcPct val="150000"/>
              </a:lnSpc>
            </a:pPr>
            <a:r>
              <a:rPr lang="nb-NO" altLang="nb-NO" dirty="0" smtClean="0"/>
              <a:t>Hovedregel </a:t>
            </a:r>
            <a:r>
              <a:rPr lang="nb-NO" altLang="nb-NO" dirty="0"/>
              <a:t>ved UiO: Testing skjer på </a:t>
            </a:r>
            <a:r>
              <a:rPr lang="nb-NO" altLang="nb-NO" dirty="0" err="1" smtClean="0"/>
              <a:t>testdata</a:t>
            </a:r>
            <a:endParaRPr lang="nb-NO" altLang="nb-NO" dirty="0"/>
          </a:p>
          <a:p>
            <a:pPr lvl="1">
              <a:lnSpc>
                <a:spcPct val="150000"/>
              </a:lnSpc>
            </a:pPr>
            <a:r>
              <a:rPr lang="nb-NO" altLang="nb-NO" dirty="0" smtClean="0"/>
              <a:t>Enten </a:t>
            </a:r>
            <a:r>
              <a:rPr lang="nb-NO" altLang="nb-NO" dirty="0"/>
              <a:t>databaser hvor opplysningene har blitt anonymisert </a:t>
            </a:r>
            <a:r>
              <a:rPr lang="nb-NO" altLang="nb-NO" dirty="0" smtClean="0"/>
              <a:t>eller egne </a:t>
            </a:r>
            <a:r>
              <a:rPr lang="nb-NO" altLang="nb-NO" dirty="0"/>
              <a:t>databaser med fiktive </a:t>
            </a:r>
            <a:r>
              <a:rPr lang="nb-NO" altLang="nb-NO" dirty="0" smtClean="0"/>
              <a:t>data</a:t>
            </a:r>
          </a:p>
          <a:p>
            <a:pPr lvl="1">
              <a:lnSpc>
                <a:spcPct val="150000"/>
              </a:lnSpc>
            </a:pPr>
            <a:r>
              <a:rPr lang="nb-NO" altLang="nb-NO" dirty="0" smtClean="0"/>
              <a:t>Tung vei å gå, men gikk gjennom til slutt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1DD3D0A6-AF46-48BC-8E0B-6CFB98F0A7B0}" type="datetime1">
              <a:rPr lang="nb-NO" altLang="nb-NO" smtClean="0"/>
              <a:pPr>
                <a:defRPr/>
              </a:pPr>
              <a:t>23.11.2017</a:t>
            </a:fld>
            <a:endParaRPr lang="nb-NO" altLang="nb-NO"/>
          </a:p>
        </p:txBody>
      </p:sp>
      <p:sp>
        <p:nvSpPr>
          <p:cNvPr id="36869" name="Plassholder for lysbildenumm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A6B963C-39E3-4ECA-8C0E-349A46233B8D}" type="slidenum">
              <a:rPr lang="en-US" altLang="nb-NO"/>
              <a:pPr/>
              <a:t>33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43224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Systematisk testing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Alle </a:t>
            </a:r>
            <a:r>
              <a:rPr lang="nb-NO" dirty="0" err="1" smtClean="0"/>
              <a:t>apper</a:t>
            </a:r>
            <a:r>
              <a:rPr lang="nb-NO" dirty="0" smtClean="0"/>
              <a:t> </a:t>
            </a:r>
            <a:r>
              <a:rPr lang="nb-NO" dirty="0" err="1" smtClean="0"/>
              <a:t>pentestes</a:t>
            </a:r>
            <a:r>
              <a:rPr lang="nb-NO" dirty="0" smtClean="0"/>
              <a:t> før produksjon</a:t>
            </a:r>
          </a:p>
          <a:p>
            <a:r>
              <a:rPr lang="nb-NO" dirty="0" smtClean="0"/>
              <a:t>Endringer </a:t>
            </a:r>
            <a:r>
              <a:rPr lang="nb-NO" dirty="0" err="1" smtClean="0"/>
              <a:t>brukertestes</a:t>
            </a:r>
            <a:r>
              <a:rPr lang="nb-NO" dirty="0" smtClean="0"/>
              <a:t> av UX</a:t>
            </a:r>
          </a:p>
          <a:p>
            <a:r>
              <a:rPr lang="nb-NO" dirty="0" smtClean="0"/>
              <a:t>Utvikler som eier story med ny </a:t>
            </a:r>
            <a:r>
              <a:rPr lang="nb-NO" dirty="0" err="1" smtClean="0"/>
              <a:t>feature</a:t>
            </a:r>
            <a:r>
              <a:rPr lang="nb-NO" dirty="0"/>
              <a:t> </a:t>
            </a:r>
            <a:r>
              <a:rPr lang="nb-NO" dirty="0" smtClean="0"/>
              <a:t>er ansvarlig for testing på </a:t>
            </a:r>
            <a:r>
              <a:rPr lang="nb-NO" dirty="0" err="1" smtClean="0"/>
              <a:t>browsere</a:t>
            </a:r>
            <a:r>
              <a:rPr lang="nb-NO" dirty="0" smtClean="0"/>
              <a:t>/mobiler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23.11.2017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34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00612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Bug Bounty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Skal henge den opp på IFI</a:t>
            </a:r>
          </a:p>
          <a:p>
            <a:r>
              <a:rPr lang="nb-NO" dirty="0" smtClean="0"/>
              <a:t>Kjøpte inn premier</a:t>
            </a:r>
          </a:p>
          <a:p>
            <a:r>
              <a:rPr lang="nb-NO" dirty="0" smtClean="0"/>
              <a:t>Spent stemning</a:t>
            </a:r>
            <a:r>
              <a:rPr lang="mr-IN" dirty="0" smtClean="0"/>
              <a:t>…</a:t>
            </a:r>
            <a:r>
              <a:rPr lang="nb-NO" dirty="0" smtClean="0"/>
              <a:t> </a:t>
            </a:r>
          </a:p>
          <a:p>
            <a:r>
              <a:rPr lang="nb-NO" dirty="0" smtClean="0"/>
              <a:t>Hele teamet begynte å tette hull jeg ikke ante eksisterte</a:t>
            </a:r>
            <a:r>
              <a:rPr lang="mr-IN" dirty="0" smtClean="0"/>
              <a:t>…</a:t>
            </a:r>
            <a:endParaRPr lang="nb-NO" dirty="0" smtClean="0"/>
          </a:p>
          <a:p>
            <a:r>
              <a:rPr lang="nb-NO" dirty="0" smtClean="0"/>
              <a:t>Allerede før vi har hengt opp plakater har vi tettet en rekke hull</a:t>
            </a:r>
          </a:p>
          <a:p>
            <a:r>
              <a:rPr lang="nb-NO" dirty="0" smtClean="0">
                <a:sym typeface="Wingdings"/>
              </a:rPr>
              <a:t>HURRA!</a:t>
            </a:r>
          </a:p>
          <a:p>
            <a:r>
              <a:rPr lang="nb-NO" dirty="0" smtClean="0">
                <a:sym typeface="Wingdings"/>
              </a:rPr>
              <a:t>+ at IT-sikkerhet ble litt redde 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23.11.2017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35</a:t>
            </a:fld>
            <a:endParaRPr lang="en-US" alt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136" y="79437"/>
            <a:ext cx="3221307" cy="225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51521" y="637223"/>
            <a:ext cx="8432106" cy="858679"/>
          </a:xfrm>
        </p:spPr>
        <p:txBody>
          <a:bodyPr/>
          <a:lstStyle/>
          <a:p>
            <a:r>
              <a:rPr lang="nb-NO" dirty="0" err="1" smtClean="0"/>
              <a:t>Produksjonsetting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23.11.2017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36</a:t>
            </a:fld>
            <a:endParaRPr lang="en-US" altLang="nb-NO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56" y="447265"/>
            <a:ext cx="5728072" cy="43533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0152" y="4731990"/>
            <a:ext cx="21602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 smtClean="0"/>
              <a:t>Illustrasjon hentet fra www.datatilsynet.no</a:t>
            </a:r>
            <a:endParaRPr lang="nb-NO" sz="800" dirty="0"/>
          </a:p>
        </p:txBody>
      </p:sp>
    </p:spTree>
    <p:extLst>
      <p:ext uri="{BB962C8B-B14F-4D97-AF65-F5344CB8AC3E}">
        <p14:creationId xmlns:p14="http://schemas.microsoft.com/office/powerpoint/2010/main" val="168983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DevOps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err="1" smtClean="0"/>
              <a:t>Produksjonsetter</a:t>
            </a:r>
            <a:r>
              <a:rPr lang="nb-NO" dirty="0" smtClean="0"/>
              <a:t> flere ganger om dagen uten </a:t>
            </a:r>
            <a:r>
              <a:rPr lang="nb-NO" dirty="0" err="1" smtClean="0"/>
              <a:t>nedetid</a:t>
            </a:r>
            <a:endParaRPr lang="nb-NO" dirty="0" smtClean="0"/>
          </a:p>
          <a:p>
            <a:r>
              <a:rPr lang="nb-NO" dirty="0" smtClean="0"/>
              <a:t>Avhengige av automatiske tester som kjører hver gang</a:t>
            </a:r>
          </a:p>
          <a:p>
            <a:pPr lvl="1"/>
            <a:r>
              <a:rPr lang="nb-NO" dirty="0" smtClean="0"/>
              <a:t>Gjennomtenkt testdekning (ikke fullstendig)</a:t>
            </a:r>
          </a:p>
          <a:p>
            <a:r>
              <a:rPr lang="nb-NO" dirty="0" smtClean="0"/>
              <a:t>Alle på teamet prodsetter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23.11.2017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37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000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Nøye på data som lagres i </a:t>
            </a:r>
            <a:r>
              <a:rPr lang="nb-NO" dirty="0" err="1" smtClean="0"/>
              <a:t>mobilapp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Risikovurdert </a:t>
            </a:r>
            <a:r>
              <a:rPr lang="nb-NO" dirty="0" smtClean="0"/>
              <a:t>hver </a:t>
            </a:r>
            <a:r>
              <a:rPr lang="nb-NO" dirty="0" err="1"/>
              <a:t>app</a:t>
            </a:r>
            <a:r>
              <a:rPr lang="nb-NO" dirty="0"/>
              <a:t> hvilke data som kan lagres i </a:t>
            </a:r>
            <a:r>
              <a:rPr lang="nb-NO" dirty="0" err="1"/>
              <a:t>appen</a:t>
            </a:r>
            <a:endParaRPr lang="nb-NO" dirty="0"/>
          </a:p>
          <a:p>
            <a:r>
              <a:rPr lang="nb-NO" dirty="0"/>
              <a:t>Pinkode</a:t>
            </a:r>
          </a:p>
          <a:p>
            <a:r>
              <a:rPr lang="nb-NO" dirty="0" err="1"/>
              <a:t>StudieID</a:t>
            </a:r>
            <a:r>
              <a:rPr lang="nb-NO" dirty="0"/>
              <a:t> håndteres som passord (</a:t>
            </a:r>
            <a:r>
              <a:rPr lang="nb-NO" dirty="0" err="1"/>
              <a:t>Keyring</a:t>
            </a:r>
            <a:r>
              <a:rPr lang="nb-NO" dirty="0"/>
              <a:t>)</a:t>
            </a:r>
          </a:p>
          <a:p>
            <a:r>
              <a:rPr lang="nb-NO" dirty="0"/>
              <a:t>Bilder og lyd legges kryptert i kø dersom nett mangler</a:t>
            </a:r>
          </a:p>
          <a:p>
            <a:pPr lvl="1"/>
            <a:r>
              <a:rPr lang="nb-NO" dirty="0"/>
              <a:t>Data i kø er ikke lesbare i </a:t>
            </a:r>
            <a:r>
              <a:rPr lang="nb-NO" dirty="0" err="1"/>
              <a:t>appen</a:t>
            </a:r>
            <a:endParaRPr lang="nb-NO" dirty="0"/>
          </a:p>
          <a:p>
            <a:r>
              <a:rPr lang="nb-NO" dirty="0" smtClean="0"/>
              <a:t>Nøye kontroll over hva som blir tatt </a:t>
            </a:r>
            <a:r>
              <a:rPr lang="nb-NO" dirty="0" err="1" smtClean="0"/>
              <a:t>backup</a:t>
            </a:r>
            <a:r>
              <a:rPr lang="nb-NO" dirty="0" smtClean="0"/>
              <a:t> av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23.11.2017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38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43809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Forvaltning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23.11.2017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39</a:t>
            </a:fld>
            <a:endParaRPr lang="en-US" altLang="nb-NO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56" y="447265"/>
            <a:ext cx="5728072" cy="43533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0152" y="4731990"/>
            <a:ext cx="21602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 smtClean="0"/>
              <a:t>Illustrasjon hentet fra www.datatilsynet.no</a:t>
            </a:r>
            <a:endParaRPr lang="nb-NO" sz="800" dirty="0"/>
          </a:p>
        </p:txBody>
      </p:sp>
    </p:spTree>
    <p:extLst>
      <p:ext uri="{BB962C8B-B14F-4D97-AF65-F5344CB8AC3E}">
        <p14:creationId xmlns:p14="http://schemas.microsoft.com/office/powerpoint/2010/main" val="141748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Skanner jevnlig data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Leter etter publiserte fødselsnummer hver natt</a:t>
            </a:r>
          </a:p>
          <a:p>
            <a:r>
              <a:rPr lang="nb-NO" dirty="0" smtClean="0"/>
              <a:t>Markerer alle skjema som samler inn personinformasjon</a:t>
            </a:r>
          </a:p>
          <a:p>
            <a:r>
              <a:rPr lang="nb-NO" dirty="0" smtClean="0"/>
              <a:t>Fjerner automatisk persondata som vi vurderer som lite relevante</a:t>
            </a:r>
          </a:p>
          <a:p>
            <a:r>
              <a:rPr lang="nb-NO" dirty="0" smtClean="0"/>
              <a:t>Varsler bruker om hvilke personopplysninger som blir lagret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23.11.2017</a:t>
            </a:fld>
            <a:endParaRPr lang="nb-NO" alt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40</a:t>
            </a:fld>
            <a:endParaRPr lang="en-US" alt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632200"/>
            <a:ext cx="8331200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5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62001" y="637223"/>
            <a:ext cx="7921625" cy="3446695"/>
          </a:xfrm>
        </p:spPr>
        <p:txBody>
          <a:bodyPr/>
          <a:lstStyle/>
          <a:p>
            <a:r>
              <a:rPr lang="nb-NO" dirty="0" smtClean="0"/>
              <a:t>Hvordan klarer vi å utvikle </a:t>
            </a:r>
            <a:r>
              <a:rPr lang="nb-NO" dirty="0" err="1" smtClean="0"/>
              <a:t>mobilapper</a:t>
            </a:r>
            <a:r>
              <a:rPr lang="nb-NO" dirty="0" smtClean="0"/>
              <a:t> som samler inn sensitive personopplysninger?</a:t>
            </a:r>
            <a:br>
              <a:rPr lang="nb-NO" dirty="0" smtClean="0"/>
            </a:br>
            <a:r>
              <a:rPr lang="nb-NO" dirty="0"/>
              <a:t/>
            </a:r>
            <a:br>
              <a:rPr lang="nb-NO" dirty="0"/>
            </a:br>
            <a:r>
              <a:rPr lang="nb-NO" dirty="0" smtClean="0"/>
              <a:t>-jo, vi koder med og tenker innebygd personvern!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23.11.2017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5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78009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Scanning</a:t>
            </a:r>
            <a:r>
              <a:rPr lang="nb-NO" dirty="0" smtClean="0"/>
              <a:t> av kode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Alle kode (i all utviklet </a:t>
            </a:r>
            <a:r>
              <a:rPr lang="nb-NO" dirty="0" err="1" smtClean="0"/>
              <a:t>software</a:t>
            </a:r>
            <a:r>
              <a:rPr lang="nb-NO" dirty="0" smtClean="0"/>
              <a:t>) og underliggende biblioteker og avhengigheter </a:t>
            </a:r>
            <a:r>
              <a:rPr lang="nb-NO" dirty="0" err="1" smtClean="0"/>
              <a:t>scannes</a:t>
            </a:r>
            <a:r>
              <a:rPr lang="nb-NO" dirty="0" smtClean="0"/>
              <a:t> hver natt for sårbarheter</a:t>
            </a:r>
          </a:p>
          <a:p>
            <a:r>
              <a:rPr lang="nb-NO" dirty="0" smtClean="0"/>
              <a:t>Basert på </a:t>
            </a:r>
            <a:r>
              <a:rPr lang="nb-NO" dirty="0" err="1" smtClean="0"/>
              <a:t>top</a:t>
            </a:r>
            <a:r>
              <a:rPr lang="nb-NO" dirty="0" smtClean="0"/>
              <a:t> </a:t>
            </a:r>
            <a:r>
              <a:rPr lang="nb-NO" dirty="0" err="1" smtClean="0"/>
              <a:t>ten</a:t>
            </a:r>
            <a:r>
              <a:rPr lang="nb-NO" dirty="0" smtClean="0"/>
              <a:t> OWASP</a:t>
            </a:r>
          </a:p>
          <a:p>
            <a:endParaRPr lang="nb-NO" dirty="0" smtClean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23.11.2017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41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40721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23.11.2017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42</a:t>
            </a:fld>
            <a:endParaRPr lang="en-US" alt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0"/>
            <a:ext cx="82296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77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Logging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762000" y="1485900"/>
            <a:ext cx="7924800" cy="3314700"/>
          </a:xfrm>
        </p:spPr>
        <p:txBody>
          <a:bodyPr/>
          <a:lstStyle/>
          <a:p>
            <a:r>
              <a:rPr lang="nb-NO" dirty="0" smtClean="0"/>
              <a:t>Før: </a:t>
            </a:r>
          </a:p>
          <a:p>
            <a:pPr lvl="1"/>
            <a:r>
              <a:rPr lang="nb-NO" dirty="0" smtClean="0"/>
              <a:t>Logget alt evig</a:t>
            </a:r>
          </a:p>
          <a:p>
            <a:r>
              <a:rPr lang="nb-NO" dirty="0" smtClean="0"/>
              <a:t>Nå: </a:t>
            </a:r>
          </a:p>
          <a:p>
            <a:pPr lvl="1"/>
            <a:r>
              <a:rPr lang="nb-NO" dirty="0" smtClean="0"/>
              <a:t>Logger minst mulig</a:t>
            </a:r>
          </a:p>
          <a:p>
            <a:pPr lvl="1"/>
            <a:r>
              <a:rPr lang="nb-NO" dirty="0" smtClean="0"/>
              <a:t>Sletter alle logger etter 3 måneder</a:t>
            </a:r>
          </a:p>
          <a:p>
            <a:pPr lvl="1"/>
            <a:r>
              <a:rPr lang="nb-NO" dirty="0" smtClean="0"/>
              <a:t>Egne verktøy for å se trender</a:t>
            </a:r>
          </a:p>
          <a:p>
            <a:pPr lvl="1"/>
            <a:r>
              <a:rPr lang="nb-NO" dirty="0" smtClean="0"/>
              <a:t>Loggnivå øktes betraktelig dersom du har utvidede rettigheter</a:t>
            </a:r>
          </a:p>
          <a:p>
            <a:pPr lvl="2"/>
            <a:r>
              <a:rPr lang="nb-NO" dirty="0" smtClean="0"/>
              <a:t>Innlogget med driftsbruker eller er superbruker</a:t>
            </a:r>
          </a:p>
          <a:p>
            <a:pPr lvl="2"/>
            <a:r>
              <a:rPr lang="nb-NO" dirty="0" smtClean="0"/>
              <a:t>Lagrer logger lengre</a:t>
            </a:r>
          </a:p>
          <a:p>
            <a:pPr lvl="2"/>
            <a:r>
              <a:rPr lang="nb-NO" dirty="0" smtClean="0"/>
              <a:t>+ for kliniske studier</a:t>
            </a:r>
            <a:r>
              <a:rPr lang="mr-IN" dirty="0" smtClean="0"/>
              <a:t>…</a:t>
            </a:r>
            <a:endParaRPr lang="nb-NO" dirty="0" smtClean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23.11.2017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43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942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Registrere systemer som samler inn persondata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Forskningsprosjekter kontrolleres av NSD og REK</a:t>
            </a:r>
          </a:p>
          <a:p>
            <a:pPr lvl="1"/>
            <a:r>
              <a:rPr lang="nb-NO" dirty="0" smtClean="0"/>
              <a:t>Eksternt personvernombud</a:t>
            </a:r>
          </a:p>
          <a:p>
            <a:r>
              <a:rPr lang="nb-NO" dirty="0" smtClean="0"/>
              <a:t>Administrative systemer har måtte registrere hvilke personopplysninger de samler inn i egen </a:t>
            </a:r>
            <a:r>
              <a:rPr lang="nb-NO" dirty="0" err="1" smtClean="0"/>
              <a:t>webapp</a:t>
            </a:r>
            <a:endParaRPr lang="nb-NO" dirty="0" smtClean="0"/>
          </a:p>
          <a:p>
            <a:pPr lvl="1"/>
            <a:r>
              <a:rPr lang="nb-NO" dirty="0" smtClean="0"/>
              <a:t>Lansert for </a:t>
            </a:r>
            <a:r>
              <a:rPr lang="nb-NO" dirty="0" err="1" smtClean="0"/>
              <a:t>ca</a:t>
            </a:r>
            <a:r>
              <a:rPr lang="nb-NO" dirty="0" smtClean="0"/>
              <a:t> 10 år siden</a:t>
            </a:r>
          </a:p>
          <a:p>
            <a:pPr lvl="1"/>
            <a:r>
              <a:rPr lang="nb-NO" dirty="0" smtClean="0"/>
              <a:t>Internt personvernombud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23.11.2017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44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3091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23.11.2017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45</a:t>
            </a:fld>
            <a:endParaRPr lang="en-US" alt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31" y="0"/>
            <a:ext cx="814653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88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62001" y="637223"/>
            <a:ext cx="7921625" cy="3446695"/>
          </a:xfrm>
        </p:spPr>
        <p:txBody>
          <a:bodyPr/>
          <a:lstStyle/>
          <a:p>
            <a:r>
              <a:rPr lang="nb-NO" dirty="0" smtClean="0"/>
              <a:t>Ny løsning som både har forskningsprosjekter for administrative systemer som behandler personopplysninger lansert denne høsten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23.11.2017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46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64468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23.11.2017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47</a:t>
            </a:fld>
            <a:endParaRPr lang="en-US" alt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648" y="0"/>
            <a:ext cx="722870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20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23"/>
            <a:ext cx="3096344" cy="5179758"/>
          </a:xfrm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23.11.2017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48</a:t>
            </a:fld>
            <a:endParaRPr lang="en-US" altLang="nb-NO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813" y="-14182"/>
            <a:ext cx="365607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7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95536" y="465773"/>
            <a:ext cx="7879784" cy="810102"/>
          </a:xfrm>
        </p:spPr>
        <p:txBody>
          <a:bodyPr/>
          <a:lstStyle/>
          <a:p>
            <a:pPr>
              <a:defRPr/>
            </a:pPr>
            <a:r>
              <a:rPr lang="nb-NO" dirty="0"/>
              <a:t>Hva gjør vi når vi oppdager/mistenker avvik?</a:t>
            </a:r>
          </a:p>
        </p:txBody>
      </p:sp>
      <p:sp>
        <p:nvSpPr>
          <p:cNvPr id="41987" name="Plassholder for innhold 2"/>
          <p:cNvSpPr>
            <a:spLocks noGrp="1"/>
          </p:cNvSpPr>
          <p:nvPr>
            <p:ph idx="1"/>
          </p:nvPr>
        </p:nvSpPr>
        <p:spPr>
          <a:xfrm>
            <a:off x="395536" y="1221582"/>
            <a:ext cx="7879784" cy="3350418"/>
          </a:xfrm>
        </p:spPr>
        <p:txBody>
          <a:bodyPr/>
          <a:lstStyle/>
          <a:p>
            <a:r>
              <a:rPr lang="nb-NO" altLang="nb-NO" sz="2160" dirty="0" smtClean="0"/>
              <a:t>Klare rutiner for hendelseshåndtering som skal følges</a:t>
            </a:r>
          </a:p>
          <a:p>
            <a:pPr lvl="1"/>
            <a:r>
              <a:rPr lang="nb-NO" altLang="nb-NO" sz="1860" dirty="0" smtClean="0"/>
              <a:t>Dedikert team som er trent for situasjonene</a:t>
            </a:r>
          </a:p>
          <a:p>
            <a:pPr lvl="1"/>
            <a:r>
              <a:rPr lang="nb-NO" altLang="nb-NO" sz="1860" dirty="0" smtClean="0"/>
              <a:t>Institusjonene kjenner godt til rutinene </a:t>
            </a:r>
          </a:p>
          <a:p>
            <a:r>
              <a:rPr lang="nb-NO" altLang="nb-NO" sz="2160" dirty="0" smtClean="0"/>
              <a:t>Kartlegging </a:t>
            </a:r>
            <a:r>
              <a:rPr lang="nb-NO" altLang="nb-NO" sz="2160" dirty="0"/>
              <a:t>av situasjonen og vurderer /iverksetter tekniske tiltak</a:t>
            </a:r>
          </a:p>
          <a:p>
            <a:pPr lvl="1"/>
            <a:r>
              <a:rPr lang="nb-NO" altLang="nb-NO" sz="1800" dirty="0"/>
              <a:t>Eks. fjerner tilganger og kartlegger hvem som har aksessert </a:t>
            </a:r>
            <a:r>
              <a:rPr lang="nb-NO" altLang="nb-NO" sz="1800" dirty="0" smtClean="0"/>
              <a:t>informasjonen</a:t>
            </a:r>
            <a:endParaRPr lang="nb-NO" altLang="nb-NO" sz="1800" dirty="0"/>
          </a:p>
        </p:txBody>
      </p:sp>
    </p:spTree>
    <p:extLst>
      <p:ext uri="{BB962C8B-B14F-4D97-AF65-F5344CB8AC3E}">
        <p14:creationId xmlns:p14="http://schemas.microsoft.com/office/powerpoint/2010/main" val="388881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95536" y="465773"/>
            <a:ext cx="7879784" cy="810102"/>
          </a:xfrm>
        </p:spPr>
        <p:txBody>
          <a:bodyPr/>
          <a:lstStyle/>
          <a:p>
            <a:pPr>
              <a:defRPr/>
            </a:pPr>
            <a:r>
              <a:rPr lang="nb-NO" dirty="0"/>
              <a:t>Hva gjør vi når vi oppdager/mistenker avvik?</a:t>
            </a:r>
          </a:p>
        </p:txBody>
      </p:sp>
      <p:sp>
        <p:nvSpPr>
          <p:cNvPr id="41987" name="Plassholder for innhold 2"/>
          <p:cNvSpPr>
            <a:spLocks noGrp="1"/>
          </p:cNvSpPr>
          <p:nvPr>
            <p:ph idx="1"/>
          </p:nvPr>
        </p:nvSpPr>
        <p:spPr>
          <a:xfrm>
            <a:off x="395536" y="1221582"/>
            <a:ext cx="7879784" cy="3350418"/>
          </a:xfrm>
        </p:spPr>
        <p:txBody>
          <a:bodyPr/>
          <a:lstStyle/>
          <a:p>
            <a:r>
              <a:rPr lang="nb-NO" altLang="nb-NO" sz="2160" dirty="0" smtClean="0"/>
              <a:t>Behandlingsansvarlig </a:t>
            </a:r>
            <a:r>
              <a:rPr lang="nb-NO" altLang="nb-NO" sz="2160" dirty="0"/>
              <a:t>vurderer </a:t>
            </a:r>
            <a:r>
              <a:rPr lang="nb-NO" altLang="nb-NO" sz="2160" dirty="0" smtClean="0"/>
              <a:t>hendelsen </a:t>
            </a:r>
            <a:r>
              <a:rPr lang="nb-NO" altLang="nb-NO" sz="2160" dirty="0"/>
              <a:t>og hvem som skal kontaktes</a:t>
            </a:r>
          </a:p>
          <a:p>
            <a:r>
              <a:rPr lang="nb-NO" altLang="nb-NO" sz="2160" dirty="0"/>
              <a:t>Informasjon til de registrerte </a:t>
            </a:r>
            <a:endParaRPr lang="nb-NO" altLang="nb-NO" sz="2160" dirty="0" smtClean="0"/>
          </a:p>
          <a:p>
            <a:r>
              <a:rPr lang="nb-NO" altLang="nb-NO" sz="2160" dirty="0" smtClean="0"/>
              <a:t>Rapport </a:t>
            </a:r>
            <a:r>
              <a:rPr lang="nb-NO" altLang="nb-NO" sz="2160" dirty="0"/>
              <a:t>sendes til personvernombudet som vurderer om Datatilsynet skal </a:t>
            </a:r>
            <a:r>
              <a:rPr lang="nb-NO" altLang="nb-NO" sz="2160" dirty="0" smtClean="0"/>
              <a:t>varsles</a:t>
            </a:r>
          </a:p>
        </p:txBody>
      </p:sp>
    </p:spTree>
    <p:extLst>
      <p:ext uri="{BB962C8B-B14F-4D97-AF65-F5344CB8AC3E}">
        <p14:creationId xmlns:p14="http://schemas.microsoft.com/office/powerpoint/2010/main" val="359469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23.11.2017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6</a:t>
            </a:fld>
            <a:endParaRPr lang="en-US" alt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5040" y="154804"/>
            <a:ext cx="6088992" cy="3425058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750" y="692150"/>
            <a:ext cx="5016500" cy="3759200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1153959"/>
            <a:ext cx="5508104" cy="3098309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1" y="1010774"/>
            <a:ext cx="9144000" cy="338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92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demo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23.11.2017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51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7547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23.11.2017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7</a:t>
            </a:fld>
            <a:endParaRPr lang="en-US" alt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2"/>
          <a:srcRect l="21875" t="7134" r="21251" b="3334"/>
          <a:stretch/>
        </p:blipFill>
        <p:spPr>
          <a:xfrm>
            <a:off x="1547664" y="0"/>
            <a:ext cx="5400600" cy="531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0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Opplæring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23.11.2017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8</a:t>
            </a:fld>
            <a:endParaRPr lang="en-US" altLang="nb-NO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56" y="447265"/>
            <a:ext cx="5728072" cy="43533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40152" y="4731990"/>
            <a:ext cx="21602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 smtClean="0"/>
              <a:t>Illustrasjon hentet fra www.datatilsynet.no</a:t>
            </a:r>
            <a:endParaRPr lang="nb-NO" sz="800" dirty="0"/>
          </a:p>
        </p:txBody>
      </p:sp>
    </p:spTree>
    <p:extLst>
      <p:ext uri="{BB962C8B-B14F-4D97-AF65-F5344CB8AC3E}">
        <p14:creationId xmlns:p14="http://schemas.microsoft.com/office/powerpoint/2010/main" val="182691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62001" y="411511"/>
            <a:ext cx="7921625" cy="792087"/>
          </a:xfrm>
        </p:spPr>
        <p:txBody>
          <a:bodyPr/>
          <a:lstStyle/>
          <a:p>
            <a:r>
              <a:rPr lang="nb-NO" dirty="0" smtClean="0"/>
              <a:t>Opplæring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762000" y="1131590"/>
            <a:ext cx="7924800" cy="3440410"/>
          </a:xfrm>
        </p:spPr>
        <p:txBody>
          <a:bodyPr/>
          <a:lstStyle/>
          <a:p>
            <a:r>
              <a:rPr lang="nb-NO" dirty="0" smtClean="0"/>
              <a:t>Før: gjennomgang med sikkerhet og jus en gang i året</a:t>
            </a:r>
          </a:p>
          <a:p>
            <a:r>
              <a:rPr lang="nb-NO" dirty="0" smtClean="0"/>
              <a:t>Nå: alle </a:t>
            </a:r>
            <a:r>
              <a:rPr lang="nb-NO" u="sng" dirty="0" smtClean="0"/>
              <a:t>må</a:t>
            </a:r>
            <a:r>
              <a:rPr lang="nb-NO" dirty="0" smtClean="0"/>
              <a:t> ha et forhold til sikkerhet og jus</a:t>
            </a:r>
          </a:p>
          <a:p>
            <a:endParaRPr lang="nb-NO" dirty="0"/>
          </a:p>
          <a:p>
            <a:r>
              <a:rPr lang="nb-NO" dirty="0" smtClean="0"/>
              <a:t>Utviklerforum med jevnlig fokus på personvern og sikkerhet</a:t>
            </a:r>
          </a:p>
          <a:p>
            <a:r>
              <a:rPr lang="nb-NO" dirty="0" smtClean="0"/>
              <a:t>Sjekklister for utvikling av nye applikasjoner</a:t>
            </a:r>
          </a:p>
          <a:p>
            <a:r>
              <a:rPr lang="nb-NO" dirty="0" smtClean="0"/>
              <a:t>I gang med ”obligatoriske</a:t>
            </a:r>
            <a:r>
              <a:rPr lang="nb-NO" dirty="0" smtClean="0"/>
              <a:t>” kurs for alle utviklere og driftere høsten 2017/våren 2018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23.11.2017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9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0876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Krav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23.11.2017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10</a:t>
            </a:fld>
            <a:endParaRPr lang="en-US" altLang="nb-NO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56" y="447265"/>
            <a:ext cx="5728072" cy="43533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0152" y="4731990"/>
            <a:ext cx="21602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 smtClean="0"/>
              <a:t>Illustrasjon hentet fra www.datatilsynet.no</a:t>
            </a:r>
            <a:endParaRPr lang="nb-NO" sz="800" dirty="0"/>
          </a:p>
        </p:txBody>
      </p:sp>
    </p:spTree>
    <p:extLst>
      <p:ext uri="{BB962C8B-B14F-4D97-AF65-F5344CB8AC3E}">
        <p14:creationId xmlns:p14="http://schemas.microsoft.com/office/powerpoint/2010/main" val="86304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IONorsk16-10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uio-collage-13</Template>
  <TotalTime>30886</TotalTime>
  <Words>1210</Words>
  <Application>Microsoft Macintosh PowerPoint</Application>
  <PresentationFormat>Skjermfremvisning (16:9)</PresentationFormat>
  <Paragraphs>290</Paragraphs>
  <Slides>50</Slides>
  <Notes>5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50</vt:i4>
      </vt:variant>
    </vt:vector>
  </HeadingPairs>
  <TitlesOfParts>
    <vt:vector size="54" baseType="lpstr">
      <vt:lpstr>Wingdings</vt:lpstr>
      <vt:lpstr>ヒラギノ角ゴ Pro W3</vt:lpstr>
      <vt:lpstr>Arial</vt:lpstr>
      <vt:lpstr>UIONorsk16-10</vt:lpstr>
      <vt:lpstr>Vi er GDPR-ready!</vt:lpstr>
      <vt:lpstr>Dagfinn Bergsager</vt:lpstr>
      <vt:lpstr>UiO og USIT</vt:lpstr>
      <vt:lpstr>Hvordan klarer vi å utvikle mobilapper som samler inn sensitive personopplysninger?  -jo, vi koder med og tenker innebygd personvern!</vt:lpstr>
      <vt:lpstr>PowerPoint-presentasjon</vt:lpstr>
      <vt:lpstr>PowerPoint-presentasjon</vt:lpstr>
      <vt:lpstr>Opplæring</vt:lpstr>
      <vt:lpstr>Opplæring</vt:lpstr>
      <vt:lpstr>Krav</vt:lpstr>
      <vt:lpstr>Prioriteringer for all utvikling</vt:lpstr>
      <vt:lpstr>Åpenhet</vt:lpstr>
      <vt:lpstr>Eksempel på ROS</vt:lpstr>
      <vt:lpstr>Nye utfordringer med mobilapper</vt:lpstr>
      <vt:lpstr>PowerPoint-presentasjon</vt:lpstr>
      <vt:lpstr>Design</vt:lpstr>
      <vt:lpstr>Design</vt:lpstr>
      <vt:lpstr>Tjenester for sensitive data</vt:lpstr>
      <vt:lpstr>Tjenester for sensitive data</vt:lpstr>
      <vt:lpstr>Nettskjema</vt:lpstr>
      <vt:lpstr>PowerPoint-presentasjon</vt:lpstr>
      <vt:lpstr>PowerPoint-presentasjon</vt:lpstr>
      <vt:lpstr>PowerPoint-presentasjon</vt:lpstr>
      <vt:lpstr>PowerPoint-presentasjon</vt:lpstr>
      <vt:lpstr>Koding</vt:lpstr>
      <vt:lpstr>Vår metode: Scrumban  for å unngå personlig backlog</vt:lpstr>
      <vt:lpstr>Vår metode: Scrumban</vt:lpstr>
      <vt:lpstr>Vår metode: Scrumban</vt:lpstr>
      <vt:lpstr>Vår metode: Scrumban</vt:lpstr>
      <vt:lpstr>Vår metode: Scrumban</vt:lpstr>
      <vt:lpstr>Verktøy</vt:lpstr>
      <vt:lpstr>Test</vt:lpstr>
      <vt:lpstr>Bruk av personopplysninger i test</vt:lpstr>
      <vt:lpstr>Systematisk testing</vt:lpstr>
      <vt:lpstr>Bug Bounty</vt:lpstr>
      <vt:lpstr>Produksjonsetting</vt:lpstr>
      <vt:lpstr>DevOps</vt:lpstr>
      <vt:lpstr>Nøye på data som lagres i mobilapp</vt:lpstr>
      <vt:lpstr>Forvaltning</vt:lpstr>
      <vt:lpstr>Skanner jevnlig data</vt:lpstr>
      <vt:lpstr>Scanning av kode</vt:lpstr>
      <vt:lpstr>PowerPoint-presentasjon</vt:lpstr>
      <vt:lpstr>Logging</vt:lpstr>
      <vt:lpstr>Registrere systemer som samler inn persondata</vt:lpstr>
      <vt:lpstr>PowerPoint-presentasjon</vt:lpstr>
      <vt:lpstr>Ny løsning som både har forskningsprosjekter for administrative systemer som behandler personopplysninger lansert denne høsten</vt:lpstr>
      <vt:lpstr>PowerPoint-presentasjon</vt:lpstr>
      <vt:lpstr>PowerPoint-presentasjon</vt:lpstr>
      <vt:lpstr>Hva gjør vi når vi oppdager/mistenker avvik?</vt:lpstr>
      <vt:lpstr>Hva gjør vi når vi oppdager/mistenker avvik?</vt:lpstr>
      <vt:lpstr>demo</vt:lpstr>
    </vt:vector>
  </TitlesOfParts>
  <Company/>
  <LinksUpToDate>false</LinksUpToDate>
  <SharedDoc>false</SharedDoc>
  <HyperlinkBase/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Tillit i mobilapper som samler inn senstive data</dc:title>
  <dc:creator>Dagfinn Bergsager</dc:creator>
  <cp:lastModifiedBy>Dagfinn Bergsager</cp:lastModifiedBy>
  <cp:revision>127</cp:revision>
  <dcterms:created xsi:type="dcterms:W3CDTF">2017-02-14T20:39:57Z</dcterms:created>
  <dcterms:modified xsi:type="dcterms:W3CDTF">2017-11-23T14:39:28Z</dcterms:modified>
</cp:coreProperties>
</file>