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3" r:id="rId2"/>
    <p:sldId id="688" r:id="rId3"/>
    <p:sldId id="256" r:id="rId4"/>
    <p:sldId id="262" r:id="rId5"/>
    <p:sldId id="272" r:id="rId6"/>
    <p:sldId id="689" r:id="rId7"/>
    <p:sldId id="690" r:id="rId8"/>
    <p:sldId id="691" r:id="rId9"/>
    <p:sldId id="692" r:id="rId10"/>
    <p:sldId id="693" r:id="rId11"/>
    <p:sldId id="694" r:id="rId12"/>
    <p:sldId id="644" r:id="rId13"/>
    <p:sldId id="649" r:id="rId14"/>
    <p:sldId id="695" r:id="rId15"/>
    <p:sldId id="696" r:id="rId16"/>
    <p:sldId id="636" r:id="rId17"/>
    <p:sldId id="697" r:id="rId18"/>
    <p:sldId id="698" r:id="rId19"/>
    <p:sldId id="686" r:id="rId20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516"/>
    <p:restoredTop sz="73063"/>
  </p:normalViewPr>
  <p:slideViewPr>
    <p:cSldViewPr snapToGrid="0">
      <p:cViewPr varScale="1">
        <p:scale>
          <a:sx n="153" d="100"/>
          <a:sy n="153" d="100"/>
        </p:scale>
        <p:origin x="192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95873-CB12-3148-8DE6-8889D0AC53D5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4A329-CFB2-BF46-81F2-7CA1605787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170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3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Dataflyten </a:t>
            </a:r>
          </a:p>
          <a:p>
            <a:r>
              <a:rPr lang="nb-NO" dirty="0"/>
              <a:t>Trening på data</a:t>
            </a:r>
          </a:p>
          <a:p>
            <a:r>
              <a:rPr lang="nb-NO" dirty="0"/>
              <a:t>UU</a:t>
            </a:r>
          </a:p>
          <a:p>
            <a:r>
              <a:rPr lang="nb-NO" dirty="0"/>
              <a:t>brukerkonto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4A329-CFB2-BF46-81F2-7CA1605787B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1231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Avidentifisert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4A329-CFB2-BF46-81F2-7CA1605787B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158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Ikke læring</a:t>
            </a:r>
          </a:p>
          <a:p>
            <a:r>
              <a:rPr lang="nb-NO" dirty="0"/>
              <a:t>Lagring</a:t>
            </a:r>
          </a:p>
          <a:p>
            <a:r>
              <a:rPr lang="nb-NO" dirty="0"/>
              <a:t>Brukersletting FEIDE</a:t>
            </a:r>
          </a:p>
          <a:p>
            <a:endParaRPr lang="nb-NO" dirty="0"/>
          </a:p>
          <a:p>
            <a:r>
              <a:rPr lang="nb-NO" dirty="0"/>
              <a:t>Ingen får lære på våre data</a:t>
            </a:r>
          </a:p>
          <a:p>
            <a:r>
              <a:rPr lang="nb-NO" dirty="0"/>
              <a:t>MS lagrer aldri våre data</a:t>
            </a:r>
          </a:p>
          <a:p>
            <a:r>
              <a:rPr lang="nb-NO" dirty="0"/>
              <a:t>Data </a:t>
            </a:r>
            <a:r>
              <a:rPr lang="nb-NO" dirty="0" err="1"/>
              <a:t>prossesseres</a:t>
            </a:r>
            <a:r>
              <a:rPr lang="nb-NO" dirty="0"/>
              <a:t> kun i EU</a:t>
            </a:r>
          </a:p>
          <a:p>
            <a:r>
              <a:rPr lang="nb-NO" dirty="0"/>
              <a:t>Alle brukerdata ligger lagret hos oss</a:t>
            </a:r>
          </a:p>
          <a:p>
            <a:r>
              <a:rPr lang="nb-NO" dirty="0"/>
              <a:t>Ingen brukere må registrere seg</a:t>
            </a:r>
          </a:p>
          <a:p>
            <a:r>
              <a:rPr lang="nb-NO" dirty="0"/>
              <a:t>Automatisk vedlikehold av brukere gjennom FEIDE</a:t>
            </a:r>
          </a:p>
          <a:p>
            <a:r>
              <a:rPr lang="nb-NO" dirty="0"/>
              <a:t>Lagt opp til å kunne laste ned samtaler og kode til lokal PC</a:t>
            </a:r>
          </a:p>
          <a:p>
            <a:pPr marL="0" indent="0">
              <a:buNone/>
            </a:pPr>
            <a:r>
              <a:rPr lang="nb-NO" dirty="0"/>
              <a:t>Fiks </a:t>
            </a:r>
            <a:r>
              <a:rPr lang="nb-NO" dirty="0" err="1"/>
              <a:t>things</a:t>
            </a:r>
            <a:r>
              <a:rPr lang="nb-NO" dirty="0"/>
              <a:t> i ROS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4A329-CFB2-BF46-81F2-7CA1605787B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11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Dagfinn</a:t>
            </a:r>
          </a:p>
          <a:p>
            <a:endParaRPr lang="nb-NO"/>
          </a:p>
          <a:p>
            <a:r>
              <a:rPr lang="nb-NO"/>
              <a:t>Om tilbakemeldingene hittil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9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Tomm/Dagfinn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4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nb-NO"/>
              <a:t>Transkribert over 9000 timer hittil på UiO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768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2E53-A006-683E-A552-D088A92B8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C107DB-4BCC-27B9-DAF8-FBBD3ACB9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C326-0CB8-2629-B02D-33B08766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D3582-536C-2105-C3A4-64CBF418B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03086-909E-951B-E4F7-EBBA5A57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579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85FC-86CF-0A6E-7111-583E08DF3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C39D71-3A19-50C8-33A1-D4482B1AC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31AE2-F6CC-43B3-DA91-E5BDE7F90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42F64-461D-E18B-712A-C59701CE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56EFA-EF0F-0078-474C-55C1F234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273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D5523C-1DC7-3111-E69F-D6C772856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7D53F-D139-87F2-6D0A-E1E2DC4DC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A76A6-BD6B-BCB6-D990-C6F80583B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4C5C-F110-AE1B-8F74-F9810D176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98B17-2FD7-884D-2B72-7BEB19DF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9091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UiO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9DA1E-EAF3-4579-9C13-A3B45E22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3375167"/>
            <a:ext cx="5716962" cy="1547605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75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32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0ABC2-5CB1-41D9-AFB6-749AFA22E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ED14-BB93-1C0B-759E-417B92413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1D2D2-B006-329D-835E-7C5D6FFE3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040C9-E1CD-9FFB-437E-4B37F07B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DE158-8D69-EDDC-B3C3-D7BB54E8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227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7F8D-A48A-B020-B803-992FFED1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9BFE5-CC48-B28B-CF3B-4DD5BEEE0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0CA49-8CDB-232A-D520-66ADE0563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61F5-CB75-6165-895C-5B107968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74FA8-4A06-11BE-BA8C-7A9D81C05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80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F04FD-C727-72EB-958F-E3EFF115D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D7DDF-D43A-B84F-489E-CD0F4140ED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92F51-50EC-12E3-7727-433CE4EDA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B32F2-C3F5-E58E-6440-743F5F3CC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BA704-AEAB-BB4E-6344-6E5A84704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3D4A5-D6BF-B17F-35B2-D023811F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746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933C-3C6C-2F31-3A0A-6D136AAA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EC015-A4D3-D0DE-EFCF-ED57A8E72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A1460-A283-B010-4A85-2B4032924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E0F11-3899-2117-6E32-FD563DA03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65B49-255A-6173-9F2C-205132BB01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A44FE-B30C-9E3C-3130-2E1DFAAD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E8AD2C-AB82-B9E3-4CE3-28779F7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EFD53-F24F-6DBE-C90C-852191EF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356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52A88-1D7B-B755-9C0E-CECD0EF7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DE10E4-C58D-370C-9107-AC36AAFB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4DEB8-05AA-BAA3-4399-59630A32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1A847-2E96-D198-518D-F076D4B1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24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D82C3F-6E13-2C45-AB9B-4CDD7DD3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BE87CA-7576-51E9-D22F-F64C0880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83F46-C598-3345-B29C-77FB486C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1603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F7313-CE26-6C4C-B7F9-545EC3DB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7BA21-DFD1-8664-41CC-A377D11AB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B7DF7-42DB-2369-2FE9-084CBE7C7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92D75-49F6-9A1D-AC22-404B5E1FF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F75E-BF2B-755D-0CD8-EC8E0E8A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A3A84-3AAE-2E19-C3E5-C600D5DD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003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C25F2-E78A-690B-B6DB-125D918E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BB5CBE-ECCA-B50F-4F22-820689958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B5BBD-E509-6C27-3226-8D10AFD46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F0842-6779-F6E6-0BB5-ED29288F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039C7-70C4-9252-64BE-85FC11C8F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A732F-EB3C-93E3-E2D3-2E588BD5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064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FF3DE1-1059-AF6C-DD50-3DA79A55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97A57-CC4C-714C-2EE9-ED35D9FE4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34D19-FD5E-6A62-CE84-0837CB24E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FF25E-0497-384D-8FCB-1BE68BCFCE67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29BFE-16D2-502A-64F0-50773E964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476E9-42ED-CC3F-8C8A-9165A71DD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B2085-2D10-EA43-9C5B-9FE6E91E13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77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993FE9-FE2C-3F30-BFA1-9111A51B56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15577-8D9D-5AA1-1238-17D039A1074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B87C8-45C2-71FB-6BA3-17ADCF9297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A5D8EA-F3E5-BEA1-AA92-FBAB67E9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AI@UiO</a:t>
            </a:r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9888C8-72CF-B687-7068-38B8493D13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Moderat"/>
              </a:rPr>
              <a:t>Assistant Director IT-Department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B2886B-14F4-BDB9-5FE9-E8DDF43B08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62500" lnSpcReduction="20000"/>
          </a:bodyPr>
          <a:lstStyle/>
          <a:p>
            <a:endParaRPr lang="nb-NO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9304105-F0E1-5DCF-E223-48A0B8AAD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ACABE2-EA30-FE6B-BFEC-451F6098FD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D5CA83E4-9FD3-6552-CABB-39E2E59A5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Dagfinn Bergsager</a:t>
            </a:r>
          </a:p>
        </p:txBody>
      </p:sp>
      <p:pic>
        <p:nvPicPr>
          <p:cNvPr id="6" name="Picture 2" descr="Ole-Johan Dahls hus">
            <a:extLst>
              <a:ext uri="{FF2B5EF4-FFF2-40B4-BE49-F238E27FC236}">
                <a16:creationId xmlns:a16="http://schemas.microsoft.com/office/drawing/2014/main" id="{BFCFAAA5-679E-B83A-7D00-8901D4CDD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725" y="765716"/>
            <a:ext cx="5987275" cy="40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97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men standing at a counter&#10;&#10;Description automatically generated">
            <a:extLst>
              <a:ext uri="{FF2B5EF4-FFF2-40B4-BE49-F238E27FC236}">
                <a16:creationId xmlns:a16="http://schemas.microsoft.com/office/drawing/2014/main" id="{B68387E2-C191-4E99-682B-C74DE83F8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1997" y="0"/>
            <a:ext cx="7789237" cy="7691871"/>
          </a:xfrm>
          <a:prstGeom prst="rect">
            <a:avLst/>
          </a:prstGeom>
        </p:spPr>
      </p:pic>
      <p:pic>
        <p:nvPicPr>
          <p:cNvPr id="7" name="Picture 6" descr="A paper with text on it&#10;&#10;Description automatically generated">
            <a:extLst>
              <a:ext uri="{FF2B5EF4-FFF2-40B4-BE49-F238E27FC236}">
                <a16:creationId xmlns:a16="http://schemas.microsoft.com/office/drawing/2014/main" id="{86260F21-2D3B-D176-1EDD-82B554554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180109"/>
            <a:ext cx="4572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043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F1259-8B00-F671-45A7-14B29F7F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Autotekst.uio.no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0A28E-2F9A-2776-54F4-305DD88B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1AD5A65F-5CB4-FBDD-F935-5FD6785B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043" y="10510"/>
            <a:ext cx="3602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32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AEFD1F-8599-295E-D888-7D5DBC8E86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8390" y="172002"/>
            <a:ext cx="10515600" cy="1325563"/>
          </a:xfrm>
        </p:spPr>
        <p:txBody>
          <a:bodyPr/>
          <a:lstStyle/>
          <a:p>
            <a:r>
              <a:rPr lang="nb-NO"/>
              <a:t>Reaksjoner de første ukene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2DCFF4-4D0C-50FB-AE22-84C743EC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797F84-F083-AA51-0274-4D0B4A69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Facebook post fra rektor på UiO om lansering av Autotekst">
            <a:extLst>
              <a:ext uri="{FF2B5EF4-FFF2-40B4-BE49-F238E27FC236}">
                <a16:creationId xmlns:a16="http://schemas.microsoft.com/office/drawing/2014/main" id="{CC2EC1DB-EB55-A1F5-4517-5385E690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14704" cy="6858000"/>
          </a:xfrm>
          <a:prstGeom prst="rect">
            <a:avLst/>
          </a:prstGeom>
        </p:spPr>
      </p:pic>
      <p:pic>
        <p:nvPicPr>
          <p:cNvPr id="5" name="Picture 4" descr="Utklipp fra nyhetssak om Autotekst i Digi.no">
            <a:extLst>
              <a:ext uri="{FF2B5EF4-FFF2-40B4-BE49-F238E27FC236}">
                <a16:creationId xmlns:a16="http://schemas.microsoft.com/office/drawing/2014/main" id="{9DECF843-EFC5-A840-413B-3C3726BC0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953" y="0"/>
            <a:ext cx="4533903" cy="7837756"/>
          </a:xfrm>
          <a:prstGeom prst="rect">
            <a:avLst/>
          </a:prstGeom>
        </p:spPr>
      </p:pic>
      <p:pic>
        <p:nvPicPr>
          <p:cNvPr id="4" name="Picture 3" descr="Dialog fra Jodel hvor en student tenker å melde seg opp i fag på UiO for å kunne bruke Autotekst">
            <a:extLst>
              <a:ext uri="{FF2B5EF4-FFF2-40B4-BE49-F238E27FC236}">
                <a16:creationId xmlns:a16="http://schemas.microsoft.com/office/drawing/2014/main" id="{882F073A-9B7C-E2C2-7A02-6A67E7F5C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387" y="0"/>
            <a:ext cx="492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5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41F042-8935-0A78-5588-BC5FE0F9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7D6C1-0F1E-10FD-049A-85A5D92C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 descr="Promobilde for Autotekst ">
            <a:extLst>
              <a:ext uri="{FF2B5EF4-FFF2-40B4-BE49-F238E27FC236}">
                <a16:creationId xmlns:a16="http://schemas.microsoft.com/office/drawing/2014/main" id="{99EB009D-1FBD-6A2E-D4C0-BC0DB516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565" y="-109360"/>
            <a:ext cx="12591130" cy="731890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089F3BF-B6ED-E09B-74B9-02C2D6F258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31442" y="6106956"/>
            <a:ext cx="3060558" cy="751044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4575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3097D91-3231-79E0-9719-7949B0DA8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545" y="0"/>
            <a:ext cx="6596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4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B28C3D6-A137-1D30-692E-368271658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28" y="0"/>
            <a:ext cx="9667838" cy="67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52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147CCC-5642-6BAE-D981-5B272B7BB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25" y="0"/>
            <a:ext cx="9314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0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44ED7-895C-BF1D-BD7E-5C30ADD08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52" y="498764"/>
            <a:ext cx="2930821" cy="635923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AC7C744-C88A-920B-A4C3-4BDB95B2F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042" y="52401"/>
            <a:ext cx="6802959" cy="6990796"/>
          </a:xfrm>
          <a:prstGeom prst="rect">
            <a:avLst/>
          </a:prstGeom>
        </p:spPr>
      </p:pic>
      <p:pic>
        <p:nvPicPr>
          <p:cNvPr id="5" name="Picture 4" descr="A screen shot of a device&#10;&#10;Description automatically generated">
            <a:extLst>
              <a:ext uri="{FF2B5EF4-FFF2-40B4-BE49-F238E27FC236}">
                <a16:creationId xmlns:a16="http://schemas.microsoft.com/office/drawing/2014/main" id="{E1137319-FDD6-62B3-965F-4B8B96A2C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873" y="1095827"/>
            <a:ext cx="4822477" cy="32891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14081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loud&#10;&#10;Description automatically generated">
            <a:extLst>
              <a:ext uri="{FF2B5EF4-FFF2-40B4-BE49-F238E27FC236}">
                <a16:creationId xmlns:a16="http://schemas.microsoft.com/office/drawing/2014/main" id="{4BB807D7-3985-6A1D-2C19-977F95B0E050}"/>
              </a:ext>
            </a:extLst>
          </p:cNvPr>
          <p:cNvPicPr>
            <a:picLocks noGrp="1" noChangeAspect="1"/>
          </p:cNvPicPr>
          <p:nvPr>
            <p:ph sz="half" idx="29"/>
          </p:nvPr>
        </p:nvPicPr>
        <p:blipFill>
          <a:blip r:embed="rId2"/>
          <a:stretch>
            <a:fillRect/>
          </a:stretch>
        </p:blipFill>
        <p:spPr>
          <a:xfrm>
            <a:off x="1562729" y="139394"/>
            <a:ext cx="7835914" cy="657921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0015-90E3-BC50-5DBA-99AE0F1E2E6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F0E33-27E1-EB16-0727-7B6078FDE8A9}"/>
              </a:ext>
            </a:extLst>
          </p:cNvPr>
          <p:cNvSpPr>
            <a:spLocks noGrp="1"/>
          </p:cNvSpPr>
          <p:nvPr>
            <p:ph sz="half" idx="3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1D644E-4781-A9D5-CE38-800BB3174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C544425-B750-4ED2-DB34-51604317A13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" name="Picture 1" descr="A book with black text and black text&#10;&#10;Description automatically generated">
            <a:extLst>
              <a:ext uri="{FF2B5EF4-FFF2-40B4-BE49-F238E27FC236}">
                <a16:creationId xmlns:a16="http://schemas.microsoft.com/office/drawing/2014/main" id="{236F8910-2E73-E7C7-2F7F-A89417AC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0390">
            <a:off x="7750683" y="255895"/>
            <a:ext cx="3295918" cy="4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6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BCBBA-17A7-3352-402E-85662467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676361"/>
            <a:ext cx="10515600" cy="1325563"/>
          </a:xfrm>
        </p:spPr>
        <p:txBody>
          <a:bodyPr/>
          <a:lstStyle/>
          <a:p>
            <a:r>
              <a:rPr lang="nb-NO" b="1" dirty="0" err="1"/>
              <a:t>https</a:t>
            </a:r>
            <a:r>
              <a:rPr lang="nb-NO" b="1" dirty="0"/>
              <a:t>://</a:t>
            </a:r>
            <a:r>
              <a:rPr lang="nb-NO" b="1" dirty="0" err="1"/>
              <a:t>www.linkedin.com</a:t>
            </a:r>
            <a:r>
              <a:rPr lang="nb-NO" b="1" dirty="0"/>
              <a:t>/in/</a:t>
            </a:r>
            <a:r>
              <a:rPr lang="nb-NO" b="1" dirty="0" err="1"/>
              <a:t>bergsager</a:t>
            </a:r>
            <a:r>
              <a:rPr lang="nb-NO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3140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jelp-ikon">
            <a:extLst>
              <a:ext uri="{FF2B5EF4-FFF2-40B4-BE49-F238E27FC236}">
                <a16:creationId xmlns:a16="http://schemas.microsoft.com/office/drawing/2014/main" id="{CC4B2502-8D97-6625-FDB3-9ABC0B97E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5794" y="643467"/>
            <a:ext cx="2475653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ook with black text and black text&#10;&#10;Description automatically generated">
            <a:extLst>
              <a:ext uri="{FF2B5EF4-FFF2-40B4-BE49-F238E27FC236}">
                <a16:creationId xmlns:a16="http://schemas.microsoft.com/office/drawing/2014/main" id="{E0B92306-D6C3-9DAF-0A16-EFE125708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26" y="3347139"/>
            <a:ext cx="2225551" cy="2997377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4D78D2-933C-BD93-16B3-1D47BAFCA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711" y="650497"/>
            <a:ext cx="2534833" cy="5571066"/>
          </a:xfrm>
          <a:prstGeom prst="rect">
            <a:avLst/>
          </a:prstGeom>
        </p:spPr>
      </p:pic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59D0AE2E-CC56-643C-BE91-C4A66EC3D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974" y="0"/>
            <a:ext cx="3602052" cy="68580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BE9AF3-2AEA-0E10-63E1-5B74B2572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8105" y="-44494"/>
            <a:ext cx="4023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5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09BC81E-0EE4-07AA-ED65-2C22EC9475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Laptop og mobil som viser gpt.uio.no">
            <a:extLst>
              <a:ext uri="{FF2B5EF4-FFF2-40B4-BE49-F238E27FC236}">
                <a16:creationId xmlns:a16="http://schemas.microsoft.com/office/drawing/2014/main" id="{7EEBBE32-C345-5599-64F8-9EE40E392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9752"/>
            <a:ext cx="12223726" cy="796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019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56628B06-A9A1-8894-6941-ABFD611BB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7"/>
            <a:ext cx="7260285" cy="6858000"/>
          </a:xfrm>
          <a:prstGeom prst="rect">
            <a:avLst/>
          </a:prstGeom>
        </p:spPr>
      </p:pic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9FAB48C4-8439-DD56-6BB2-4B9BE7CEF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057" y="84608"/>
            <a:ext cx="5668566" cy="6858000"/>
          </a:xfrm>
          <a:prstGeom prst="rect">
            <a:avLst/>
          </a:prstGeom>
        </p:spPr>
      </p:pic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9C2E01F-CD8A-147C-E5D5-8F5ADB92F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57381" y="1825625"/>
            <a:ext cx="4877238" cy="4351338"/>
          </a:xfrm>
        </p:spPr>
      </p:pic>
      <p:pic>
        <p:nvPicPr>
          <p:cNvPr id="7" name="Picture 6" descr="A person typing on a computer&#10;&#10;Description automatically generated">
            <a:extLst>
              <a:ext uri="{FF2B5EF4-FFF2-40B4-BE49-F238E27FC236}">
                <a16:creationId xmlns:a16="http://schemas.microsoft.com/office/drawing/2014/main" id="{FDD8987A-B087-28E4-E159-B365280A4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118" y="401444"/>
            <a:ext cx="6664175" cy="68580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0E918BA-BA7B-4E60-D2C0-21C918211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184" y="0"/>
            <a:ext cx="5653462" cy="6858000"/>
          </a:xfrm>
          <a:prstGeom prst="rect">
            <a:avLst/>
          </a:prstGeom>
        </p:spPr>
      </p:pic>
      <p:pic>
        <p:nvPicPr>
          <p:cNvPr id="11" name="Picture 10" descr="A screenshot of a phone and a person talking&#10;&#10;Description automatically generated">
            <a:extLst>
              <a:ext uri="{FF2B5EF4-FFF2-40B4-BE49-F238E27FC236}">
                <a16:creationId xmlns:a16="http://schemas.microsoft.com/office/drawing/2014/main" id="{E3015D2A-E76F-3A1A-BB41-AA18C8B51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6930" y="-116114"/>
            <a:ext cx="4448432" cy="6858000"/>
          </a:xfrm>
          <a:prstGeom prst="rect">
            <a:avLst/>
          </a:prstGeom>
        </p:spPr>
      </p:pic>
      <p:pic>
        <p:nvPicPr>
          <p:cNvPr id="13" name="Picture 12" descr="A person typing on a computer&#10;&#10;Description automatically generated">
            <a:extLst>
              <a:ext uri="{FF2B5EF4-FFF2-40B4-BE49-F238E27FC236}">
                <a16:creationId xmlns:a16="http://schemas.microsoft.com/office/drawing/2014/main" id="{D250206B-2644-8EA4-BCA6-50D70AFFA5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280" y="1511641"/>
            <a:ext cx="5721857" cy="55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B81E3-DEE9-76A4-8F6B-748A6064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902076" cy="1956841"/>
          </a:xfrm>
        </p:spPr>
        <p:txBody>
          <a:bodyPr anchor="b">
            <a:normAutofit fontScale="90000"/>
          </a:bodyPr>
          <a:lstStyle/>
          <a:p>
            <a:r>
              <a:rPr lang="nb-NO" sz="4200" dirty="0"/>
              <a:t>UiO </a:t>
            </a:r>
            <a:r>
              <a:rPr lang="nb-NO" sz="4200" dirty="0" err="1"/>
              <a:t>defined</a:t>
            </a:r>
            <a:r>
              <a:rPr lang="nb-NO" sz="4200" dirty="0"/>
              <a:t> </a:t>
            </a:r>
            <a:r>
              <a:rPr lang="nb-NO" sz="4200" dirty="0" err="1"/>
              <a:t>ChatGPT</a:t>
            </a:r>
            <a:r>
              <a:rPr lang="nb-NO" sz="4200" dirty="0"/>
              <a:t> illegal to </a:t>
            </a:r>
            <a:r>
              <a:rPr lang="nb-NO" sz="4200" dirty="0" err="1"/>
              <a:t>use</a:t>
            </a:r>
            <a:r>
              <a:rPr lang="nb-NO" sz="4200" dirty="0"/>
              <a:t> in </a:t>
            </a:r>
            <a:r>
              <a:rPr lang="nb-NO" sz="4200" dirty="0" err="1"/>
              <a:t>research</a:t>
            </a:r>
            <a:r>
              <a:rPr lang="nb-NO" sz="4200" dirty="0"/>
              <a:t> and </a:t>
            </a:r>
            <a:r>
              <a:rPr lang="nb-NO" sz="4200" dirty="0" err="1"/>
              <a:t>education</a:t>
            </a:r>
            <a:endParaRPr lang="nb-NO" sz="4200" dirty="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C9485-5F91-B04B-340F-2D516987C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5484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n 5">
            <a:extLst>
              <a:ext uri="{FF2B5EF4-FFF2-40B4-BE49-F238E27FC236}">
                <a16:creationId xmlns:a16="http://schemas.microsoft.com/office/drawing/2014/main" id="{B22A4D98-104C-9C06-1060-0CE286684D00}"/>
              </a:ext>
            </a:extLst>
          </p:cNvPr>
          <p:cNvSpPr/>
          <p:nvPr/>
        </p:nvSpPr>
        <p:spPr>
          <a:xfrm>
            <a:off x="3516924" y="609601"/>
            <a:ext cx="2791112" cy="2083358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9C5E7D8-2A3C-6B8C-02A2-A0D121577A54}"/>
              </a:ext>
            </a:extLst>
          </p:cNvPr>
          <p:cNvSpPr/>
          <p:nvPr/>
        </p:nvSpPr>
        <p:spPr>
          <a:xfrm>
            <a:off x="4039437" y="1567543"/>
            <a:ext cx="1014884" cy="44212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6F0D8541-D962-B053-D1B7-B3D841F31825}"/>
              </a:ext>
            </a:extLst>
          </p:cNvPr>
          <p:cNvCxnSpPr>
            <a:cxnSpLocks/>
          </p:cNvCxnSpPr>
          <p:nvPr/>
        </p:nvCxnSpPr>
        <p:spPr>
          <a:xfrm flipV="1">
            <a:off x="2524705" y="1788606"/>
            <a:ext cx="1514732" cy="827608"/>
          </a:xfrm>
          <a:prstGeom prst="bentConnector3">
            <a:avLst/>
          </a:prstGeom>
          <a:ln w="1111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767517E5-A30D-55AB-A07D-5CE16D455636}"/>
              </a:ext>
            </a:extLst>
          </p:cNvPr>
          <p:cNvCxnSpPr>
            <a:cxnSpLocks/>
          </p:cNvCxnSpPr>
          <p:nvPr/>
        </p:nvCxnSpPr>
        <p:spPr>
          <a:xfrm flipV="1">
            <a:off x="5054321" y="1321721"/>
            <a:ext cx="3088848" cy="370031"/>
          </a:xfrm>
          <a:prstGeom prst="bentConnector3">
            <a:avLst/>
          </a:prstGeom>
          <a:ln w="1111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2E4E2DAD-CA97-9FDA-BAFC-593640313F70}"/>
              </a:ext>
            </a:extLst>
          </p:cNvPr>
          <p:cNvCxnSpPr>
            <a:cxnSpLocks/>
          </p:cNvCxnSpPr>
          <p:nvPr/>
        </p:nvCxnSpPr>
        <p:spPr>
          <a:xfrm rot="10800000">
            <a:off x="5101045" y="2005013"/>
            <a:ext cx="3042124" cy="469773"/>
          </a:xfrm>
          <a:prstGeom prst="bentConnector3">
            <a:avLst/>
          </a:prstGeom>
          <a:ln w="1111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6E1C77E-47C1-8C00-7FD1-F17C03B0D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4125"/>
          <a:stretch/>
        </p:blipFill>
        <p:spPr>
          <a:xfrm>
            <a:off x="3341183" y="3733970"/>
            <a:ext cx="3519721" cy="3112973"/>
          </a:xfrm>
          <a:prstGeom prst="rect">
            <a:avLst/>
          </a:prstGeom>
          <a:effectLst/>
        </p:spPr>
      </p:pic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DEBC03E-517D-53E0-5239-32FB6603480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117906" y="2569782"/>
            <a:ext cx="1735357" cy="615134"/>
          </a:xfrm>
          <a:prstGeom prst="bentConnector3">
            <a:avLst/>
          </a:prstGeom>
          <a:ln w="1111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5E9B04-91E5-C012-8EC6-7D7FB4954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08" y="877843"/>
            <a:ext cx="2473390" cy="4320372"/>
          </a:xfrm>
          <a:prstGeom prst="rect">
            <a:avLst/>
          </a:prstGeom>
        </p:spPr>
      </p:pic>
      <p:pic>
        <p:nvPicPr>
          <p:cNvPr id="1026" name="Picture 2" descr="Microsoft Azure Launches ChatGPT for Enterprise AI">
            <a:extLst>
              <a:ext uri="{FF2B5EF4-FFF2-40B4-BE49-F238E27FC236}">
                <a16:creationId xmlns:a16="http://schemas.microsoft.com/office/drawing/2014/main" id="{5FA0F924-B1D5-98FE-725B-2950E4774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692" y="743749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BD2221-8849-140E-B366-F29E7A5B8AC5}"/>
              </a:ext>
            </a:extLst>
          </p:cNvPr>
          <p:cNvSpPr txBox="1"/>
          <p:nvPr/>
        </p:nvSpPr>
        <p:spPr>
          <a:xfrm>
            <a:off x="8624811" y="3128254"/>
            <a:ext cx="31097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Existing license </a:t>
            </a:r>
            <a:br>
              <a:rPr lang="en-US" sz="3600" dirty="0"/>
            </a:br>
            <a:r>
              <a:rPr lang="en-US" sz="3600" dirty="0"/>
              <a:t>locally per </a:t>
            </a:r>
            <a:br>
              <a:rPr lang="en-US" sz="3600" dirty="0"/>
            </a:br>
            <a:r>
              <a:rPr lang="en-US" sz="3600" dirty="0"/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3530989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CECA-9588-5AAF-ECBA-DCB3C419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68F5C-3FC5-21C3-4D3B-F0AABCD9E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Skjermbilde fra GPT UiO med ønsker fra bukerne om Mørk modus lagt inn i grønn tekst">
            <a:extLst>
              <a:ext uri="{FF2B5EF4-FFF2-40B4-BE49-F238E27FC236}">
                <a16:creationId xmlns:a16="http://schemas.microsoft.com/office/drawing/2014/main" id="{CEE12083-2757-C760-56E5-D7E5F67BB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3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B03C6-CF2D-2AAB-81D0-403B398F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C9FD3A7-C547-0986-5843-018F109CA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8" y="0"/>
            <a:ext cx="12129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06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243F129-8396-DB79-2F94-622F8D1B2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935" y="457200"/>
            <a:ext cx="811412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75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40319</TotalTime>
  <Words>132</Words>
  <Application>Microsoft Macintosh PowerPoint</Application>
  <PresentationFormat>Widescreen</PresentationFormat>
  <Paragraphs>38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Moderat</vt:lpstr>
      <vt:lpstr>Office Theme</vt:lpstr>
      <vt:lpstr>AI@UiO</vt:lpstr>
      <vt:lpstr>PowerPoint Presentation</vt:lpstr>
      <vt:lpstr>PowerPoint Presentation</vt:lpstr>
      <vt:lpstr>PowerPoint Presentation</vt:lpstr>
      <vt:lpstr>UiO defined ChatGPT illegal to use in research and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Autotekst.uio.no</vt:lpstr>
      <vt:lpstr>Reaksjoner de første ukene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https://www.linkedin.com/in/bergsager/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GPT UiO</dc:title>
  <dc:creator>Dagfinn Bergsager</dc:creator>
  <cp:lastModifiedBy>Dagfinn Bergsager</cp:lastModifiedBy>
  <cp:revision>20</cp:revision>
  <dcterms:created xsi:type="dcterms:W3CDTF">2023-08-31T08:17:42Z</dcterms:created>
  <dcterms:modified xsi:type="dcterms:W3CDTF">2024-03-20T16:37:02Z</dcterms:modified>
</cp:coreProperties>
</file>