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576" r:id="rId4"/>
    <p:sldId id="260" r:id="rId5"/>
    <p:sldId id="570" r:id="rId6"/>
    <p:sldId id="500" r:id="rId7"/>
    <p:sldId id="571" r:id="rId8"/>
    <p:sldId id="573" r:id="rId9"/>
    <p:sldId id="574" r:id="rId10"/>
    <p:sldId id="443" r:id="rId11"/>
    <p:sldId id="444" r:id="rId12"/>
    <p:sldId id="568" r:id="rId13"/>
    <p:sldId id="577" r:id="rId14"/>
    <p:sldId id="263" r:id="rId15"/>
    <p:sldId id="566" r:id="rId16"/>
    <p:sldId id="259" r:id="rId17"/>
    <p:sldId id="266" r:id="rId1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8637"/>
    <p:restoredTop sz="86432"/>
  </p:normalViewPr>
  <p:slideViewPr>
    <p:cSldViewPr>
      <p:cViewPr varScale="1">
        <p:scale>
          <a:sx n="167" d="100"/>
          <a:sy n="167" d="100"/>
        </p:scale>
        <p:origin x="192" y="1224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2" d="100"/>
          <a:sy n="152" d="100"/>
        </p:scale>
        <p:origin x="4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Skjermbilde 2020-06-18 kl. 12.30.40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A6721-39AC-4DD4-99E0-9996F4785D41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8869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7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7372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25.06.2020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for-ansatte/kompetanse/tema/data/nettskjema-tsd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200" dirty="0" err="1"/>
              <a:t>Nettskjema.no</a:t>
            </a:r>
            <a:r>
              <a:rPr lang="en-US" sz="3200" dirty="0"/>
              <a:t> </a:t>
            </a:r>
            <a:r>
              <a:rPr lang="en-US" sz="3200" dirty="0" err="1"/>
              <a:t>og</a:t>
            </a:r>
            <a:r>
              <a:rPr lang="en-US" sz="3200" dirty="0"/>
              <a:t> TSD</a:t>
            </a:r>
            <a:br>
              <a:rPr lang="en-US" sz="3200" dirty="0"/>
            </a:br>
            <a:r>
              <a:rPr lang="mr-IN" sz="3200" dirty="0"/>
              <a:t>–</a:t>
            </a:r>
            <a:r>
              <a:rPr lang="nb-NO" sz="3200" dirty="0"/>
              <a:t>sikker </a:t>
            </a:r>
            <a:r>
              <a:rPr lang="en-US" sz="3200" dirty="0" err="1"/>
              <a:t>datainnsamling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nett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83155" y="3147814"/>
            <a:ext cx="7543800" cy="882402"/>
          </a:xfrm>
        </p:spPr>
        <p:txBody>
          <a:bodyPr/>
          <a:lstStyle/>
          <a:p>
            <a:r>
              <a:rPr lang="en-US" dirty="0"/>
              <a:t> Av Haneef Awan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Dagfinn</a:t>
            </a:r>
            <a:r>
              <a:rPr lang="en-US" dirty="0"/>
              <a:t> </a:t>
            </a:r>
            <a:r>
              <a:rPr lang="en-US" dirty="0" err="1"/>
              <a:t>Bergsager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E024B-25EE-234B-9DE3-C96687FA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Tilgjengelighet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2D129C-0B6C-C248-A4F7-08F48AA11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Tåler høy trafikk (OK med 150k samtidige respondenter)</a:t>
            </a:r>
          </a:p>
          <a:p>
            <a:pPr lvl="1"/>
            <a:r>
              <a:rPr lang="nb-NO" dirty="0"/>
              <a:t>Alt skjer front-end</a:t>
            </a:r>
          </a:p>
          <a:p>
            <a:r>
              <a:rPr lang="nb-NO" dirty="0"/>
              <a:t>Kraftig API</a:t>
            </a:r>
          </a:p>
          <a:p>
            <a:pPr lvl="1"/>
            <a:r>
              <a:rPr lang="nb-NO" dirty="0"/>
              <a:t>Andre systemer kan hente data ut</a:t>
            </a:r>
          </a:p>
          <a:p>
            <a:pPr lvl="1"/>
            <a:r>
              <a:rPr lang="nb-NO" dirty="0"/>
              <a:t>UiO bruker med RPA mot kryptert API</a:t>
            </a:r>
          </a:p>
          <a:p>
            <a:r>
              <a:rPr lang="nb-NO" dirty="0"/>
              <a:t>Kan leverer data til TSD</a:t>
            </a:r>
          </a:p>
          <a:p>
            <a:r>
              <a:rPr lang="nb-NO" dirty="0"/>
              <a:t>Kan ta imot data fra </a:t>
            </a:r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webapper</a:t>
            </a:r>
            <a:endParaRPr lang="nb-NO" dirty="0"/>
          </a:p>
          <a:p>
            <a:r>
              <a:rPr lang="nb-NO" dirty="0"/>
              <a:t>Mobildesign og Universelt utformet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8509FB-FFF6-7E4F-86C7-F51CA588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9AF3865-779E-C94F-91BF-1461CEB968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956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CCFC01-97DA-2D4F-9562-4C3096A1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som svarer logger inn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98BED6-0BE2-1744-8CEE-FF762A415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Med FEIDE</a:t>
            </a:r>
          </a:p>
          <a:p>
            <a:r>
              <a:rPr lang="nb-NO" dirty="0"/>
              <a:t>MED </a:t>
            </a:r>
            <a:r>
              <a:rPr lang="nb-NO" dirty="0" err="1"/>
              <a:t>Idporten</a:t>
            </a:r>
            <a:r>
              <a:rPr lang="nb-NO" dirty="0"/>
              <a:t>/BANKID (må bestilles av oss, men snart fritt)</a:t>
            </a:r>
          </a:p>
          <a:p>
            <a:r>
              <a:rPr lang="nb-NO" dirty="0"/>
              <a:t>Med token-URL sendt i epost (eller SMS)</a:t>
            </a:r>
          </a:p>
          <a:p>
            <a:r>
              <a:rPr lang="nb-NO" dirty="0"/>
              <a:t>Skriver inn </a:t>
            </a:r>
            <a:r>
              <a:rPr lang="nb-NO" dirty="0" err="1"/>
              <a:t>personID</a:t>
            </a:r>
            <a:endParaRPr lang="nb-NO" dirty="0"/>
          </a:p>
          <a:p>
            <a:r>
              <a:rPr lang="nb-NO" dirty="0"/>
              <a:t>Bruker åpent skjema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8CB3A6-A379-1B4E-9B16-2E0137E6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710469-3DD9-1147-97FB-DCE5905E3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2946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378607"/>
            <a:ext cx="5695802" cy="858679"/>
          </a:xfrm>
        </p:spPr>
        <p:txBody>
          <a:bodyPr/>
          <a:lstStyle/>
          <a:p>
            <a:r>
              <a:rPr lang="nb-NO" dirty="0"/>
              <a:t>Nettskjema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02" y="1199599"/>
            <a:ext cx="1303314" cy="1505114"/>
          </a:xfrm>
          <a:prstGeom prst="rect">
            <a:avLst/>
          </a:prstGeom>
        </p:spPr>
      </p:pic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3723156" y="3280989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586404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3584169" y="2465148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B4A010-9858-D341-8EB3-B9C9E89D1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17" y="-88492"/>
            <a:ext cx="2478286" cy="5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5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F7E0B9-3A26-034F-949E-AFDA5A6C7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2F60933-D7A1-2E42-B65E-CFDE408F5F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A5CC284-3F03-E847-A24A-7D15B1375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14" y="97743"/>
            <a:ext cx="3103982" cy="49480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D7B21DD-7A14-9B44-B409-67CAC6A15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9" y="170907"/>
            <a:ext cx="3447219" cy="4630454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40769C37-8C8F-0F40-8FC6-2D36E9C69A86}"/>
              </a:ext>
            </a:extLst>
          </p:cNvPr>
          <p:cNvSpPr/>
          <p:nvPr/>
        </p:nvSpPr>
        <p:spPr bwMode="auto">
          <a:xfrm>
            <a:off x="3527921" y="2162098"/>
            <a:ext cx="864096" cy="6480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8BD27D6-4392-7F43-BA20-BF6C83A9F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001" y="1635646"/>
            <a:ext cx="1303314" cy="1505114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F4F1F141-E149-0E40-8030-ED52D4B9A7D4}"/>
              </a:ext>
            </a:extLst>
          </p:cNvPr>
          <p:cNvSpPr/>
          <p:nvPr/>
        </p:nvSpPr>
        <p:spPr>
          <a:xfrm rot="19861731">
            <a:off x="7625135" y="3146419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70041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378607"/>
            <a:ext cx="7921625" cy="858679"/>
          </a:xfrm>
        </p:spPr>
        <p:txBody>
          <a:bodyPr/>
          <a:lstStyle/>
          <a:p>
            <a:r>
              <a:rPr lang="nb-NO" dirty="0"/>
              <a:t>Nettskjema-diktafon: tilgjengelig for alle brukere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71BBFB6-1F0E-EE47-83F9-9C70209A8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95098"/>
            <a:ext cx="2088671" cy="366311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495903"/>
            <a:ext cx="1303314" cy="1505114"/>
          </a:xfrm>
          <a:prstGeom prst="rect">
            <a:avLst/>
          </a:prstGeom>
        </p:spPr>
      </p:pic>
      <p:sp>
        <p:nvSpPr>
          <p:cNvPr id="7" name="Pil høyre 6">
            <a:extLst>
              <a:ext uri="{FF2B5EF4-FFF2-40B4-BE49-F238E27FC236}">
                <a16:creationId xmlns:a16="http://schemas.microsoft.com/office/drawing/2014/main" id="{715F55B8-EA67-3446-80E1-F72488DDD5AC}"/>
              </a:ext>
            </a:extLst>
          </p:cNvPr>
          <p:cNvSpPr/>
          <p:nvPr/>
        </p:nvSpPr>
        <p:spPr>
          <a:xfrm>
            <a:off x="2896319" y="3138158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C3DC6D9-B010-F446-B551-97441645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287" y="1297840"/>
            <a:ext cx="2187824" cy="38576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6073016" y="3242977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078" y="3571566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6076925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66740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361634"/>
            <a:ext cx="4968552" cy="724352"/>
          </a:xfrm>
        </p:spPr>
        <p:txBody>
          <a:bodyPr/>
          <a:lstStyle/>
          <a:p>
            <a:r>
              <a:rPr lang="nb-NO" dirty="0"/>
              <a:t>Nettskjema-bilde: </a:t>
            </a:r>
            <a:r>
              <a:rPr lang="nb-NO" dirty="0" err="1"/>
              <a:t>Mobilapp</a:t>
            </a:r>
            <a:r>
              <a:rPr lang="nb-NO" dirty="0"/>
              <a:t> for å ta bilder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468" y="1733056"/>
            <a:ext cx="1303314" cy="1505114"/>
          </a:xfrm>
          <a:prstGeom prst="rect">
            <a:avLst/>
          </a:prstGeom>
        </p:spPr>
      </p:pic>
      <p:sp>
        <p:nvSpPr>
          <p:cNvPr id="7" name="Pil høyre 6">
            <a:extLst>
              <a:ext uri="{FF2B5EF4-FFF2-40B4-BE49-F238E27FC236}">
                <a16:creationId xmlns:a16="http://schemas.microsoft.com/office/drawing/2014/main" id="{715F55B8-EA67-3446-80E1-F72488DDD5AC}"/>
              </a:ext>
            </a:extLst>
          </p:cNvPr>
          <p:cNvSpPr/>
          <p:nvPr/>
        </p:nvSpPr>
        <p:spPr>
          <a:xfrm>
            <a:off x="2567301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6073016" y="3242977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78" y="3669978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6076925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9A85846-EE4F-9049-BC0A-BC085871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37" y="51470"/>
            <a:ext cx="2322002" cy="503238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0E445-CA4B-F443-B780-67A5F70A1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1563638"/>
            <a:ext cx="2543002" cy="32918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7508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E3FAD7-0F9E-2F42-A43D-D5DE500D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Kursing og veiledning via nett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7A99B9-C5B6-3345-B688-68D0061B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uio.no/for-ansatte/kompetanse/tema/data/nettskjema-tsd/</a:t>
            </a:r>
            <a:br>
              <a:rPr lang="nb-NO" dirty="0"/>
            </a:br>
            <a:r>
              <a:rPr lang="nb-NO" dirty="0"/>
              <a:t>(google: kurs </a:t>
            </a:r>
            <a:r>
              <a:rPr lang="nb-NO" dirty="0" err="1"/>
              <a:t>tsd</a:t>
            </a:r>
            <a:r>
              <a:rPr lang="nb-NO" dirty="0"/>
              <a:t>)</a:t>
            </a:r>
          </a:p>
          <a:p>
            <a:r>
              <a:rPr lang="nb-NO" dirty="0"/>
              <a:t>Tilbyr Zoom-veiledning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95ED06-CB94-A64B-8A30-00263B3A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5E0588-AE82-B946-A6D4-BCB2F9144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7129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9758C0-C3AA-C747-AB7B-0176DB67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D991AEBF-3E66-6F4F-A8DA-B8BC212CE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0" y="30935"/>
            <a:ext cx="6418448" cy="5164533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890C3A-ECFA-CA4A-A1E9-493632EC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4C56D5-1EA8-254D-A55A-744D6D8E0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157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E8D6F7-AAE3-4B41-A426-707084239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Norges mest brukte løsning for datainnsamling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B98BBE-2267-C24D-B627-1E19702C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Ca</a:t>
            </a:r>
            <a:r>
              <a:rPr lang="nb-NO" dirty="0"/>
              <a:t> 10-dobling i bruk over natta en dag i mars…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192A0-094B-E644-BEAE-9D7F0A35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A9ED404-4E78-E349-803A-F29045906B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2960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CB660F-6036-344C-899B-7201EDFC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A5187A-1EC8-9E41-9D2D-C6D25A7A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03EBADE-4BDD-3F4A-9830-AE8F087F0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BD4940-8985-9B45-B41D-B9DF8838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37" y="6267"/>
            <a:ext cx="3691315" cy="4921753"/>
          </a:xfrm>
          <a:prstGeom prst="rect">
            <a:avLst/>
          </a:prstGeom>
        </p:spPr>
      </p:pic>
      <p:pic>
        <p:nvPicPr>
          <p:cNvPr id="9" name="Plassholder for innhold 8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B5E0569-DC50-D341-8A23-E8CDAD0A7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2605" y="-272305"/>
            <a:ext cx="5713767" cy="4188456"/>
          </a:xfrm>
        </p:spPr>
      </p:pic>
      <p:pic>
        <p:nvPicPr>
          <p:cNvPr id="11" name="Bilde 10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4275D494-8377-F14C-9BFE-4A57395E3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432" y="574876"/>
            <a:ext cx="6492110" cy="4144799"/>
          </a:xfrm>
          <a:prstGeom prst="rect">
            <a:avLst/>
          </a:prstGeom>
        </p:spPr>
      </p:pic>
      <p:pic>
        <p:nvPicPr>
          <p:cNvPr id="13" name="Bilde 1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578DF73D-37B7-D841-BA02-D1B05E0B5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74" y="571682"/>
            <a:ext cx="7041794" cy="4188456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bevelB prst="convex"/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4EA89B4-F318-994E-A396-B188A19932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000"/>
          <a:stretch/>
        </p:blipFill>
        <p:spPr>
          <a:xfrm>
            <a:off x="797498" y="7553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779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621A2E-B783-1E40-B683-F3C0953A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Kobling mellom 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2C5A30-E434-9342-8029-6D2C926BC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Et skjema kan sende til et nytt skjema med koblingsnøkkel</a:t>
            </a:r>
          </a:p>
          <a:p>
            <a:r>
              <a:rPr lang="nb-NO" dirty="0"/>
              <a:t>Eget datasett til personinfo; forskningsdata avidentifisert</a:t>
            </a:r>
          </a:p>
          <a:p>
            <a:r>
              <a:rPr lang="nb-NO" dirty="0"/>
              <a:t>Masse nye muligheter…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Datasett 1: ID1, persondata og samtykke</a:t>
            </a:r>
          </a:p>
          <a:p>
            <a:pPr marL="0" indent="0">
              <a:buNone/>
            </a:pPr>
            <a:r>
              <a:rPr lang="nb-NO" dirty="0"/>
              <a:t>Datasett 2: </a:t>
            </a:r>
            <a:r>
              <a:rPr lang="nb-NO" dirty="0" err="1"/>
              <a:t>RefID</a:t>
            </a:r>
            <a:r>
              <a:rPr lang="nb-NO" dirty="0"/>
              <a:t>, spørsmål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1D0E46-6B7C-AC41-A9E2-B7C33232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700A8E-4520-6641-90D0-DD5391B957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9349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EABDC9-A56D-D74D-9CCF-8D88E243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71" y="1911427"/>
            <a:ext cx="1248911" cy="1441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3EFB1B-1EF5-1B41-8C28-B0A796DCC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0" y="972074"/>
            <a:ext cx="1146446" cy="910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F94DB4-D785-C54D-8876-6869235A9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689" y="3781714"/>
            <a:ext cx="1402126" cy="8446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C94D3C-16E8-C54C-938C-95D4C9BEF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689" y="540997"/>
            <a:ext cx="2719847" cy="1045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B3B591-2310-6C40-9D7B-A019D51CB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757" y="2283421"/>
            <a:ext cx="1692524" cy="11262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C624FE-0E2A-8542-A4B7-B66C9F18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86" y="2186654"/>
            <a:ext cx="1808947" cy="13198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2B7EAF-E171-BA4F-A04B-DDDDA2014AC7}"/>
              </a:ext>
            </a:extLst>
          </p:cNvPr>
          <p:cNvSpPr txBox="1"/>
          <p:nvPr/>
        </p:nvSpPr>
        <p:spPr>
          <a:xfrm>
            <a:off x="3185473" y="4243462"/>
            <a:ext cx="1309974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 err="1"/>
              <a:t>Consent</a:t>
            </a:r>
            <a:r>
              <a:rPr lang="nb-NO" sz="1200"/>
              <a:t> Service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87DA3-7354-6C43-9E98-56EF9BF75897}"/>
              </a:ext>
            </a:extLst>
          </p:cNvPr>
          <p:cNvSpPr txBox="1"/>
          <p:nvPr/>
        </p:nvSpPr>
        <p:spPr>
          <a:xfrm>
            <a:off x="4752510" y="442409"/>
            <a:ext cx="1003801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 err="1"/>
              <a:t>Self</a:t>
            </a:r>
            <a:r>
              <a:rPr lang="nb-NO" sz="1200"/>
              <a:t> Service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CF5092-7E50-4849-A15B-458B25997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537" y="3781714"/>
            <a:ext cx="1564280" cy="12004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5811DA-E9D4-F54A-8020-8A3F551B2583}"/>
              </a:ext>
            </a:extLst>
          </p:cNvPr>
          <p:cNvSpPr txBox="1"/>
          <p:nvPr/>
        </p:nvSpPr>
        <p:spPr>
          <a:xfrm>
            <a:off x="4445674" y="4705210"/>
            <a:ext cx="1463862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/>
              <a:t>Feedback services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3C6247-C2B8-E449-A2AB-A0D49F37A29E}"/>
              </a:ext>
            </a:extLst>
          </p:cNvPr>
          <p:cNvCxnSpPr>
            <a:cxnSpLocks/>
          </p:cNvCxnSpPr>
          <p:nvPr/>
        </p:nvCxnSpPr>
        <p:spPr>
          <a:xfrm>
            <a:off x="1737876" y="1626467"/>
            <a:ext cx="2426500" cy="560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FDE9F7C-4ED1-CB44-9C0F-C320AF8EC4F6}"/>
              </a:ext>
            </a:extLst>
          </p:cNvPr>
          <p:cNvCxnSpPr>
            <a:cxnSpLocks/>
          </p:cNvCxnSpPr>
          <p:nvPr/>
        </p:nvCxnSpPr>
        <p:spPr>
          <a:xfrm flipV="1">
            <a:off x="2314198" y="2720800"/>
            <a:ext cx="1848209" cy="699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8DA99F-82DD-F548-9C1D-1AB630122167}"/>
              </a:ext>
            </a:extLst>
          </p:cNvPr>
          <p:cNvCxnSpPr>
            <a:cxnSpLocks/>
          </p:cNvCxnSpPr>
          <p:nvPr/>
        </p:nvCxnSpPr>
        <p:spPr>
          <a:xfrm flipV="1">
            <a:off x="2958581" y="2972326"/>
            <a:ext cx="1276220" cy="809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E27021-BE93-9642-A93E-AF2A029B408B}"/>
              </a:ext>
            </a:extLst>
          </p:cNvPr>
          <p:cNvCxnSpPr>
            <a:cxnSpLocks/>
          </p:cNvCxnSpPr>
          <p:nvPr/>
        </p:nvCxnSpPr>
        <p:spPr>
          <a:xfrm>
            <a:off x="3337625" y="1092320"/>
            <a:ext cx="824782" cy="790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EC6193-A5A7-7A43-A3ED-64A9EA9B8076}"/>
              </a:ext>
            </a:extLst>
          </p:cNvPr>
          <p:cNvCxnSpPr>
            <a:cxnSpLocks/>
          </p:cNvCxnSpPr>
          <p:nvPr/>
        </p:nvCxnSpPr>
        <p:spPr>
          <a:xfrm flipH="1">
            <a:off x="4963084" y="821609"/>
            <a:ext cx="36728" cy="9796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129361A-9CBA-8644-B4E6-0471EB5661F2}"/>
              </a:ext>
            </a:extLst>
          </p:cNvPr>
          <p:cNvCxnSpPr>
            <a:cxnSpLocks/>
          </p:cNvCxnSpPr>
          <p:nvPr/>
        </p:nvCxnSpPr>
        <p:spPr>
          <a:xfrm flipH="1">
            <a:off x="5523862" y="1667675"/>
            <a:ext cx="662852" cy="3795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80F9287-AAEC-1246-ACE6-B3B78518DBF5}"/>
              </a:ext>
            </a:extLst>
          </p:cNvPr>
          <p:cNvCxnSpPr>
            <a:cxnSpLocks/>
          </p:cNvCxnSpPr>
          <p:nvPr/>
        </p:nvCxnSpPr>
        <p:spPr>
          <a:xfrm flipH="1" flipV="1">
            <a:off x="5558077" y="2573155"/>
            <a:ext cx="959279" cy="2734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5A29F88-3E4F-E740-8705-949DEAE22C3D}"/>
              </a:ext>
            </a:extLst>
          </p:cNvPr>
          <p:cNvCxnSpPr>
            <a:cxnSpLocks/>
          </p:cNvCxnSpPr>
          <p:nvPr/>
        </p:nvCxnSpPr>
        <p:spPr>
          <a:xfrm flipH="1" flipV="1">
            <a:off x="5338483" y="3031319"/>
            <a:ext cx="918656" cy="7093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9E19351-5F76-C548-9983-C5398969BAD6}"/>
              </a:ext>
            </a:extLst>
          </p:cNvPr>
          <p:cNvCxnSpPr>
            <a:cxnSpLocks/>
          </p:cNvCxnSpPr>
          <p:nvPr/>
        </p:nvCxnSpPr>
        <p:spPr>
          <a:xfrm flipV="1">
            <a:off x="4051812" y="3353258"/>
            <a:ext cx="587609" cy="759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4F627AA-C59F-4741-841F-FBB7718FE2B9}"/>
              </a:ext>
            </a:extLst>
          </p:cNvPr>
          <p:cNvCxnSpPr>
            <a:cxnSpLocks/>
          </p:cNvCxnSpPr>
          <p:nvPr/>
        </p:nvCxnSpPr>
        <p:spPr>
          <a:xfrm flipH="1" flipV="1">
            <a:off x="5016040" y="3423699"/>
            <a:ext cx="248078" cy="1096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89D5F2F-40C3-AD4D-8FDB-B673A0816F73}"/>
              </a:ext>
            </a:extLst>
          </p:cNvPr>
          <p:cNvSpPr txBox="1"/>
          <p:nvPr/>
        </p:nvSpPr>
        <p:spPr>
          <a:xfrm>
            <a:off x="340917" y="3504715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Data </a:t>
            </a:r>
            <a:r>
              <a:rPr lang="nb-NO" sz="1200" err="1"/>
              <a:t>capture</a:t>
            </a:r>
            <a:endParaRPr lang="nb-NO" sz="12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B60447-C18A-FF44-B0C3-C964356FD1BD}"/>
              </a:ext>
            </a:extLst>
          </p:cNvPr>
          <p:cNvSpPr txBox="1"/>
          <p:nvPr/>
        </p:nvSpPr>
        <p:spPr>
          <a:xfrm>
            <a:off x="1451043" y="4919740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Nettskjema.no</a:t>
            </a:r>
            <a:endParaRPr lang="nb-NO" sz="1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897E49-9737-A84A-A066-85892029D6A1}"/>
              </a:ext>
            </a:extLst>
          </p:cNvPr>
          <p:cNvSpPr txBox="1"/>
          <p:nvPr/>
        </p:nvSpPr>
        <p:spPr>
          <a:xfrm>
            <a:off x="590929" y="1857457"/>
            <a:ext cx="969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Tablet </a:t>
            </a:r>
            <a:r>
              <a:rPr lang="nb-NO" sz="1200" err="1"/>
              <a:t>apps</a:t>
            </a:r>
            <a:endParaRPr lang="nb-NO" sz="1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4818F7-8408-F548-A049-E59FC974BE87}"/>
              </a:ext>
            </a:extLst>
          </p:cNvPr>
          <p:cNvSpPr txBox="1"/>
          <p:nvPr/>
        </p:nvSpPr>
        <p:spPr>
          <a:xfrm>
            <a:off x="6796644" y="3387266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err="1"/>
              <a:t>Collaborate</a:t>
            </a:r>
            <a:r>
              <a:rPr lang="nb-NO" sz="1200"/>
              <a:t> / </a:t>
            </a:r>
            <a:r>
              <a:rPr lang="nb-NO" sz="1200" err="1"/>
              <a:t>share</a:t>
            </a:r>
            <a:endParaRPr lang="nb-NO" sz="12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DE24A1-3877-8443-B7A1-1497ACB0DC15}"/>
              </a:ext>
            </a:extLst>
          </p:cNvPr>
          <p:cNvSpPr txBox="1"/>
          <p:nvPr/>
        </p:nvSpPr>
        <p:spPr>
          <a:xfrm>
            <a:off x="6517356" y="4626368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Analysis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6F33F1-39C1-8E43-A6BE-614C43D92E71}"/>
              </a:ext>
            </a:extLst>
          </p:cNvPr>
          <p:cNvSpPr txBox="1"/>
          <p:nvPr/>
        </p:nvSpPr>
        <p:spPr>
          <a:xfrm>
            <a:off x="6527929" y="1565635"/>
            <a:ext cx="2444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err="1"/>
              <a:t>Compute</a:t>
            </a:r>
            <a:r>
              <a:rPr lang="nb-NO" sz="1200"/>
              <a:t>, analyse and store data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1FC4E5F-2A21-E940-AA70-F22A3D7A7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106" y="235872"/>
            <a:ext cx="697422" cy="146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8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25.06.2020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7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virtuelle server</a:t>
            </a:r>
          </a:p>
          <a:p>
            <a:r>
              <a:rPr lang="nb-NO" altLang="nb-NO" dirty="0"/>
              <a:t>Begrensa mulighet for eksport </a:t>
            </a:r>
          </a:p>
          <a:p>
            <a:r>
              <a:rPr lang="nb-NO" altLang="nb-NO" dirty="0"/>
              <a:t>Behandling av data skjer på serveren inne i TSD</a:t>
            </a:r>
          </a:p>
          <a:p>
            <a:pPr lvl="1"/>
            <a:r>
              <a:rPr lang="nb-NO" altLang="nb-NO" dirty="0"/>
              <a:t>Statistikk, lagring, Tungregning, Lyd -og videoredigering..+++</a:t>
            </a:r>
          </a:p>
          <a:p>
            <a:r>
              <a:rPr lang="nb-NO" altLang="nb-NO" dirty="0"/>
              <a:t>Se på data i TSD uten å laste dem ned!</a:t>
            </a:r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Nettskjema.no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Egenutviklet survey-applikasjon</a:t>
            </a:r>
          </a:p>
          <a:p>
            <a:r>
              <a:rPr lang="nb-NO" dirty="0"/>
              <a:t>Kjører kun på UiOs nett og servere</a:t>
            </a:r>
          </a:p>
          <a:p>
            <a:r>
              <a:rPr lang="nb-NO" dirty="0"/>
              <a:t>Høy fokus på sikkerhet og personvern</a:t>
            </a:r>
          </a:p>
          <a:p>
            <a:r>
              <a:rPr lang="nb-NO" dirty="0"/>
              <a:t>Brukes av 10-talls tusen forskere</a:t>
            </a:r>
          </a:p>
          <a:p>
            <a:r>
              <a:rPr lang="nb-NO" dirty="0"/>
              <a:t>Brukes til datainnsamling av de fleste i UH-sektoren</a:t>
            </a:r>
          </a:p>
          <a:p>
            <a:r>
              <a:rPr lang="nb-NO" dirty="0"/>
              <a:t>Kan levere data kryptert til TSD eller på API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E8A6FD0-C19C-5845-A258-A797237B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6638">
            <a:off x="5134599" y="552313"/>
            <a:ext cx="3892428" cy="16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25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EE2810-FFB3-3342-A487-87A90E7B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CDCA85-9B2E-8443-B3DD-BBE2DE733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7E9461-9C23-A24C-B1A3-E6E6A3D3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A8C6249-980B-D44E-9CD9-3C36B6772A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8632640-1230-A14F-A034-FD2D9D72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5" y="0"/>
            <a:ext cx="88717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0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A0DD3F-76EC-C348-A491-C4DB2C2D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89404F-0272-3A44-A0CD-652F3959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DD263C-2CDF-4646-B2DF-91E1094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25.06.2020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CB434DE-6C98-2245-B07C-9E1B069307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EAFA7AA-0E62-0A4F-9ABC-3640D2DA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" y="-336004"/>
            <a:ext cx="7498173" cy="548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0508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20919</TotalTime>
  <Words>349</Words>
  <Application>Microsoft Macintosh PowerPoint</Application>
  <PresentationFormat>Skjermfremvisning (16:9)</PresentationFormat>
  <Paragraphs>82</Paragraphs>
  <Slides>17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9" baseType="lpstr">
      <vt:lpstr>Arial</vt:lpstr>
      <vt:lpstr>UIONorsk16-10</vt:lpstr>
      <vt:lpstr>Nettskjema.no og TSD –sikker datainnsamling på nett</vt:lpstr>
      <vt:lpstr>Norges mest brukte løsning for datainnsamling</vt:lpstr>
      <vt:lpstr>PowerPoint-presentasjon</vt:lpstr>
      <vt:lpstr>Kobling mellom skjema</vt:lpstr>
      <vt:lpstr>PowerPoint-presentasjon</vt:lpstr>
      <vt:lpstr>Tjenester for sensitive data</vt:lpstr>
      <vt:lpstr>Nettskjema.no</vt:lpstr>
      <vt:lpstr>PowerPoint-presentasjon</vt:lpstr>
      <vt:lpstr>PowerPoint-presentasjon</vt:lpstr>
      <vt:lpstr>Tilgjengelighet </vt:lpstr>
      <vt:lpstr>De som svarer logger inn</vt:lpstr>
      <vt:lpstr>Nettskjema</vt:lpstr>
      <vt:lpstr>PowerPoint-presentasjon</vt:lpstr>
      <vt:lpstr>Nettskjema-diktafon: tilgjengelig for alle brukere</vt:lpstr>
      <vt:lpstr>Nettskjema-bilde: Mobilapp for å ta bilder</vt:lpstr>
      <vt:lpstr>Kursing og veiledning via nett</vt:lpstr>
      <vt:lpstr>PowerPoint-presentasjon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93</cp:revision>
  <cp:lastPrinted>2019-01-10T11:29:30Z</cp:lastPrinted>
  <dcterms:created xsi:type="dcterms:W3CDTF">2017-02-14T20:39:57Z</dcterms:created>
  <dcterms:modified xsi:type="dcterms:W3CDTF">2020-06-25T12:21:05Z</dcterms:modified>
</cp:coreProperties>
</file>