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trictFirstAndLastChars="0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466" r:id="rId2"/>
    <p:sldId id="500" r:id="rId3"/>
    <p:sldId id="479" r:id="rId4"/>
    <p:sldId id="467" r:id="rId5"/>
    <p:sldId id="483" r:id="rId6"/>
    <p:sldId id="491" r:id="rId7"/>
    <p:sldId id="492" r:id="rId8"/>
    <p:sldId id="493" r:id="rId9"/>
    <p:sldId id="494" r:id="rId10"/>
    <p:sldId id="496" r:id="rId11"/>
    <p:sldId id="499" r:id="rId12"/>
    <p:sldId id="501" r:id="rId13"/>
    <p:sldId id="459" r:id="rId14"/>
    <p:sldId id="438" r:id="rId15"/>
    <p:sldId id="473" r:id="rId16"/>
    <p:sldId id="502" r:id="rId17"/>
    <p:sldId id="389" r:id="rId18"/>
    <p:sldId id="408" r:id="rId19"/>
    <p:sldId id="486" r:id="rId20"/>
    <p:sldId id="487" r:id="rId21"/>
    <p:sldId id="489" r:id="rId22"/>
    <p:sldId id="488" r:id="rId23"/>
    <p:sldId id="497" r:id="rId24"/>
    <p:sldId id="446" r:id="rId25"/>
    <p:sldId id="503" r:id="rId26"/>
    <p:sldId id="504" r:id="rId27"/>
    <p:sldId id="482" r:id="rId28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1pPr>
    <a:lvl2pPr marL="361950" indent="9525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2pPr>
    <a:lvl3pPr marL="725488" indent="18891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3pPr>
    <a:lvl4pPr marL="1087438" indent="28416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4pPr>
    <a:lvl5pPr marL="1450975" indent="377825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672">
          <p15:clr>
            <a:srgbClr val="A4A3A4"/>
          </p15:clr>
        </p15:guide>
        <p15:guide id="3" pos="5472">
          <p15:clr>
            <a:srgbClr val="A4A3A4"/>
          </p15:clr>
        </p15:guide>
        <p15:guide id="4" pos="1008">
          <p15:clr>
            <a:srgbClr val="A4A3A4"/>
          </p15:clr>
        </p15:guide>
        <p15:guide id="5" pos="1152">
          <p15:clr>
            <a:srgbClr val="A4A3A4"/>
          </p15:clr>
        </p15:guide>
        <p15:guide id="6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216"/>
    <p:restoredTop sz="91581"/>
  </p:normalViewPr>
  <p:slideViewPr>
    <p:cSldViewPr>
      <p:cViewPr varScale="1">
        <p:scale>
          <a:sx n="121" d="100"/>
          <a:sy n="121" d="100"/>
        </p:scale>
        <p:origin x="256" y="176"/>
      </p:cViewPr>
      <p:guideLst>
        <p:guide orient="horz" pos="1800"/>
        <p:guide pos="672"/>
        <p:guide pos="5472"/>
        <p:guide pos="1008"/>
        <p:guide pos="1152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92C72878-E1DE-4802-B8C1-7744EAE489A6}" type="datetime1">
              <a:rPr lang="nb-NO" altLang="nb-NO"/>
              <a:pPr/>
              <a:t>08.01.2019</a:t>
            </a:fld>
            <a:endParaRPr lang="nb-NO" alt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EEA4B436-D35F-4999-A92B-511119E4E832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4396985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1F4A6721-39AC-4DD4-99E0-9996F4785D41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8667488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36195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72548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08743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450975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1814627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177552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540478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03403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A6721-39AC-4DD4-99E0-9996F4785D41}" type="slidenum">
              <a:rPr lang="en-US" altLang="nb-NO" smtClean="0"/>
              <a:pPr/>
              <a:t>25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538495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883155" y="1725415"/>
            <a:ext cx="7543800" cy="857250"/>
          </a:xfrm>
        </p:spPr>
        <p:txBody>
          <a:bodyPr anchor="b"/>
          <a:lstStyle>
            <a:lvl1pPr>
              <a:defRPr sz="16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83155" y="2571750"/>
            <a:ext cx="7543800" cy="13144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965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685D23-DD65-4C79-85E3-BFD5321579C7}" type="datetime1">
              <a:rPr lang="nb-NO" altLang="nb-NO"/>
              <a:pPr/>
              <a:t>08.01.2019</a:t>
            </a:fld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8641C6-D45E-4B3A-A08E-AC8766AC1DAC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627942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1600"/>
            </a:lvl1pPr>
            <a:lvl2pPr marL="362925" indent="0">
              <a:buNone/>
              <a:defRPr sz="1400"/>
            </a:lvl2pPr>
            <a:lvl3pPr marL="725851" indent="0">
              <a:buNone/>
              <a:defRPr sz="1300"/>
            </a:lvl3pPr>
            <a:lvl4pPr marL="1088776" indent="0">
              <a:buNone/>
              <a:defRPr sz="1100"/>
            </a:lvl4pPr>
            <a:lvl5pPr marL="1451701" indent="0">
              <a:buNone/>
              <a:defRPr sz="1100"/>
            </a:lvl5pPr>
            <a:lvl6pPr marL="1814627" indent="0">
              <a:buNone/>
              <a:defRPr sz="1100"/>
            </a:lvl6pPr>
            <a:lvl7pPr marL="2177552" indent="0">
              <a:buNone/>
              <a:defRPr sz="1100"/>
            </a:lvl7pPr>
            <a:lvl8pPr marL="2540478" indent="0">
              <a:buNone/>
              <a:defRPr sz="1100"/>
            </a:lvl8pPr>
            <a:lvl9pPr marL="2903403" indent="0">
              <a:buNone/>
              <a:defRPr sz="11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D1F464-7C15-4F11-AADB-237E7A454215}" type="datetime1">
              <a:rPr lang="nb-NO" altLang="nb-NO"/>
              <a:pPr/>
              <a:t>08.01.2019</a:t>
            </a:fld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C94837-C0B8-488E-85FD-51EB1D151D95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717165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485900"/>
            <a:ext cx="3771900" cy="30861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485900"/>
            <a:ext cx="3771900" cy="30861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CF2973-0B22-4282-8565-7A0E184B4E70}" type="datetime1">
              <a:rPr lang="nb-NO" altLang="nb-NO"/>
              <a:pPr/>
              <a:t>08.01.2019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EEE00B-82FC-47F9-A9E4-D7D49E2FC53D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591700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4"/>
            <a:ext cx="4040188" cy="47982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7"/>
            <a:ext cx="4040188" cy="2963466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4"/>
            <a:ext cx="4041775" cy="47982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7"/>
            <a:ext cx="4041775" cy="2963466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17D20F-71F0-4DE9-B431-0DEBF298AC75}" type="datetime1">
              <a:rPr lang="nb-NO" altLang="nb-NO"/>
              <a:pPr/>
              <a:t>08.01.2019</a:t>
            </a:fld>
            <a:endParaRPr lang="nb-NO" altLang="nb-NO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CD0B60-1B5D-4E70-991D-D50E967558F9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897095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D499AF-E6E2-412F-956B-876FD1C34410}" type="datetime1">
              <a:rPr lang="nb-NO" altLang="nb-NO"/>
              <a:pPr/>
              <a:t>08.01.2019</a:t>
            </a:fld>
            <a:endParaRPr lang="nb-NO" altLang="nb-NO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60E800-F732-471D-98EA-1CEF5C3FBCBF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220875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CB1765-242F-4223-91E4-CFCB44427516}" type="datetime1">
              <a:rPr lang="nb-NO" altLang="nb-NO"/>
              <a:pPr/>
              <a:t>08.01.2019</a:t>
            </a:fld>
            <a:endParaRPr lang="nb-NO" altLang="nb-NO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B2E8C4-9A45-457D-A489-12015E914BE2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77746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93BF28-FB2A-4AEC-91F1-40FAF83F6D7C}" type="datetime1">
              <a:rPr lang="nb-NO" altLang="nb-NO"/>
              <a:pPr/>
              <a:t>08.01.2019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C2191-4972-4EEC-B3C6-41B02CD4E13B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567214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/>
          <a:lstStyle>
            <a:lvl1pPr marL="0" indent="0">
              <a:buNone/>
              <a:defRPr sz="2500"/>
            </a:lvl1pPr>
            <a:lvl2pPr marL="362925" indent="0">
              <a:buNone/>
              <a:defRPr sz="2200"/>
            </a:lvl2pPr>
            <a:lvl3pPr marL="725851" indent="0">
              <a:buNone/>
              <a:defRPr sz="1900"/>
            </a:lvl3pPr>
            <a:lvl4pPr marL="1088776" indent="0">
              <a:buNone/>
              <a:defRPr sz="1600"/>
            </a:lvl4pPr>
            <a:lvl5pPr marL="1451701" indent="0">
              <a:buNone/>
              <a:defRPr sz="1600"/>
            </a:lvl5pPr>
            <a:lvl6pPr marL="1814627" indent="0">
              <a:buNone/>
              <a:defRPr sz="1600"/>
            </a:lvl6pPr>
            <a:lvl7pPr marL="2177552" indent="0">
              <a:buNone/>
              <a:defRPr sz="1600"/>
            </a:lvl7pPr>
            <a:lvl8pPr marL="2540478" indent="0">
              <a:buNone/>
              <a:defRPr sz="1600"/>
            </a:lvl8pPr>
            <a:lvl9pPr marL="2903403" indent="0">
              <a:buNone/>
              <a:defRPr sz="1600"/>
            </a:lvl9pPr>
          </a:lstStyle>
          <a:p>
            <a:pPr lvl="0"/>
            <a:r>
              <a:rPr lang="nb-NO" noProof="0"/>
              <a:t>Dra bildet til plassholderen eller klikk ikonet for å legge til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04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076BF2-5696-4269-86B8-2A554B8C574C}" type="datetime1">
              <a:rPr lang="nb-NO" altLang="nb-NO"/>
              <a:pPr/>
              <a:t>08.01.2019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60F646-FDA5-4F95-A2B6-53C08793E556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996547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762001" y="637223"/>
            <a:ext cx="7921625" cy="85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485900"/>
            <a:ext cx="792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48006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solidFill>
                  <a:schemeClr val="bg2"/>
                </a:solidFill>
              </a:defRPr>
            </a:lvl1pPr>
          </a:lstStyle>
          <a:p>
            <a:fld id="{C8D93BF0-3F65-4DB6-BA10-0E6729C3EA2F}" type="datetime1">
              <a:rPr lang="nb-NO" altLang="nb-NO"/>
              <a:pPr/>
              <a:t>08.01.2019</a:t>
            </a:fld>
            <a:endParaRPr lang="nb-NO" altLang="nb-NO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18463" y="4800600"/>
            <a:ext cx="6858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700">
                <a:solidFill>
                  <a:schemeClr val="bg2"/>
                </a:solidFill>
              </a:defRPr>
            </a:lvl1pPr>
          </a:lstStyle>
          <a:p>
            <a:fld id="{1895F283-0CE8-48B6-BDEE-BDD846E51A0B}" type="slidenum">
              <a:rPr lang="en-US" altLang="nb-NO"/>
              <a:pPr/>
              <a:t>‹#›</a:t>
            </a:fld>
            <a:endParaRPr lang="en-US" altLang="nb-NO"/>
          </a:p>
        </p:txBody>
      </p:sp>
      <p:pic>
        <p:nvPicPr>
          <p:cNvPr id="1030" name="Picture 6" descr="UiO_A_png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9" y="121444"/>
            <a:ext cx="2211387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362925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72585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088776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45170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71463" indent="-271463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588963" indent="-225425" algn="l" rtl="0" eaLnBrk="1" fontAlgn="base" hangingPunct="1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  <a:ea typeface="+mn-ea"/>
          <a:cs typeface="+mn-cs"/>
        </a:defRPr>
      </a:lvl2pPr>
      <a:lvl3pPr marL="906463" indent="-180975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270000" indent="-180975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631950" indent="-180975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5pPr>
      <a:lvl6pPr marL="1996089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6pPr>
      <a:lvl7pPr marL="2359015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7pPr>
      <a:lvl8pPr marL="2721940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8pPr>
      <a:lvl9pPr marL="3084866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2925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585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88776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170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4627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77552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0478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3403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tiff"/><Relationship Id="rId7" Type="http://schemas.openxmlformats.org/officeDocument/2006/relationships/image" Target="../media/image20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io.no/tjenester/it/applikasjoner/nettskjema/hjelp/tips-triks/diktafon.html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891328" y="2571750"/>
            <a:ext cx="7543800" cy="1307059"/>
          </a:xfrm>
        </p:spPr>
        <p:txBody>
          <a:bodyPr/>
          <a:lstStyle/>
          <a:p>
            <a:r>
              <a:rPr lang="nb-NO" sz="4800" dirty="0"/>
              <a:t>Avansert datainnsamling med nettskjema og </a:t>
            </a:r>
            <a:r>
              <a:rPr lang="nb-NO" sz="4800" dirty="0" err="1"/>
              <a:t>mobilapper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1547663" y="4299942"/>
            <a:ext cx="6922465" cy="378346"/>
          </a:xfrm>
        </p:spPr>
        <p:txBody>
          <a:bodyPr/>
          <a:lstStyle/>
          <a:p>
            <a:r>
              <a:rPr lang="nb-NO" dirty="0"/>
              <a:t>Dagfinn Bergsager, Høyskolen innlandet 9.jan 2019</a:t>
            </a:r>
          </a:p>
        </p:txBody>
      </p:sp>
    </p:spTree>
    <p:extLst>
      <p:ext uri="{BB962C8B-B14F-4D97-AF65-F5344CB8AC3E}">
        <p14:creationId xmlns:p14="http://schemas.microsoft.com/office/powerpoint/2010/main" val="4093918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9A52366-451A-B64D-96EC-1FD198818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EB4E8A9-F735-9B45-9F59-9255B3C99D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2390192-821C-8B42-BC66-3D281EEF2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08.01.2019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30722DF-54D6-934D-ABE3-CF3F0A7F8E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11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129775B-4D3B-B649-94DC-86E5682CF8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515" t="40787" r="6056" b="25514"/>
          <a:stretch/>
        </p:blipFill>
        <p:spPr>
          <a:xfrm>
            <a:off x="323528" y="-308570"/>
            <a:ext cx="6693532" cy="616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125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2F7C6AC-A8B6-7845-AC64-334273BA0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2FE57ED-9811-8045-A206-569922C7E5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915C379-0E5D-EB42-9483-A33FEE397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08.01.2019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27BC500-E6CC-6F40-8448-AA02035341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12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BCEC3243-F18C-8948-81BE-BE5821DB5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93171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5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4BBCEDB-941A-0243-AAFA-73E41EBBB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PreventADALL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AAA9163-53A4-3B4F-B016-544CB08B21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Inklusjon med </a:t>
            </a:r>
            <a:r>
              <a:rPr lang="nb-NO" dirty="0" err="1"/>
              <a:t>ipad</a:t>
            </a:r>
            <a:r>
              <a:rPr lang="nb-NO" dirty="0"/>
              <a:t> på ultralyd</a:t>
            </a:r>
          </a:p>
          <a:p>
            <a:r>
              <a:rPr lang="nb-NO" dirty="0"/>
              <a:t>Inviterer basert på epost til samtykke og første skjema</a:t>
            </a:r>
          </a:p>
          <a:p>
            <a:r>
              <a:rPr lang="nb-NO" dirty="0"/>
              <a:t>Får automatisk invitasjon til å svare på dagbokskjema hver uke frem til de føder</a:t>
            </a:r>
          </a:p>
          <a:p>
            <a:r>
              <a:rPr lang="nb-NO" dirty="0"/>
              <a:t>Har 2 500 respondenter og nærmere 1 </a:t>
            </a:r>
            <a:r>
              <a:rPr lang="nb-NO" dirty="0" err="1"/>
              <a:t>mill</a:t>
            </a:r>
            <a:r>
              <a:rPr lang="nb-NO" dirty="0"/>
              <a:t> svar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C256101-FAD1-9E4C-A4DC-E55A77C3E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08.01.2019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3D0EBBF-F68F-0E4E-BAD8-C0F3F3CEAD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13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683522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26A85DD-8CE4-4F47-97A2-8B8211AD1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DE4E5EB4-E806-8946-B320-1E172EE771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3478"/>
            <a:ext cx="6732240" cy="4903818"/>
          </a:xfr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1F10589-89C9-2F49-B306-35892B091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08.01.2019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4E5D197-10CC-604A-A7BA-27E9AC157A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14</a:t>
            </a:fld>
            <a:endParaRPr lang="en-US" alt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BEE12D3-BFD2-4D44-965B-68ED19FD7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181" y="3108051"/>
            <a:ext cx="2739504" cy="170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73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A152F9D-9867-AF4D-8633-4E506F975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DADCA538-9234-2244-A0BC-B0885C4AFC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-5569"/>
            <a:ext cx="7133295" cy="5149069"/>
          </a:xfr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79D66E2-9F03-CB49-8A7C-A6088DFAB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08.01.2019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EF05C09-4067-304B-AE17-4BDEB64E43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15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739510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E8060C4-1173-D74A-9E71-68542FED6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72DFB377-B55D-CB4C-84FF-09D77B0F6D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5" y="-9068"/>
            <a:ext cx="7716941" cy="5152567"/>
          </a:xfr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31CBFF1-0467-EA4F-B26B-B012D6E88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08.01.2019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E70113E-10EA-AE47-9F63-23AD39D8B4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16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85355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3209A4-99B9-D847-A9F0-4855169A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Demo: </a:t>
            </a:r>
            <a:r>
              <a:rPr lang="nb-NO" dirty="0" err="1"/>
              <a:t>MinSafeStart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446F27B-B6BD-FA46-B619-7D552140D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EAA4282-40C8-1F43-8534-77990326F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08.01.2019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FFDD369-6B15-3045-AFAF-6EB49C4A45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17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633545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62001" y="637223"/>
            <a:ext cx="7921625" cy="4094767"/>
          </a:xfrm>
        </p:spPr>
        <p:txBody>
          <a:bodyPr/>
          <a:lstStyle/>
          <a:p>
            <a:r>
              <a:rPr lang="nb-NO" dirty="0"/>
              <a:t>Hvordan klarer vi å utvikle </a:t>
            </a:r>
            <a:r>
              <a:rPr lang="nb-NO" dirty="0" err="1"/>
              <a:t>mobilapper</a:t>
            </a:r>
            <a:r>
              <a:rPr lang="nb-NO" dirty="0"/>
              <a:t> som samler inn sensitive personopplysninger?</a:t>
            </a:r>
            <a:br>
              <a:rPr lang="nb-NO" dirty="0"/>
            </a:br>
            <a:br>
              <a:rPr lang="nb-NO" dirty="0"/>
            </a:br>
            <a:r>
              <a:rPr lang="nb-NO" dirty="0"/>
              <a:t>-fordi vi har </a:t>
            </a:r>
            <a:r>
              <a:rPr lang="nb-NO" sz="3200" dirty="0"/>
              <a:t>innebygd personvern</a:t>
            </a:r>
            <a:r>
              <a:rPr lang="nb-NO" dirty="0"/>
              <a:t>!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					…ikke omvendt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08.01.2019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18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2615377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08.01.2019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19</a:t>
            </a:fld>
            <a:endParaRPr lang="en-US" altLang="nb-NO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82578"/>
            <a:ext cx="783887" cy="1394274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8" name="Pil høyre 7"/>
          <p:cNvSpPr/>
          <p:nvPr/>
        </p:nvSpPr>
        <p:spPr bwMode="auto">
          <a:xfrm rot="20461190">
            <a:off x="1734714" y="3450749"/>
            <a:ext cx="706187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1" y="3797633"/>
            <a:ext cx="1152129" cy="1245750"/>
          </a:xfrm>
          <a:prstGeom prst="rect">
            <a:avLst/>
          </a:prstGeom>
        </p:spPr>
      </p:pic>
      <p:sp>
        <p:nvSpPr>
          <p:cNvPr id="12" name="Pil høyre 11">
            <a:extLst>
              <a:ext uri="{FF2B5EF4-FFF2-40B4-BE49-F238E27FC236}">
                <a16:creationId xmlns:a16="http://schemas.microsoft.com/office/drawing/2014/main" id="{57B504D1-4F17-C447-8D48-EF9E26B4D2C3}"/>
              </a:ext>
            </a:extLst>
          </p:cNvPr>
          <p:cNvSpPr/>
          <p:nvPr/>
        </p:nvSpPr>
        <p:spPr bwMode="auto">
          <a:xfrm>
            <a:off x="5521997" y="4227934"/>
            <a:ext cx="706187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4" name="Plassholder for innhold 6">
            <a:extLst>
              <a:ext uri="{FF2B5EF4-FFF2-40B4-BE49-F238E27FC236}">
                <a16:creationId xmlns:a16="http://schemas.microsoft.com/office/drawing/2014/main" id="{3694F0C8-A10E-034B-A1C4-66E0A459BD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5157" y="3055446"/>
            <a:ext cx="1639343" cy="2048515"/>
          </a:xfr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C3DFC2A5-6D01-3D46-AC98-FFB4F2B60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892" y="1819766"/>
            <a:ext cx="1274599" cy="1274599"/>
          </a:xfrm>
          <a:prstGeom prst="rect">
            <a:avLst/>
          </a:prstGeom>
        </p:spPr>
      </p:pic>
      <p:sp>
        <p:nvSpPr>
          <p:cNvPr id="16" name="Pil høyre 15">
            <a:extLst>
              <a:ext uri="{FF2B5EF4-FFF2-40B4-BE49-F238E27FC236}">
                <a16:creationId xmlns:a16="http://schemas.microsoft.com/office/drawing/2014/main" id="{EE6F3011-154B-B541-9812-52A793D24311}"/>
              </a:ext>
            </a:extLst>
          </p:cNvPr>
          <p:cNvSpPr/>
          <p:nvPr/>
        </p:nvSpPr>
        <p:spPr bwMode="auto">
          <a:xfrm rot="373830">
            <a:off x="1670558" y="2441000"/>
            <a:ext cx="706187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7" name="Pil høyre 16">
            <a:extLst>
              <a:ext uri="{FF2B5EF4-FFF2-40B4-BE49-F238E27FC236}">
                <a16:creationId xmlns:a16="http://schemas.microsoft.com/office/drawing/2014/main" id="{E22C787A-326D-F24D-8C82-3EF0718B3F23}"/>
              </a:ext>
            </a:extLst>
          </p:cNvPr>
          <p:cNvSpPr/>
          <p:nvPr/>
        </p:nvSpPr>
        <p:spPr bwMode="auto">
          <a:xfrm rot="1264065">
            <a:off x="1736471" y="1528824"/>
            <a:ext cx="706187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657C26CF-35F9-8F47-BBDE-F3580BEC85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0231" y="2427734"/>
            <a:ext cx="1152129" cy="1152129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49BA9632-5D84-174F-BC7E-69B6DB2FE8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0758" y="987574"/>
            <a:ext cx="1507626" cy="1131590"/>
          </a:xfrm>
          <a:prstGeom prst="rect">
            <a:avLst/>
          </a:prstGeom>
        </p:spPr>
      </p:pic>
      <p:sp>
        <p:nvSpPr>
          <p:cNvPr id="19" name="Pil høyre 18">
            <a:extLst>
              <a:ext uri="{FF2B5EF4-FFF2-40B4-BE49-F238E27FC236}">
                <a16:creationId xmlns:a16="http://schemas.microsoft.com/office/drawing/2014/main" id="{E42ACA9F-EB9F-2845-BF29-CFF70A2BDCD5}"/>
              </a:ext>
            </a:extLst>
          </p:cNvPr>
          <p:cNvSpPr/>
          <p:nvPr/>
        </p:nvSpPr>
        <p:spPr bwMode="auto">
          <a:xfrm>
            <a:off x="5521997" y="1419622"/>
            <a:ext cx="706187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0" name="Pil høyre 19">
            <a:extLst>
              <a:ext uri="{FF2B5EF4-FFF2-40B4-BE49-F238E27FC236}">
                <a16:creationId xmlns:a16="http://schemas.microsoft.com/office/drawing/2014/main" id="{8A0324D1-4B13-0B46-A64F-E2BA14AA589A}"/>
              </a:ext>
            </a:extLst>
          </p:cNvPr>
          <p:cNvSpPr/>
          <p:nvPr/>
        </p:nvSpPr>
        <p:spPr bwMode="auto">
          <a:xfrm>
            <a:off x="5521997" y="2859782"/>
            <a:ext cx="706187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73C9843D-D7ED-5241-BF98-8C78C0F0D6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8958" y="49270"/>
            <a:ext cx="29170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39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171075A-BD96-B14B-B5DC-DE04B509E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Ipads</a:t>
            </a:r>
            <a:r>
              <a:rPr lang="nb-NO" dirty="0"/>
              <a:t> og </a:t>
            </a:r>
            <a:r>
              <a:rPr lang="nb-NO" dirty="0" err="1"/>
              <a:t>iphones</a:t>
            </a:r>
            <a:r>
              <a:rPr lang="nb-NO" dirty="0"/>
              <a:t> i alle ambulanser fra oss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AA0E460-9D2F-8840-BE85-DD52F118BD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Vi tilbyr sikker drift av </a:t>
            </a:r>
            <a:r>
              <a:rPr lang="nb-NO" dirty="0" err="1"/>
              <a:t>ipads</a:t>
            </a:r>
            <a:r>
              <a:rPr lang="nb-NO" dirty="0"/>
              <a:t> og </a:t>
            </a:r>
            <a:r>
              <a:rPr lang="nb-NO" dirty="0" err="1"/>
              <a:t>iphones</a:t>
            </a:r>
            <a:endParaRPr lang="nb-NO" dirty="0"/>
          </a:p>
          <a:p>
            <a:r>
              <a:rPr lang="nb-NO" dirty="0"/>
              <a:t>Alle ambulanser til OUS har dette fra oss</a:t>
            </a:r>
          </a:p>
          <a:p>
            <a:r>
              <a:rPr lang="nb-NO" dirty="0"/>
              <a:t>Nytt prosjekt med </a:t>
            </a:r>
            <a:r>
              <a:rPr lang="nb-NO" dirty="0" err="1"/>
              <a:t>app</a:t>
            </a:r>
            <a:r>
              <a:rPr lang="nb-NO" dirty="0"/>
              <a:t> for behandling av hjerneslag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B505929-B183-054D-972A-96EE34A4B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08.01.2019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E1DA7DB-A991-EE42-9D40-DEC4E6D345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20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229736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BC68B86-F5D2-D044-9959-764E255C6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Demo: </a:t>
            </a:r>
            <a:r>
              <a:rPr lang="nb-NO" dirty="0" err="1"/>
              <a:t>MinMat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A1A36F2-A2B0-0045-A351-C17C109A36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525FD69-3B08-8244-A1C2-6AE05D7BB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08.01.2019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7C07F73-6E97-CB48-8965-5B7DFA72C0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8530799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2A22B0-8F4B-254B-87A4-FB2952F64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eSTROKE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3533A76-6102-2D4F-8067-8CD0C24E9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485900"/>
            <a:ext cx="7924800" cy="858679"/>
          </a:xfrm>
        </p:spPr>
        <p:txBody>
          <a:bodyPr/>
          <a:lstStyle/>
          <a:p>
            <a:r>
              <a:rPr lang="nb-NO" dirty="0"/>
              <a:t>Ambulansepersonell kommuniserer med vakthavende nevrolog for å stille diagnose ved hjelp av </a:t>
            </a:r>
            <a:r>
              <a:rPr lang="nb-NO" dirty="0" err="1"/>
              <a:t>app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F9CA46A-F4C1-F942-BFF2-26E30667F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08.01.2019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ECB61FD-3D3B-D447-897A-26AE399BE8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21</a:t>
            </a:fld>
            <a:endParaRPr lang="en-US" alt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5BCA1CD8-28AA-9740-BD9A-CADA05D0D82B}"/>
              </a:ext>
            </a:extLst>
          </p:cNvPr>
          <p:cNvPicPr/>
          <p:nvPr/>
        </p:nvPicPr>
        <p:blipFill rotWithShape="1">
          <a:blip r:embed="rId2"/>
          <a:srcRect t="28965"/>
          <a:stretch/>
        </p:blipFill>
        <p:spPr bwMode="auto">
          <a:xfrm>
            <a:off x="1115616" y="2344580"/>
            <a:ext cx="6552728" cy="26607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40421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69448C2-8D17-4C44-ADAE-EAE49C8EE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62EA76C-410C-C248-A136-5CE919576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C45D9D6-8F70-334E-8378-0F9EDF184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08.01.2019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5D3A50C-E997-7A4C-8B33-CFAE8F2B0C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22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FDA070A7-9388-F94F-9CD5-BD8AEB88819F}"/>
              </a:ext>
            </a:extLst>
          </p:cNvPr>
          <p:cNvPicPr/>
          <p:nvPr/>
        </p:nvPicPr>
        <p:blipFill rotWithShape="1">
          <a:blip r:embed="rId2"/>
          <a:srcRect t="24341"/>
          <a:stretch/>
        </p:blipFill>
        <p:spPr bwMode="auto">
          <a:xfrm>
            <a:off x="758826" y="771550"/>
            <a:ext cx="7485581" cy="38004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481351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D088152-8651-8646-8218-84F0AB0A4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44F5BCD-8887-474F-9F01-F7CF30098F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820C00D-FB15-BB41-AA9C-F9A4866B1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08.01.2019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1869054-AA7E-F74A-822A-24E058984D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23</a:t>
            </a:fld>
            <a:endParaRPr lang="en-US" altLang="nb-NO"/>
          </a:p>
        </p:txBody>
      </p:sp>
      <p:pic>
        <p:nvPicPr>
          <p:cNvPr id="7" name="Bilde 6" descr="C:\Users\ranmar\AppData\Local\Microsoft\Windows\INetCache\Content.MSO\D7AC9DFB.tmp">
            <a:extLst>
              <a:ext uri="{FF2B5EF4-FFF2-40B4-BE49-F238E27FC236}">
                <a16:creationId xmlns:a16="http://schemas.microsoft.com/office/drawing/2014/main" id="{3CFF6040-E75E-9142-9632-3AFCD42A23C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411509"/>
            <a:ext cx="6696744" cy="45100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44714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C77A107-0187-AB4E-BEA7-F6FB42956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Film av terapi	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3103C6F-2D3B-6B4B-832D-13B370A3D6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8ADE672-8D05-4349-B38E-35B826CDB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08.01.2019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4FCEEB2-4337-A74B-84BE-B5D3F84BF1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24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6F9134CF-22E2-914B-ADC9-A55871583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0688" y="1424762"/>
            <a:ext cx="9144000" cy="417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192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B263987-F7E5-394E-810A-F1A8CE636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Egne </a:t>
            </a:r>
            <a:r>
              <a:rPr lang="nb-NO" dirty="0" err="1"/>
              <a:t>webapper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68A2539-0BEB-7B42-B42A-37B88907F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485900"/>
            <a:ext cx="4386064" cy="3086100"/>
          </a:xfrm>
        </p:spPr>
        <p:txBody>
          <a:bodyPr/>
          <a:lstStyle/>
          <a:p>
            <a:r>
              <a:rPr lang="nb-NO" dirty="0"/>
              <a:t>Kan nå levere data til TSD fra </a:t>
            </a:r>
            <a:r>
              <a:rPr lang="nb-NO" dirty="0" err="1"/>
              <a:t>webapper</a:t>
            </a:r>
            <a:r>
              <a:rPr lang="nb-NO" dirty="0"/>
              <a:t> også</a:t>
            </a:r>
          </a:p>
          <a:p>
            <a:r>
              <a:rPr lang="nb-NO" dirty="0"/>
              <a:t>Smertekart utviklet for FHI</a:t>
            </a:r>
          </a:p>
          <a:p>
            <a:pPr lvl="1"/>
            <a:r>
              <a:rPr lang="nb-NO" dirty="0"/>
              <a:t>Sendt alle ungdommer i 2018 (Shoot2018)</a:t>
            </a:r>
          </a:p>
          <a:p>
            <a:r>
              <a:rPr lang="nb-NO" dirty="0"/>
              <a:t>Samme arkitektur som </a:t>
            </a:r>
            <a:r>
              <a:rPr lang="nb-NO" dirty="0" err="1"/>
              <a:t>mobilapper</a:t>
            </a:r>
            <a:endParaRPr lang="nb-NO" dirty="0"/>
          </a:p>
          <a:p>
            <a:pPr lvl="1"/>
            <a:r>
              <a:rPr lang="nb-NO" dirty="0"/>
              <a:t>Nettskjema </a:t>
            </a:r>
            <a:r>
              <a:rPr lang="nb-NO" dirty="0">
                <a:sym typeface="Wingdings" pitchFamily="2" charset="2"/>
              </a:rPr>
              <a:t> TSD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8AE0549-E8C0-1148-88FA-129510EC3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08.01.2019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1D41EBE-AEB4-064B-AC7A-A901477B27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25</a:t>
            </a:fld>
            <a:endParaRPr lang="en-US" altLang="nb-NO"/>
          </a:p>
        </p:txBody>
      </p:sp>
      <p:pic>
        <p:nvPicPr>
          <p:cNvPr id="6" name="Plassholder for innhold 6">
            <a:extLst>
              <a:ext uri="{FF2B5EF4-FFF2-40B4-BE49-F238E27FC236}">
                <a16:creationId xmlns:a16="http://schemas.microsoft.com/office/drawing/2014/main" id="{0A70C3DD-BDAD-F548-9884-B76E29ADD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148064" y="149241"/>
            <a:ext cx="3776763" cy="47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60713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B8169EA-3845-C542-9790-DAB6F0D6C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Diktafon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4794012-D50C-8248-9567-85C5D420A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Sikrere enn vanlige diktafoner</a:t>
            </a:r>
          </a:p>
          <a:p>
            <a:r>
              <a:rPr lang="nb-NO" dirty="0">
                <a:hlinkClick r:id="rId2"/>
              </a:rPr>
              <a:t>Se egen </a:t>
            </a:r>
            <a:r>
              <a:rPr lang="nb-NO" dirty="0" err="1">
                <a:hlinkClick r:id="rId2"/>
              </a:rPr>
              <a:t>dok</a:t>
            </a:r>
            <a:endParaRPr lang="nb-NO" dirty="0"/>
          </a:p>
          <a:p>
            <a:pPr marL="0" indent="0">
              <a:buNone/>
            </a:pPr>
            <a:br>
              <a:rPr lang="nb-NO" dirty="0"/>
            </a:b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C5DC3F4-EB6F-084A-B491-AFFE879F3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08.01.2019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59A9F79-BF51-6F48-BDF2-5059210343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26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7953383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EB5B33A-39C1-2B4D-A5EF-E3D12CC7E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Noen råd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C71828A-1E82-B54D-982A-5703064D8B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Design og definer hva du skal inn av data og se hvordan Nettskjema kan løse dette</a:t>
            </a:r>
          </a:p>
          <a:p>
            <a:r>
              <a:rPr lang="nb-NO" dirty="0"/>
              <a:t>Lag robust og sikker løsning for studie-IDer</a:t>
            </a:r>
          </a:p>
          <a:p>
            <a:r>
              <a:rPr lang="nb-NO" dirty="0"/>
              <a:t>Test skjema mot noen brukere</a:t>
            </a:r>
          </a:p>
          <a:p>
            <a:r>
              <a:rPr lang="nb-NO" dirty="0"/>
              <a:t>Test at data blir som forventet – tungt å endre i etterkant</a:t>
            </a:r>
          </a:p>
          <a:p>
            <a:r>
              <a:rPr lang="nb-NO" dirty="0"/>
              <a:t>Skriv til REK/NSD at all data samles inn med Nettskjema og lagres i TSD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FEFD4E4-F8BA-4642-8FF8-9D413A06C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08.01.2019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E31F3F6-FF3C-A045-8F7A-30DB6183E1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27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3983412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D5D3052-E9FC-4641-BC95-C983A9787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95486"/>
            <a:ext cx="8226426" cy="3934777"/>
          </a:xfrm>
        </p:spPr>
        <p:txBody>
          <a:bodyPr/>
          <a:lstStyle/>
          <a:p>
            <a:br>
              <a:rPr lang="nb-NO" dirty="0"/>
            </a:br>
            <a:br>
              <a:rPr lang="nb-NO" dirty="0"/>
            </a:br>
            <a:r>
              <a:rPr lang="nb-NO" dirty="0" err="1"/>
              <a:t>linkedin.com</a:t>
            </a:r>
            <a:r>
              <a:rPr lang="nb-NO" dirty="0"/>
              <a:t>/in/bergsager/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3C04390-3446-4246-8AD3-5C6F14F14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08.01.2019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1B4D0EA-C72B-D944-A95E-99C9523EB5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28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568498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FAEF7B-D43F-0645-8809-E08512953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14D7136-215F-A64F-9758-38BA75D26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84E2675-B12C-764D-BEFD-C600E882F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08.01.2019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A777931-D3C0-6E4A-826D-091C8159FA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4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E33BC1FC-33A5-4A43-91D7-CFA1295DB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503" y="0"/>
            <a:ext cx="611299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859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D470297-CBF7-6745-B90A-9230EFE5C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5A4BDB8-57A6-3148-93C9-63F6250D09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B842044-10A2-D043-B1B1-C8AD13E1F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08.01.2019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5EAEF24-F196-8045-B139-0B5085D03F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5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E7896233-B580-1A4A-8C34-92F040AFF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335" y="0"/>
            <a:ext cx="554732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52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6FD6063-84E8-544B-B034-7E3ADA0E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Sykepleier kan se utvikling per pasient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00252F4-A5C1-F949-BC79-CDA217168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Innlogging med </a:t>
            </a:r>
            <a:r>
              <a:rPr lang="nb-NO" dirty="0" err="1"/>
              <a:t>Idporten</a:t>
            </a:r>
            <a:r>
              <a:rPr lang="nb-NO" dirty="0"/>
              <a:t> nivå 4</a:t>
            </a:r>
          </a:p>
          <a:p>
            <a:r>
              <a:rPr lang="nb-NO" dirty="0"/>
              <a:t>Tilgang gis direkte på data basert på personnummer.</a:t>
            </a:r>
          </a:p>
          <a:p>
            <a:pPr lvl="1"/>
            <a:r>
              <a:rPr lang="nb-NO" dirty="0"/>
              <a:t>Ingen systembrukere</a:t>
            </a:r>
          </a:p>
          <a:p>
            <a:r>
              <a:rPr lang="nb-NO" dirty="0"/>
              <a:t>Sykepleier ser på utvikling per pasient og får forslag til tiltak</a:t>
            </a:r>
          </a:p>
          <a:p>
            <a:r>
              <a:rPr lang="nb-NO" dirty="0"/>
              <a:t>Forslag til tiltak kan limes inn i journal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FE49024-CD7D-824D-B849-DD8874DBB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08.01.2019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0D50529-47B7-6C43-AE51-3350B03DA0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6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755320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E4AA224-9B8B-304E-941C-B2F246D6A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6AFBCE5-F008-7944-9F9C-556938C084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3EF7B8F-D924-6B4C-ADF0-CDFEC86D2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08.01.2019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AB4DB87-879B-4B4C-BDC0-ACDB43CC8B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7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AB0B604E-62C1-6D48-8781-610A5D7AC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824" y="0"/>
            <a:ext cx="489635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824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B89E40-11F1-3E4D-BEDC-383FA82F1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5295C16-8CEF-7048-A5C1-D77650BE5A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5EAA0DA-56D0-C346-B478-71C13E0B4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08.01.2019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042759B-A7B2-934B-B57D-46209B6E04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8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E231AD0C-0EA7-3847-AB4F-8192B556B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918" y="0"/>
            <a:ext cx="657016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817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E7FEBD-05F0-A443-B4C8-70BE3472A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B3D0421-085E-354D-8833-CA8C2DA969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13A75D7-A6C6-7347-B6DD-99A2592A9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08.01.2019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1738E1E-F435-1346-98AF-A4C5A1D5BB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9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1C30CE70-C699-2F40-A5F9-9239D105A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434" y="0"/>
            <a:ext cx="492313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171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D80EDEF-C6A5-3E48-91D7-7C6901DE0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7E0CB2D-7292-514F-9B1A-4B96DB08B3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D4C3598-EC17-E749-AB76-381CF57B2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08.01.2019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DD51D87-7962-604E-9915-C4CA8BDB14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10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5FE0D5-3931-C74A-9822-F3BC8C6E7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261529"/>
      </p:ext>
    </p:extLst>
  </p:cSld>
  <p:clrMapOvr>
    <a:masterClrMapping/>
  </p:clrMapOvr>
</p:sld>
</file>

<file path=ppt/theme/theme1.xml><?xml version="1.0" encoding="utf-8"?>
<a:theme xmlns:a="http://schemas.openxmlformats.org/drawingml/2006/main" name="UIONorsk16-10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uio-collage-13</Template>
  <TotalTime>67384</TotalTime>
  <Words>310</Words>
  <Application>Microsoft Macintosh PowerPoint</Application>
  <PresentationFormat>Skjermfremvisning (16:9)</PresentationFormat>
  <Paragraphs>93</Paragraphs>
  <Slides>27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1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27</vt:i4>
      </vt:variant>
    </vt:vector>
  </HeadingPairs>
  <TitlesOfParts>
    <vt:vector size="29" baseType="lpstr">
      <vt:lpstr>Arial</vt:lpstr>
      <vt:lpstr>UIONorsk16-10</vt:lpstr>
      <vt:lpstr>Avansert datainnsamling med nettskjema og mobilapper</vt:lpstr>
      <vt:lpstr>Demo: MinMat</vt:lpstr>
      <vt:lpstr>PowerPoint-presentasjon</vt:lpstr>
      <vt:lpstr>PowerPoint-presentasjon</vt:lpstr>
      <vt:lpstr>Sykepleier kan se utvikling per pasient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PreventADALL</vt:lpstr>
      <vt:lpstr>PowerPoint-presentasjon</vt:lpstr>
      <vt:lpstr>PowerPoint-presentasjon</vt:lpstr>
      <vt:lpstr>PowerPoint-presentasjon</vt:lpstr>
      <vt:lpstr>Demo: MinSafeStart</vt:lpstr>
      <vt:lpstr>Hvordan klarer vi å utvikle mobilapper som samler inn sensitive personopplysninger?  -fordi vi har innebygd personvern!        …ikke omvendt</vt:lpstr>
      <vt:lpstr>PowerPoint-presentasjon</vt:lpstr>
      <vt:lpstr>Ipads og iphones i alle ambulanser fra oss</vt:lpstr>
      <vt:lpstr>eSTROKE</vt:lpstr>
      <vt:lpstr>PowerPoint-presentasjon</vt:lpstr>
      <vt:lpstr>PowerPoint-presentasjon</vt:lpstr>
      <vt:lpstr>Film av terapi </vt:lpstr>
      <vt:lpstr>Egne webapper</vt:lpstr>
      <vt:lpstr>Diktafon</vt:lpstr>
      <vt:lpstr>Noen råd</vt:lpstr>
      <vt:lpstr>  linkedin.com/in/bergsager/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Tillit i mobilapper som samler inn senstive data</dc:title>
  <dc:creator>Dagfinn Bergsager</dc:creator>
  <cp:lastModifiedBy>Dagfinn Bergsager</cp:lastModifiedBy>
  <cp:revision>297</cp:revision>
  <cp:lastPrinted>2019-01-10T11:29:05Z</cp:lastPrinted>
  <dcterms:created xsi:type="dcterms:W3CDTF">2017-02-14T20:39:57Z</dcterms:created>
  <dcterms:modified xsi:type="dcterms:W3CDTF">2019-01-10T12:01:43Z</dcterms:modified>
</cp:coreProperties>
</file>