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75" r:id="rId2"/>
    <p:sldId id="569" r:id="rId3"/>
    <p:sldId id="568" r:id="rId4"/>
    <p:sldId id="578" r:id="rId5"/>
    <p:sldId id="579" r:id="rId6"/>
    <p:sldId id="580" r:id="rId7"/>
    <p:sldId id="570" r:id="rId8"/>
    <p:sldId id="573" r:id="rId9"/>
    <p:sldId id="571" r:id="rId10"/>
    <p:sldId id="572" r:id="rId11"/>
    <p:sldId id="576" r:id="rId12"/>
    <p:sldId id="257" r:id="rId13"/>
    <p:sldId id="258" r:id="rId14"/>
    <p:sldId id="577" r:id="rId15"/>
    <p:sldId id="574" r:id="rId1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05"/>
    <p:restoredTop sz="94520"/>
  </p:normalViewPr>
  <p:slideViewPr>
    <p:cSldViewPr>
      <p:cViewPr varScale="1">
        <p:scale>
          <a:sx n="94" d="100"/>
          <a:sy n="94" d="100"/>
        </p:scale>
        <p:origin x="192" y="1008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20.04.2020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20.04.2020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20.04.2020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20.04.2020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20.04.2020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20.04.2020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20.04.2020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20.04.2020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20.04.2020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20.04.2020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BEC3-7D45-BC4F-A36F-AFCC6919B0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TSD, Nettskjema og diverse Coronaforsknings</a:t>
            </a:r>
            <a:endParaRPr lang="en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62958A-7DD9-344D-A39C-AD838BBDD2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Sett fra Nettskjema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31035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27DA1D-2095-E640-857E-02BBC9341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FHI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21EF62-EBA3-D445-9F4D-4DDD592B7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Kontaktet bla. deltagere i Mor-barn-undersøkelsen</a:t>
            </a:r>
          </a:p>
          <a:p>
            <a:r>
              <a:rPr lang="nb-NO" dirty="0"/>
              <a:t>Ukentlig utfylling av nettskjema med invitasjoner på SMS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indent="0">
              <a:buNone/>
            </a:pPr>
            <a:r>
              <a:rPr lang="nb-NO" dirty="0"/>
              <a:t>+ en rekke andre undersøkelser som trengte sikre og skalerbare løsninger til forskning…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8C4A82-264D-BC48-85A4-344B333A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20.04.2020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133DC6A-7F43-214A-BFDF-AC139CADEE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11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48289DC-C1EE-5749-A4C0-B3689249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313" y="103823"/>
            <a:ext cx="18923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BEC3-7D45-BC4F-A36F-AFCC6919B0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TSD, Nettskjema og diverse Coronaforsknings</a:t>
            </a:r>
            <a:endParaRPr lang="en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62958A-7DD9-344D-A39C-AD838BBDD2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Sett fra TSD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70182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A4BC-A836-314F-8A25-A8328DFA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Data and consent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759BC-91BB-0E40-B7EA-AE09EC72F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/>
              <a:t>Automatic dataset construction from Nettskjema data</a:t>
            </a:r>
          </a:p>
          <a:p>
            <a:pPr lvl="1"/>
            <a:r>
              <a:rPr lang="en-NO" dirty="0"/>
              <a:t>CSV</a:t>
            </a:r>
          </a:p>
          <a:p>
            <a:pPr lvl="1"/>
            <a:r>
              <a:rPr lang="en-NO" dirty="0"/>
              <a:t>SPSS</a:t>
            </a:r>
          </a:p>
          <a:p>
            <a:pPr lvl="1"/>
            <a:r>
              <a:rPr lang="en-NO" dirty="0"/>
              <a:t>Excel</a:t>
            </a:r>
          </a:p>
          <a:p>
            <a:pPr lvl="1"/>
            <a:r>
              <a:rPr lang="en-NO" dirty="0"/>
              <a:t>PostgreSQL tables</a:t>
            </a:r>
          </a:p>
          <a:p>
            <a:r>
              <a:rPr lang="en-NO" dirty="0"/>
              <a:t>Access control to separate anonymised from identifiable data</a:t>
            </a:r>
          </a:p>
          <a:p>
            <a:r>
              <a:rPr lang="en-NO" dirty="0"/>
              <a:t>Dynamic digital consent: compliance for researchers, insight and control for respondents</a:t>
            </a:r>
          </a:p>
          <a:p>
            <a:r>
              <a:rPr lang="en-NO" dirty="0"/>
              <a:t>Allow researchers to spend time on scientific questions</a:t>
            </a:r>
          </a:p>
        </p:txBody>
      </p:sp>
    </p:spTree>
    <p:extLst>
      <p:ext uri="{BB962C8B-B14F-4D97-AF65-F5344CB8AC3E}">
        <p14:creationId xmlns:p14="http://schemas.microsoft.com/office/powerpoint/2010/main" val="47999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97C8-0C29-FD4A-9A47-B831B394E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Scalability improvements for TSD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A7107-DC84-DF44-B3B5-DF03532FB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O" dirty="0"/>
              <a:t>Faster request authorization</a:t>
            </a:r>
          </a:p>
          <a:p>
            <a:r>
              <a:rPr lang="en-NO" dirty="0"/>
              <a:t>Parallel processing for dataset construction</a:t>
            </a:r>
          </a:p>
          <a:p>
            <a:r>
              <a:rPr lang="en-NO" dirty="0"/>
              <a:t>More efficient consent processing</a:t>
            </a:r>
          </a:p>
          <a:p>
            <a:r>
              <a:rPr lang="en-NO" dirty="0"/>
              <a:t>Better utililisation of VMWare resources for APIs</a:t>
            </a:r>
          </a:p>
          <a:p>
            <a:r>
              <a:rPr lang="en-NO" dirty="0"/>
              <a:t>Easy horizontal scaling</a:t>
            </a:r>
          </a:p>
          <a:p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94000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BEC3-7D45-BC4F-A36F-AFCC6919B0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UiO og Coronaberegninger for Regjeringen og FHI</a:t>
            </a:r>
            <a:endParaRPr lang="en-NO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21FE02D-6918-A34C-B7F7-86AC544B56E3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5767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78931-CD93-E34B-86E0-262721E6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Corona og UiO beregningsressurser utenfor TSD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054BE-6166-E843-B766-59FBB232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FHI + </a:t>
            </a:r>
            <a:r>
              <a:rPr lang="nb-NO" dirty="0" err="1"/>
              <a:t>BigInsight</a:t>
            </a:r>
            <a:r>
              <a:rPr lang="nb-NO" dirty="0"/>
              <a:t> ved </a:t>
            </a:r>
            <a:r>
              <a:rPr lang="nb-NO" dirty="0" err="1"/>
              <a:t>Frigessi</a:t>
            </a:r>
            <a:r>
              <a:rPr lang="nb-NO" dirty="0"/>
              <a:t> – oppdrag fra Regjeringen</a:t>
            </a:r>
          </a:p>
          <a:p>
            <a:r>
              <a:rPr lang="nb-NO" dirty="0"/>
              <a:t>Maskinvarebehov:</a:t>
            </a:r>
          </a:p>
          <a:p>
            <a:pPr lvl="1"/>
            <a:r>
              <a:rPr lang="nb-NO" dirty="0"/>
              <a:t>med-</a:t>
            </a:r>
            <a:r>
              <a:rPr lang="nb-NO" dirty="0" err="1"/>
              <a:t>biostat.uio.no</a:t>
            </a:r>
            <a:r>
              <a:rPr lang="nb-NO" dirty="0"/>
              <a:t> (96 </a:t>
            </a:r>
            <a:r>
              <a:rPr lang="nb-NO" dirty="0" err="1"/>
              <a:t>cores</a:t>
            </a:r>
            <a:r>
              <a:rPr lang="nb-NO" dirty="0"/>
              <a:t>, 1 TB minne, en del lagring)</a:t>
            </a:r>
          </a:p>
          <a:p>
            <a:pPr lvl="1"/>
            <a:r>
              <a:rPr lang="nb-NO" dirty="0"/>
              <a:t>hepp01.hpc.uio.no (96 </a:t>
            </a:r>
            <a:r>
              <a:rPr lang="nb-NO" dirty="0" err="1"/>
              <a:t>cores</a:t>
            </a:r>
            <a:r>
              <a:rPr lang="nb-NO" dirty="0"/>
              <a:t>, 1,5TB RAM, 1 GPU, 80TB disk)</a:t>
            </a:r>
          </a:p>
          <a:p>
            <a:pPr lvl="1"/>
            <a:r>
              <a:rPr lang="nb-NO" dirty="0"/>
              <a:t>400 </a:t>
            </a:r>
            <a:r>
              <a:rPr lang="nb-NO" dirty="0" err="1"/>
              <a:t>cores</a:t>
            </a:r>
            <a:r>
              <a:rPr lang="nb-NO" dirty="0"/>
              <a:t> på Saga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Tildelt umiddelbart av UiO, policy forhåndsklarert og ekstraordinær bistand fra USIT hele veien.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A5008-C346-FF44-ABC8-9E91A9BB4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20.04.2020</a:t>
            </a:fld>
            <a:endParaRPr lang="nb-NO" alt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C9811-D408-6C42-AF49-C912FC3E12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6293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F51B78-DF6D-524A-8771-EE40E6FC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Nasjonale kartlegginger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5BA07F-8F4B-F645-9862-2667230B1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UiO stilte sine tekniske løsninger tilgjengelig for alle typer korona-kartlegginger</a:t>
            </a:r>
          </a:p>
          <a:p>
            <a:r>
              <a:rPr lang="nb-NO" dirty="0"/>
              <a:t>I hovedsak blitt brukt til forskning</a:t>
            </a:r>
          </a:p>
          <a:p>
            <a:pPr marL="363538" lvl="1" indent="0">
              <a:buNone/>
            </a:pPr>
            <a:r>
              <a:rPr lang="nb-NO" dirty="0"/>
              <a:t>….men der har det til gjengjeld vært mye…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A44AA8-7A8C-E341-83E2-A1FDD5580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20.04.2020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237CCFC-642B-2E48-8B8B-72BEF41DC2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5124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B2CE0E2-429F-7240-AB04-70CC2C578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4" name="Plassholder for dato 3" hidden="1">
            <a:extLst>
              <a:ext uri="{FF2B5EF4-FFF2-40B4-BE49-F238E27FC236}">
                <a16:creationId xmlns:a16="http://schemas.microsoft.com/office/drawing/2014/main" id="{B13797E6-67A7-F141-A012-1B2975B04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B685D23-DD65-4C79-85E3-BFD5321579C7}" type="datetime1">
              <a:rPr lang="nb-NO" altLang="nb-NO" smtClean="0"/>
              <a:pPr>
                <a:spcAft>
                  <a:spcPts val="600"/>
                </a:spcAft>
              </a:pPr>
              <a:t>20.04.2020</a:t>
            </a:fld>
            <a:endParaRPr lang="nb-NO" altLang="nb-NO"/>
          </a:p>
        </p:txBody>
      </p:sp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A27459DE-AF4F-6D4F-A6E8-C2BA692E02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98641C6-D45E-4B3A-A08E-AC8766AC1DAC}" type="slidenum">
              <a:rPr lang="en-US" altLang="nb-NO" smtClean="0"/>
              <a:pPr>
                <a:spcAft>
                  <a:spcPts val="600"/>
                </a:spcAft>
              </a:pPr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73852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C63A4C-0EFA-6940-A31B-1A6A7502C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Signerte samtykker til Nettskjema/TSD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4F3272-82D1-FD4E-BB81-016312174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Totalt 2000 signerte samtykker fordelt på de første 18 </a:t>
            </a:r>
            <a:r>
              <a:rPr lang="nb-NO" dirty="0" err="1"/>
              <a:t>mnd</a:t>
            </a:r>
            <a:r>
              <a:rPr lang="nb-NO" dirty="0"/>
              <a:t> av løsningen</a:t>
            </a:r>
          </a:p>
          <a:p>
            <a:r>
              <a:rPr lang="nb-NO" dirty="0"/>
              <a:t>Koronastudien fikk 40 000 det første døgnet…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F8FADB-DA9D-A746-85A5-F7881AE49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20.04.2020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B19A645-1399-2F4F-8D1D-56D6B98C98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37876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02E793-A829-EF46-89E4-3C3AFEB0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Veldig ujevn last…avhengig av media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0CD576-3ABD-3F40-978F-10F03B335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FBA8A2-4C4A-034E-BFBE-A9EF525CE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20.04.2020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CE5DABC-996A-A64E-9493-D8682F3295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8E3E598-5212-3645-9BE7-861D709D8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546697"/>
            <a:ext cx="9017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DA8BE8-C603-584A-942F-3BD3AE71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F130D9-B089-3B40-A3EE-67D0A0DF8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0E9744B-06F6-A048-9BE4-1CB05FE67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20.04.2020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469CEE6-1278-0447-8E00-D2C90656F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9652C28-2C20-D449-BB3A-D1D3F90D9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10" y="-46130"/>
            <a:ext cx="8433779" cy="52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50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1867A7-9625-9B4A-9F24-58F246D3D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Koronastudien.no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0397B3-1F11-434F-8960-DBE6F198A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Ser på bevegelsesmønster opp mot smitte. Flere målepunkter for alle deltagere</a:t>
            </a:r>
          </a:p>
          <a:p>
            <a:r>
              <a:rPr lang="nb-NO" dirty="0"/>
              <a:t>Tok inn signert digitalt samtykke fra alle</a:t>
            </a:r>
          </a:p>
          <a:p>
            <a:pPr lvl="1"/>
            <a:r>
              <a:rPr lang="nb-NO" dirty="0"/>
              <a:t>Gav tilgang til oppslag i Journal og å bli kontaktet igjen</a:t>
            </a:r>
          </a:p>
          <a:p>
            <a:r>
              <a:rPr lang="nb-NO" dirty="0"/>
              <a:t>Signert samtykke og deretter med avidentifisert løpenummer</a:t>
            </a:r>
          </a:p>
          <a:p>
            <a:pPr lvl="1"/>
            <a:r>
              <a:rPr lang="nb-NO" dirty="0"/>
              <a:t>Automatisk oppretting av koblingsnøkkel (løpenummer)</a:t>
            </a:r>
          </a:p>
          <a:p>
            <a:r>
              <a:rPr lang="nb-NO" dirty="0"/>
              <a:t>Oppfølging ble på epost</a:t>
            </a:r>
          </a:p>
          <a:p>
            <a:pPr lvl="1"/>
            <a:r>
              <a:rPr lang="nb-NO" dirty="0"/>
              <a:t>UiO-adresser oversatt til FEIDE-innlogging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32AB8E-38D8-1341-8EC6-726E3C397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20.04.2020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0E5F313-CA6C-6F48-AA26-6FA52C393C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10289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0A9293-EF4E-5A46-BB15-CF5F846A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A2D70D-5C9C-0341-849A-CD5EA4BF7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F3D1555-7BFF-2041-87F7-7B2EA195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20.04.2020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D324192-4455-6E4C-A398-5FA89A5345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0E5D97E-F648-8F49-AFEF-B5B4E3319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0"/>
            <a:ext cx="52101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17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419CCD-1999-6743-92A8-070B077EF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TV2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5699CD-9BDB-2247-828F-85B601C0B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Kartlegger hvordan det går med alle de som er permittert</a:t>
            </a:r>
          </a:p>
          <a:p>
            <a:r>
              <a:rPr lang="nb-NO" dirty="0"/>
              <a:t>Følges over et år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84D55F-B16F-F440-817A-57129143D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20.04.2020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B9E9172-5303-2047-91B4-F3D87F2998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10</a:t>
            </a:fld>
            <a:endParaRPr lang="en-US" altLang="nb-NO"/>
          </a:p>
        </p:txBody>
      </p:sp>
      <p:pic>
        <p:nvPicPr>
          <p:cNvPr id="7" name="Bilde 6" descr="Et bilde som inneholder tekst, skilt, tegning&#10;&#10;Automatisk generert beskrivelse">
            <a:extLst>
              <a:ext uri="{FF2B5EF4-FFF2-40B4-BE49-F238E27FC236}">
                <a16:creationId xmlns:a16="http://schemas.microsoft.com/office/drawing/2014/main" id="{448A6EB9-984E-0D46-8944-72C1CB49C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163" y="50800"/>
            <a:ext cx="1943100" cy="10414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CC7D4DD-B440-B64D-B757-E80771ED8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177" y="2335108"/>
            <a:ext cx="6992465" cy="275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17437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4284</TotalTime>
  <Words>351</Words>
  <Application>Microsoft Macintosh PowerPoint</Application>
  <PresentationFormat>Skjermfremvisning (16:9)</PresentationFormat>
  <Paragraphs>71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7" baseType="lpstr">
      <vt:lpstr>Arial</vt:lpstr>
      <vt:lpstr>UIONorsk16-10</vt:lpstr>
      <vt:lpstr>TSD, Nettskjema og diverse Coronaforsknings</vt:lpstr>
      <vt:lpstr>Nasjonale kartlegginger</vt:lpstr>
      <vt:lpstr>PowerPoint-presentasjon</vt:lpstr>
      <vt:lpstr>Signerte samtykker til Nettskjema/TSD</vt:lpstr>
      <vt:lpstr>Veldig ujevn last…avhengig av media</vt:lpstr>
      <vt:lpstr>PowerPoint-presentasjon</vt:lpstr>
      <vt:lpstr>Koronastudien.no</vt:lpstr>
      <vt:lpstr>PowerPoint-presentasjon</vt:lpstr>
      <vt:lpstr>TV2</vt:lpstr>
      <vt:lpstr>FHI</vt:lpstr>
      <vt:lpstr>TSD, Nettskjema og diverse Coronaforsknings</vt:lpstr>
      <vt:lpstr>Data and consent management</vt:lpstr>
      <vt:lpstr>Scalability improvements for TSD</vt:lpstr>
      <vt:lpstr>UiO og Coronaberegninger for Regjeringen og FHI</vt:lpstr>
      <vt:lpstr>Corona og UiO beregningsressurser utenfor TSD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Nettskjema.no og TSD –sikker datainnsamling på nett</dc:title>
  <dc:creator>Dagfinn Bergsager</dc:creator>
  <cp:lastModifiedBy>Dagfinn Bergsager</cp:lastModifiedBy>
  <cp:revision>12</cp:revision>
  <dcterms:created xsi:type="dcterms:W3CDTF">2020-04-17T09:46:35Z</dcterms:created>
  <dcterms:modified xsi:type="dcterms:W3CDTF">2020-04-20T09:57:53Z</dcterms:modified>
</cp:coreProperties>
</file>