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73" r:id="rId3"/>
    <p:sldId id="442" r:id="rId4"/>
    <p:sldId id="443" r:id="rId5"/>
    <p:sldId id="441" r:id="rId6"/>
    <p:sldId id="274" r:id="rId7"/>
    <p:sldId id="275" r:id="rId8"/>
    <p:sldId id="444" r:id="rId9"/>
    <p:sldId id="276" r:id="rId10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361950" indent="9525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725488" indent="18891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087438" indent="28416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450975" indent="37782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  <p15:guide id="6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0"/>
    <p:restoredTop sz="94575"/>
  </p:normalViewPr>
  <p:slideViewPr>
    <p:cSldViewPr>
      <p:cViewPr varScale="1">
        <p:scale>
          <a:sx n="149" d="100"/>
          <a:sy n="149" d="100"/>
        </p:scale>
        <p:origin x="432" y="168"/>
      </p:cViewPr>
      <p:guideLst>
        <p:guide orient="horz" pos="1800"/>
        <p:guide pos="672"/>
        <p:guide pos="5472"/>
        <p:guide pos="1008"/>
        <p:guide pos="1152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2C72878-E1DE-4802-B8C1-7744EAE489A6}" type="datetime1">
              <a:rPr lang="nb-NO" altLang="nb-NO"/>
              <a:pPr/>
              <a:t>30.04.2019</a:t>
            </a:fld>
            <a:endParaRPr lang="nb-NO" alt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EA4B436-D35F-4999-A92B-511119E4E83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39698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F4A6721-39AC-4DD4-99E0-9996F4785D41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8667488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361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7254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0874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4509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1814627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552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478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3403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83155" y="1725415"/>
            <a:ext cx="7543800" cy="85725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83155" y="2571750"/>
            <a:ext cx="7543800" cy="13144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6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685D23-DD65-4C79-85E3-BFD5321579C7}" type="datetime1">
              <a:rPr lang="nb-NO" altLang="nb-NO"/>
              <a:pPr/>
              <a:t>30.04.2019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8641C6-D45E-4B3A-A08E-AC8766AC1DA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62794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1600"/>
            </a:lvl1pPr>
            <a:lvl2pPr marL="362925" indent="0">
              <a:buNone/>
              <a:defRPr sz="1400"/>
            </a:lvl2pPr>
            <a:lvl3pPr marL="725851" indent="0">
              <a:buNone/>
              <a:defRPr sz="1300"/>
            </a:lvl3pPr>
            <a:lvl4pPr marL="1088776" indent="0">
              <a:buNone/>
              <a:defRPr sz="1100"/>
            </a:lvl4pPr>
            <a:lvl5pPr marL="1451701" indent="0">
              <a:buNone/>
              <a:defRPr sz="1100"/>
            </a:lvl5pPr>
            <a:lvl6pPr marL="1814627" indent="0">
              <a:buNone/>
              <a:defRPr sz="1100"/>
            </a:lvl6pPr>
            <a:lvl7pPr marL="2177552" indent="0">
              <a:buNone/>
              <a:defRPr sz="1100"/>
            </a:lvl7pPr>
            <a:lvl8pPr marL="2540478" indent="0">
              <a:buNone/>
              <a:defRPr sz="1100"/>
            </a:lvl8pPr>
            <a:lvl9pPr marL="2903403" indent="0">
              <a:buNone/>
              <a:defRPr sz="11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1F464-7C15-4F11-AADB-237E7A454215}" type="datetime1">
              <a:rPr lang="nb-NO" altLang="nb-NO"/>
              <a:pPr/>
              <a:t>30.04.2019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94837-C0B8-488E-85FD-51EB1D151D95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71716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485900"/>
            <a:ext cx="3771900" cy="30861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485900"/>
            <a:ext cx="3771900" cy="30861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F2973-0B22-4282-8565-7A0E184B4E70}" type="datetime1">
              <a:rPr lang="nb-NO" altLang="nb-NO"/>
              <a:pPr/>
              <a:t>30.04.2019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EE00B-82FC-47F9-A9E4-D7D49E2FC53D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59170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4"/>
            <a:ext cx="4040188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7"/>
            <a:ext cx="4040188" cy="29634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4"/>
            <a:ext cx="4041775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7D20F-71F0-4DE9-B431-0DEBF298AC75}" type="datetime1">
              <a:rPr lang="nb-NO" altLang="nb-NO"/>
              <a:pPr/>
              <a:t>30.04.2019</a:t>
            </a:fld>
            <a:endParaRPr lang="nb-NO" altLang="nb-NO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D0B60-1B5D-4E70-991D-D50E967558F9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89709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D499AF-E6E2-412F-956B-876FD1C34410}" type="datetime1">
              <a:rPr lang="nb-NO" altLang="nb-NO"/>
              <a:pPr/>
              <a:t>30.04.2019</a:t>
            </a:fld>
            <a:endParaRPr lang="nb-NO" alt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0E800-F732-471D-98EA-1CEF5C3FBCBF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2087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B1765-242F-4223-91E4-CFCB44427516}" type="datetime1">
              <a:rPr lang="nb-NO" altLang="nb-NO"/>
              <a:pPr/>
              <a:t>30.04.2019</a:t>
            </a:fld>
            <a:endParaRPr lang="nb-NO" altLang="nb-NO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2E8C4-9A45-457D-A489-12015E914BE2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77746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6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3BF28-FB2A-4AEC-91F1-40FAF83F6D7C}" type="datetime1">
              <a:rPr lang="nb-NO" altLang="nb-NO"/>
              <a:pPr/>
              <a:t>30.04.2019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C2191-4972-4EEC-B3C6-41B02CD4E13B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56721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3600451"/>
            <a:ext cx="5486400" cy="42505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459581"/>
            <a:ext cx="5486400" cy="3086100"/>
          </a:xfrm>
        </p:spPr>
        <p:txBody>
          <a:bodyPr/>
          <a:lstStyle>
            <a:lvl1pPr marL="0" indent="0">
              <a:buNone/>
              <a:defRPr sz="2500"/>
            </a:lvl1pPr>
            <a:lvl2pPr marL="362925" indent="0">
              <a:buNone/>
              <a:defRPr sz="2200"/>
            </a:lvl2pPr>
            <a:lvl3pPr marL="725851" indent="0">
              <a:buNone/>
              <a:defRPr sz="1900"/>
            </a:lvl3pPr>
            <a:lvl4pPr marL="1088776" indent="0">
              <a:buNone/>
              <a:defRPr sz="1600"/>
            </a:lvl4pPr>
            <a:lvl5pPr marL="1451701" indent="0">
              <a:buNone/>
              <a:defRPr sz="1600"/>
            </a:lvl5pPr>
            <a:lvl6pPr marL="1814627" indent="0">
              <a:buNone/>
              <a:defRPr sz="1600"/>
            </a:lvl6pPr>
            <a:lvl7pPr marL="2177552" indent="0">
              <a:buNone/>
              <a:defRPr sz="1600"/>
            </a:lvl7pPr>
            <a:lvl8pPr marL="2540478" indent="0">
              <a:buNone/>
              <a:defRPr sz="1600"/>
            </a:lvl8pPr>
            <a:lvl9pPr marL="2903403" indent="0">
              <a:buNone/>
              <a:defRPr sz="1600"/>
            </a:lvl9pPr>
          </a:lstStyle>
          <a:p>
            <a:pPr lvl="0"/>
            <a:r>
              <a:rPr lang="nb-NO" noProof="0"/>
              <a:t>Dra bildet til plassholderen eller klikk ikonet for å legge til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025504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76BF2-5696-4269-86B8-2A554B8C574C}" type="datetime1">
              <a:rPr lang="nb-NO" altLang="nb-NO"/>
              <a:pPr/>
              <a:t>30.04.2019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0F646-FDA5-4F95-A2B6-53C08793E556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99654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NUL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1" y="637223"/>
            <a:ext cx="7921625" cy="858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  <a:endParaRPr lang="en-US" altLang="nb-NO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85900"/>
            <a:ext cx="79248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  <a:endParaRPr lang="en-US" altLang="nb-NO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48006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C8D93BF0-3F65-4DB6-BA10-0E6729C3EA2F}" type="datetime1">
              <a:rPr lang="nb-NO" altLang="nb-NO"/>
              <a:pPr/>
              <a:t>30.04.2019</a:t>
            </a:fld>
            <a:endParaRPr lang="nb-NO" altLang="nb-NO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8463" y="4800600"/>
            <a:ext cx="6858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1895F283-0CE8-48B6-BDEE-BDD846E51A0B}" type="slidenum">
              <a:rPr lang="en-US" altLang="nb-NO"/>
              <a:pPr/>
              <a:t>‹#›</a:t>
            </a:fld>
            <a:endParaRPr lang="en-US" altLang="nb-NO"/>
          </a:p>
        </p:txBody>
      </p:sp>
      <p:pic>
        <p:nvPicPr>
          <p:cNvPr id="1030" name="Picture 6" descr="UiO_A_png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9" y="121444"/>
            <a:ext cx="2211387" cy="12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362925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72585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088776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45170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271463" indent="-27146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88963" indent="-225425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  <a:cs typeface="+mn-cs"/>
        </a:defRPr>
      </a:lvl2pPr>
      <a:lvl3pPr marL="906463" indent="-1809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0975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31950" indent="-180975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5pPr>
      <a:lvl6pPr marL="1996089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6pPr>
      <a:lvl7pPr marL="2359015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7pPr>
      <a:lvl8pPr marL="2721940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8pPr>
      <a:lvl9pPr marL="3084866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925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5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776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70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627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552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478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3403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b.no/student/111870/si-fra-om-studentmilj&#248;et" TargetMode="External"/><Relationship Id="rId7" Type="http://schemas.openxmlformats.org/officeDocument/2006/relationships/hyperlink" Target="https://kroppskart.uio.no/app/demo.html#/start" TargetMode="External"/><Relationship Id="rId2" Type="http://schemas.openxmlformats.org/officeDocument/2006/relationships/hyperlink" Target="https://www.uio.no/tjenester/it/applikasjoner/nettskjema/hjelp/lage-og-bygge-skjema/godpraksis_elementer_forskni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kjema.uio.no/databehandleravtale" TargetMode="External"/><Relationship Id="rId5" Type="http://schemas.openxmlformats.org/officeDocument/2006/relationships/hyperlink" Target="https://www.uio.no/english/studies/programmes/inf-design-master/admission/index-ny.html" TargetMode="External"/><Relationship Id="rId4" Type="http://schemas.openxmlformats.org/officeDocument/2006/relationships/hyperlink" Target="http://www.matematikk.org/trinn8-10/artikkel.html?tid=198467&amp;within_tid=125845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uston.uio.no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3200" dirty="0" err="1"/>
              <a:t>Nettskjema.no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mr-IN" sz="3200" dirty="0"/>
              <a:t>–</a:t>
            </a:r>
            <a:r>
              <a:rPr lang="nb-NO" sz="3200" dirty="0"/>
              <a:t>sikker </a:t>
            </a:r>
            <a:r>
              <a:rPr lang="en-US" sz="3200" dirty="0" err="1"/>
              <a:t>datainnsamling</a:t>
            </a:r>
            <a:r>
              <a:rPr lang="en-US" sz="3200" dirty="0"/>
              <a:t> </a:t>
            </a:r>
            <a:r>
              <a:rPr lang="en-US" sz="3200" dirty="0" err="1"/>
              <a:t>på</a:t>
            </a:r>
            <a:r>
              <a:rPr lang="en-US" sz="3200" dirty="0"/>
              <a:t> </a:t>
            </a:r>
            <a:r>
              <a:rPr lang="en-US" sz="3200" dirty="0" err="1"/>
              <a:t>nett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883155" y="3147814"/>
            <a:ext cx="7543800" cy="882402"/>
          </a:xfrm>
        </p:spPr>
        <p:txBody>
          <a:bodyPr/>
          <a:lstStyle/>
          <a:p>
            <a:r>
              <a:rPr lang="en-US" dirty="0" err="1"/>
              <a:t>Presentasjon</a:t>
            </a:r>
            <a:r>
              <a:rPr lang="en-US" dirty="0"/>
              <a:t> for NMBU 30.April 2019</a:t>
            </a:r>
          </a:p>
          <a:p>
            <a:r>
              <a:rPr lang="en-US" dirty="0"/>
              <a:t>Av </a:t>
            </a:r>
            <a:r>
              <a:rPr lang="en-US" dirty="0" err="1"/>
              <a:t>Dagfinn</a:t>
            </a:r>
            <a:r>
              <a:rPr lang="en-US" dirty="0"/>
              <a:t> </a:t>
            </a:r>
            <a:r>
              <a:rPr lang="en-US" dirty="0" err="1"/>
              <a:t>Bergsager</a:t>
            </a:r>
            <a:r>
              <a:rPr lang="en-US" dirty="0"/>
              <a:t>, USIT/</a:t>
            </a:r>
            <a:r>
              <a:rPr lang="en-US" dirty="0" err="1"/>
              <a:t>UiO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355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Skjemaløsning på web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Egenutviklet applikasjon</a:t>
            </a:r>
          </a:p>
          <a:p>
            <a:r>
              <a:rPr lang="nb-NO" dirty="0"/>
              <a:t>Kjører kun på USITs servere</a:t>
            </a:r>
          </a:p>
          <a:p>
            <a:r>
              <a:rPr lang="nb-NO" dirty="0"/>
              <a:t>Innlogging med FEIDE eller ID-porten</a:t>
            </a:r>
          </a:p>
          <a:p>
            <a:r>
              <a:rPr lang="nb-NO" dirty="0"/>
              <a:t>Sektorløsning</a:t>
            </a:r>
          </a:p>
          <a:p>
            <a:r>
              <a:rPr lang="nb-NO" dirty="0"/>
              <a:t>Høy fokus på sikkerhet og personvern</a:t>
            </a:r>
          </a:p>
          <a:p>
            <a:r>
              <a:rPr lang="nb-NO" dirty="0"/>
              <a:t>Mottar daglig mellom 5 000 og 50 000 svar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30.04.2019</a:t>
            </a:fld>
            <a:endParaRPr lang="nb-NO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3</a:t>
            </a:fld>
            <a:endParaRPr lang="en-US" alt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56638">
            <a:off x="4740282" y="584315"/>
            <a:ext cx="4429183" cy="184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67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4C6B9C-8104-D942-A198-1D40169E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Sikkerhet og personvern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CCDE85C-F8A6-E645-84DC-3C410C83A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Kan levere sensitive personopplysninger til TSD</a:t>
            </a:r>
          </a:p>
          <a:p>
            <a:r>
              <a:rPr lang="nb-NO" dirty="0"/>
              <a:t>Brukes til #</a:t>
            </a:r>
            <a:r>
              <a:rPr lang="nb-NO" dirty="0" err="1"/>
              <a:t>MeToo</a:t>
            </a:r>
            <a:r>
              <a:rPr lang="nb-NO" dirty="0"/>
              <a:t> for bla. UiO og UiB</a:t>
            </a:r>
          </a:p>
          <a:p>
            <a:r>
              <a:rPr lang="nb-NO" dirty="0"/>
              <a:t>Skiller mellom anonyme og ikke-anonyme skjema</a:t>
            </a:r>
          </a:p>
          <a:p>
            <a:r>
              <a:rPr lang="nb-NO" dirty="0"/>
              <a:t>Rydder bort personopplysninger i gamle skjema</a:t>
            </a:r>
          </a:p>
          <a:p>
            <a:r>
              <a:rPr lang="nb-NO" dirty="0"/>
              <a:t>Gir institusjonen oversikt over alle skjema som samler inn </a:t>
            </a:r>
            <a:r>
              <a:rPr lang="nb-NO" dirty="0" err="1"/>
              <a:t>personopplysinger</a:t>
            </a:r>
            <a:r>
              <a:rPr lang="nb-NO" dirty="0"/>
              <a:t> +++</a:t>
            </a:r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067C488-5BE0-BC49-8A7A-3E9B177AA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30.04.2019</a:t>
            </a:fld>
            <a:endParaRPr lang="nb-NO" alt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257CDE-C0CE-1D47-9202-D8A9250F69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4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779525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5E024B-25EE-234B-9DE3-C96687FA3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Tilgjengelighet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A2D129C-0B6C-C248-A4F7-08F48AA11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Tåler høy trafikk (OK med 150k samtidige respondenter)</a:t>
            </a:r>
          </a:p>
          <a:p>
            <a:pPr lvl="1"/>
            <a:r>
              <a:rPr lang="nb-NO" dirty="0"/>
              <a:t>Alt skjer front-end</a:t>
            </a:r>
          </a:p>
          <a:p>
            <a:r>
              <a:rPr lang="nb-NO" dirty="0"/>
              <a:t>Kraftig API</a:t>
            </a:r>
          </a:p>
          <a:p>
            <a:pPr lvl="1"/>
            <a:r>
              <a:rPr lang="nb-NO" dirty="0"/>
              <a:t>Andre systemer kan hente data ut (og bygge skjema)</a:t>
            </a:r>
          </a:p>
          <a:p>
            <a:r>
              <a:rPr lang="nb-NO" dirty="0"/>
              <a:t>Kan ta imot data fra </a:t>
            </a:r>
            <a:r>
              <a:rPr lang="nb-NO" dirty="0" err="1"/>
              <a:t>mobilapper</a:t>
            </a:r>
            <a:r>
              <a:rPr lang="nb-NO" dirty="0"/>
              <a:t> og </a:t>
            </a:r>
            <a:r>
              <a:rPr lang="nb-NO" dirty="0" err="1"/>
              <a:t>webapper</a:t>
            </a:r>
            <a:endParaRPr lang="nb-NO" dirty="0"/>
          </a:p>
          <a:p>
            <a:r>
              <a:rPr lang="nb-NO" dirty="0"/>
              <a:t>Mobildesign</a:t>
            </a:r>
          </a:p>
          <a:p>
            <a:r>
              <a:rPr lang="nb-NO" dirty="0"/>
              <a:t>Nytt design er universelt utformet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68509FB-FFF6-7E4F-86C7-F51CA5886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30.04.2019</a:t>
            </a:fld>
            <a:endParaRPr lang="nb-NO" alt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9AF3865-779E-C94F-91BF-1461CEB968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5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939569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CF2D6D-BC9F-E040-8874-82DE587BC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 på skjema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EDB1F05-E167-204F-AB2A-602C03F3C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dirty="0">
                <a:hlinkClick r:id="rId2"/>
              </a:rPr>
              <a:t>Spørsmål-eksempler</a:t>
            </a:r>
            <a:endParaRPr lang="nb-NO" dirty="0"/>
          </a:p>
          <a:p>
            <a:r>
              <a:rPr lang="nb-NO" dirty="0">
                <a:hlinkClick r:id="rId3"/>
              </a:rPr>
              <a:t>Sei i frå </a:t>
            </a:r>
            <a:endParaRPr lang="nb-NO" dirty="0"/>
          </a:p>
          <a:p>
            <a:r>
              <a:rPr lang="nb-NO" dirty="0">
                <a:hlinkClick r:id="rId4"/>
              </a:rPr>
              <a:t>matematikk.org</a:t>
            </a:r>
            <a:endParaRPr lang="nb-NO" dirty="0"/>
          </a:p>
          <a:p>
            <a:r>
              <a:rPr lang="nb-NO" dirty="0">
                <a:hlinkClick r:id="rId5"/>
              </a:rPr>
              <a:t>admission</a:t>
            </a:r>
            <a:endParaRPr lang="nb-NO" dirty="0"/>
          </a:p>
          <a:p>
            <a:r>
              <a:rPr lang="nb-NO" dirty="0">
                <a:hlinkClick r:id="rId6"/>
              </a:rPr>
              <a:t>skjema.uio.no/databehandleravtale</a:t>
            </a:r>
            <a:endParaRPr lang="nb-NO" dirty="0"/>
          </a:p>
          <a:p>
            <a:r>
              <a:rPr lang="nb-NO" dirty="0">
                <a:hlinkClick r:id="rId7"/>
              </a:rPr>
              <a:t>Kroppskart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1D9FAEB-157B-374E-8C61-EE2B1536E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30.04.2019</a:t>
            </a:fld>
            <a:endParaRPr lang="nb-NO" alt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ED1D1CF-1513-3E4B-B698-3593E126B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6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617421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Modell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62000" y="1485900"/>
            <a:ext cx="7924800" cy="3462114"/>
          </a:xfrm>
        </p:spPr>
        <p:txBody>
          <a:bodyPr/>
          <a:lstStyle/>
          <a:p>
            <a:r>
              <a:rPr lang="nb-NO" dirty="0"/>
              <a:t>Fast pris per år basert på størrelse</a:t>
            </a:r>
          </a:p>
          <a:p>
            <a:r>
              <a:rPr lang="nb-NO" dirty="0"/>
              <a:t>Fri bruk for alle studenter og ansatte</a:t>
            </a:r>
          </a:p>
          <a:p>
            <a:r>
              <a:rPr lang="nb-NO" dirty="0"/>
              <a:t>Mulig å kjøpe utvikling av ny funksjonalitet</a:t>
            </a:r>
          </a:p>
          <a:p>
            <a:pPr lvl="1"/>
            <a:r>
              <a:rPr lang="nb-NO" dirty="0"/>
              <a:t>USIT tar videre drift av utvidelsen</a:t>
            </a:r>
          </a:p>
          <a:p>
            <a:pPr lvl="1"/>
            <a:r>
              <a:rPr lang="nb-NO" dirty="0"/>
              <a:t>All funksjonalitet blir tilgjengelig for alle andre brukere</a:t>
            </a:r>
          </a:p>
          <a:p>
            <a:r>
              <a:rPr lang="nb-NO" dirty="0"/>
              <a:t>Inkludert 3 veiledningsmøter per år (</a:t>
            </a:r>
            <a:r>
              <a:rPr lang="nb-NO" dirty="0" err="1"/>
              <a:t>skype</a:t>
            </a:r>
            <a:r>
              <a:rPr lang="nb-NO" dirty="0"/>
              <a:t> eller på UiO)</a:t>
            </a:r>
          </a:p>
          <a:p>
            <a:r>
              <a:rPr lang="nb-NO" dirty="0"/>
              <a:t>Brukerstøtte inkludert – </a:t>
            </a:r>
            <a:r>
              <a:rPr lang="nb-NO" dirty="0">
                <a:hlinkClick r:id="rId2"/>
              </a:rPr>
              <a:t>houston.uio.no</a:t>
            </a:r>
            <a:r>
              <a:rPr lang="nb-NO" dirty="0"/>
              <a:t>  </a:t>
            </a:r>
          </a:p>
          <a:p>
            <a:r>
              <a:rPr lang="nb-NO" dirty="0"/>
              <a:t>Eget design ved </a:t>
            </a:r>
            <a:r>
              <a:rPr lang="nb-NO" dirty="0" err="1"/>
              <a:t>svaring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30.04.2019</a:t>
            </a:fld>
            <a:endParaRPr lang="nb-NO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7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881935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62001" y="195486"/>
            <a:ext cx="7921625" cy="858679"/>
          </a:xfrm>
        </p:spPr>
        <p:txBody>
          <a:bodyPr/>
          <a:lstStyle/>
          <a:p>
            <a:r>
              <a:rPr lang="nb-NO" dirty="0"/>
              <a:t>3 skjematyper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62000" y="987574"/>
            <a:ext cx="7924800" cy="4032448"/>
          </a:xfrm>
        </p:spPr>
        <p:txBody>
          <a:bodyPr/>
          <a:lstStyle/>
          <a:p>
            <a:r>
              <a:rPr lang="nb-NO" dirty="0"/>
              <a:t>Spørreskjema</a:t>
            </a:r>
          </a:p>
          <a:p>
            <a:pPr lvl="1"/>
            <a:r>
              <a:rPr lang="nb-NO" dirty="0"/>
              <a:t>«Vanlig»</a:t>
            </a:r>
          </a:p>
          <a:p>
            <a:r>
              <a:rPr lang="nb-NO" dirty="0" err="1"/>
              <a:t>Flervalg</a:t>
            </a:r>
            <a:r>
              <a:rPr lang="nb-NO" dirty="0"/>
              <a:t> (quiz)</a:t>
            </a:r>
          </a:p>
          <a:p>
            <a:pPr lvl="1"/>
            <a:r>
              <a:rPr lang="nb-NO" dirty="0"/>
              <a:t>Annen ordlyd</a:t>
            </a:r>
          </a:p>
          <a:p>
            <a:pPr lvl="1"/>
            <a:r>
              <a:rPr lang="nb-NO" dirty="0"/>
              <a:t>Radioknappspørsmål får rett og galt</a:t>
            </a:r>
          </a:p>
          <a:p>
            <a:pPr lvl="1"/>
            <a:r>
              <a:rPr lang="nb-NO" dirty="0"/>
              <a:t>3 typer fasit</a:t>
            </a:r>
          </a:p>
          <a:p>
            <a:r>
              <a:rPr lang="nb-NO" dirty="0"/>
              <a:t>Påmelding</a:t>
            </a:r>
          </a:p>
          <a:p>
            <a:pPr lvl="1"/>
            <a:r>
              <a:rPr lang="nb-NO" dirty="0"/>
              <a:t>Annen ordlyd</a:t>
            </a:r>
          </a:p>
          <a:p>
            <a:pPr lvl="1"/>
            <a:r>
              <a:rPr lang="nb-NO" dirty="0"/>
              <a:t>maks antall svar</a:t>
            </a:r>
          </a:p>
          <a:p>
            <a:pPr lvl="1"/>
            <a:r>
              <a:rPr lang="nb-NO" dirty="0"/>
              <a:t>Mulig å melde seg av (slette eget svar)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30.04.2019</a:t>
            </a:fld>
            <a:endParaRPr lang="nb-NO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8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976826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0CCFC01-97DA-2D4F-9562-4C3096A1E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 som svarer logger inn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E98BED6-0BE2-1744-8CEE-FF762A415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Med FEIDE</a:t>
            </a:r>
          </a:p>
          <a:p>
            <a:r>
              <a:rPr lang="nb-NO" dirty="0"/>
              <a:t>MED </a:t>
            </a:r>
            <a:r>
              <a:rPr lang="nb-NO" dirty="0" err="1"/>
              <a:t>Idporten</a:t>
            </a:r>
            <a:r>
              <a:rPr lang="nb-NO" dirty="0"/>
              <a:t>/BANKID (må bestilles av oss)</a:t>
            </a:r>
          </a:p>
          <a:p>
            <a:r>
              <a:rPr lang="nb-NO" dirty="0"/>
              <a:t>Med token-URL sendt </a:t>
            </a:r>
            <a:r>
              <a:rPr lang="nb-NO"/>
              <a:t>i epost eller SMS(!)</a:t>
            </a:r>
            <a:endParaRPr lang="nb-NO" dirty="0"/>
          </a:p>
          <a:p>
            <a:r>
              <a:rPr lang="nb-NO" dirty="0"/>
              <a:t>Skriver inn </a:t>
            </a:r>
            <a:r>
              <a:rPr lang="nb-NO" dirty="0" err="1"/>
              <a:t>personID</a:t>
            </a:r>
            <a:endParaRPr lang="nb-NO" dirty="0"/>
          </a:p>
          <a:p>
            <a:r>
              <a:rPr lang="nb-NO" dirty="0"/>
              <a:t>Bruker åpent skjema</a:t>
            </a:r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38CB3A6-A379-1B4E-9B16-2E0137E60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30.04.2019</a:t>
            </a:fld>
            <a:endParaRPr lang="nb-NO" alt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4710469-3DD9-1147-97FB-DCE5905E3E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9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429466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855409-15BD-004E-9E2B-5F245C404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demo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7B9C38-9591-8B4E-810D-6DC7E1FBD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Skjematyper</a:t>
            </a:r>
          </a:p>
          <a:p>
            <a:r>
              <a:rPr lang="nb-NO" dirty="0"/>
              <a:t>Forskjell radioknapp/rullegardin </a:t>
            </a:r>
            <a:r>
              <a:rPr lang="nb-NO" dirty="0" err="1"/>
              <a:t>vs</a:t>
            </a:r>
            <a:r>
              <a:rPr lang="nb-NO" dirty="0"/>
              <a:t> avkryssingsboks</a:t>
            </a:r>
          </a:p>
          <a:p>
            <a:r>
              <a:rPr lang="nb-NO" dirty="0"/>
              <a:t>Kodebok</a:t>
            </a:r>
          </a:p>
          <a:p>
            <a:r>
              <a:rPr lang="nb-NO" dirty="0"/>
              <a:t>Anonym studentundersøkelse med epostinvitasjon</a:t>
            </a:r>
          </a:p>
          <a:p>
            <a:r>
              <a:rPr lang="nb-NO" dirty="0"/>
              <a:t>Lukket liste med «annet» der du får skrive inn selv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74708E5-9A90-2C4F-95F3-A0A6D1F5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5D23-DD65-4C79-85E3-BFD5321579C7}" type="datetime1">
              <a:rPr lang="nb-NO" altLang="nb-NO" smtClean="0"/>
              <a:pPr/>
              <a:t>30.04.2019</a:t>
            </a:fld>
            <a:endParaRPr lang="nb-NO" alt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7EB8AA-160B-7B42-844A-46E5F396E5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641C6-D45E-4B3A-A08E-AC8766AC1DAC}" type="slidenum">
              <a:rPr lang="en-US" altLang="nb-NO" smtClean="0"/>
              <a:pPr/>
              <a:t>10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146851013"/>
      </p:ext>
    </p:extLst>
  </p:cSld>
  <p:clrMapOvr>
    <a:masterClrMapping/>
  </p:clrMapOvr>
</p:sld>
</file>

<file path=ppt/theme/theme1.xml><?xml version="1.0" encoding="utf-8"?>
<a:theme xmlns:a="http://schemas.openxmlformats.org/drawingml/2006/main" name="UIONorsk16-10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uio-collage-13</Template>
  <TotalTime>15782</TotalTime>
  <Words>317</Words>
  <Application>Microsoft Macintosh PowerPoint</Application>
  <PresentationFormat>Skjermfremvisning (16:9)</PresentationFormat>
  <Paragraphs>81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1" baseType="lpstr">
      <vt:lpstr>Arial</vt:lpstr>
      <vt:lpstr>UIONorsk16-10</vt:lpstr>
      <vt:lpstr>Nettskjema.no  –sikker datainnsamling på nett</vt:lpstr>
      <vt:lpstr>Skjemaløsning på web</vt:lpstr>
      <vt:lpstr>Sikkerhet og personvern</vt:lpstr>
      <vt:lpstr>Tilgjengelighet </vt:lpstr>
      <vt:lpstr>Eks på skjema</vt:lpstr>
      <vt:lpstr>Modell</vt:lpstr>
      <vt:lpstr>3 skjematyper</vt:lpstr>
      <vt:lpstr>De som svarer logger inn</vt:lpstr>
      <vt:lpstr>demo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Tillit i mobilapper som samler inn senstive data</dc:title>
  <dc:creator>Dagfinn Bergsager</dc:creator>
  <cp:lastModifiedBy>Dagfinn Bergsager</cp:lastModifiedBy>
  <cp:revision>77</cp:revision>
  <cp:lastPrinted>2019-01-10T11:29:30Z</cp:lastPrinted>
  <dcterms:created xsi:type="dcterms:W3CDTF">2017-02-14T20:39:57Z</dcterms:created>
  <dcterms:modified xsi:type="dcterms:W3CDTF">2019-04-30T11:48:28Z</dcterms:modified>
</cp:coreProperties>
</file>