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7" r:id="rId2"/>
    <p:sldId id="273" r:id="rId3"/>
    <p:sldId id="442" r:id="rId4"/>
    <p:sldId id="443" r:id="rId5"/>
    <p:sldId id="441" r:id="rId6"/>
    <p:sldId id="274" r:id="rId7"/>
    <p:sldId id="275" r:id="rId8"/>
    <p:sldId id="444" r:id="rId9"/>
    <p:sldId id="263" r:id="rId10"/>
    <p:sldId id="566" r:id="rId11"/>
    <p:sldId id="567" r:id="rId12"/>
    <p:sldId id="276" r:id="rId1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1pPr>
    <a:lvl2pPr marL="361950" indent="9525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2pPr>
    <a:lvl3pPr marL="725488" indent="18891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3pPr>
    <a:lvl4pPr marL="1087438" indent="284163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4pPr>
    <a:lvl5pPr marL="1450975" indent="377825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  <p15:guide id="6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0"/>
    <p:restoredTop sz="94595"/>
  </p:normalViewPr>
  <p:slideViewPr>
    <p:cSldViewPr>
      <p:cViewPr varScale="1">
        <p:scale>
          <a:sx n="145" d="100"/>
          <a:sy n="145" d="100"/>
        </p:scale>
        <p:origin x="552" y="184"/>
      </p:cViewPr>
      <p:guideLst>
        <p:guide orient="horz" pos="1800"/>
        <p:guide pos="672"/>
        <p:guide pos="5472"/>
        <p:guide pos="1008"/>
        <p:guide pos="1152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92C72878-E1DE-4802-B8C1-7744EAE489A6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EA4B436-D35F-4999-A92B-511119E4E83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4396985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nb-NO" altLang="nb-NO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F4A6721-39AC-4DD4-99E0-9996F4785D41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866748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36195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72548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087438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45097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1814627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77552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540478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03403" algn="l" defTabSz="36292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883155" y="1725415"/>
            <a:ext cx="7543800" cy="85725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883155" y="2571750"/>
            <a:ext cx="7543800" cy="13144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6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685D23-DD65-4C79-85E3-BFD5321579C7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8641C6-D45E-4B3A-A08E-AC8766AC1DAC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62794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600"/>
            </a:lvl1pPr>
            <a:lvl2pPr marL="362925" indent="0">
              <a:buNone/>
              <a:defRPr sz="1400"/>
            </a:lvl2pPr>
            <a:lvl3pPr marL="725851" indent="0">
              <a:buNone/>
              <a:defRPr sz="1300"/>
            </a:lvl3pPr>
            <a:lvl4pPr marL="1088776" indent="0">
              <a:buNone/>
              <a:defRPr sz="1100"/>
            </a:lvl4pPr>
            <a:lvl5pPr marL="1451701" indent="0">
              <a:buNone/>
              <a:defRPr sz="1100"/>
            </a:lvl5pPr>
            <a:lvl6pPr marL="1814627" indent="0">
              <a:buNone/>
              <a:defRPr sz="1100"/>
            </a:lvl6pPr>
            <a:lvl7pPr marL="2177552" indent="0">
              <a:buNone/>
              <a:defRPr sz="1100"/>
            </a:lvl7pPr>
            <a:lvl8pPr marL="2540478" indent="0">
              <a:buNone/>
              <a:defRPr sz="1100"/>
            </a:lvl8pPr>
            <a:lvl9pPr marL="2903403" indent="0">
              <a:buNone/>
              <a:defRPr sz="11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1F464-7C15-4F11-AADB-237E7A454215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C94837-C0B8-488E-85FD-51EB1D151D95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1716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85900"/>
            <a:ext cx="3771900" cy="30861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F2973-0B22-4282-8565-7A0E184B4E70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EE00B-82FC-47F9-A9E4-D7D49E2FC53D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591700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4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4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2925" indent="0">
              <a:buNone/>
              <a:defRPr sz="1600" b="1"/>
            </a:lvl2pPr>
            <a:lvl3pPr marL="725851" indent="0">
              <a:buNone/>
              <a:defRPr sz="1400" b="1"/>
            </a:lvl3pPr>
            <a:lvl4pPr marL="1088776" indent="0">
              <a:buNone/>
              <a:defRPr sz="1300" b="1"/>
            </a:lvl4pPr>
            <a:lvl5pPr marL="1451701" indent="0">
              <a:buNone/>
              <a:defRPr sz="1300" b="1"/>
            </a:lvl5pPr>
            <a:lvl6pPr marL="1814627" indent="0">
              <a:buNone/>
              <a:defRPr sz="1300" b="1"/>
            </a:lvl6pPr>
            <a:lvl7pPr marL="2177552" indent="0">
              <a:buNone/>
              <a:defRPr sz="1300" b="1"/>
            </a:lvl7pPr>
            <a:lvl8pPr marL="2540478" indent="0">
              <a:buNone/>
              <a:defRPr sz="1300" b="1"/>
            </a:lvl8pPr>
            <a:lvl9pPr marL="2903403" indent="0">
              <a:buNone/>
              <a:defRPr sz="13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7D20F-71F0-4DE9-B431-0DEBF298AC75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D0B60-1B5D-4E70-991D-D50E967558F9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89709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499AF-E6E2-412F-956B-876FD1C34410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0E800-F732-471D-98EA-1CEF5C3FBCBF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220875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B1765-242F-4223-91E4-CFCB44427516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2E8C4-9A45-457D-A489-12015E914BE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77746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93BF28-FB2A-4AEC-91F1-40FAF83F6D7C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6C2191-4972-4EEC-B3C6-41B02CD4E13B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567214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3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2500"/>
            </a:lvl1pPr>
            <a:lvl2pPr marL="362925" indent="0">
              <a:buNone/>
              <a:defRPr sz="2200"/>
            </a:lvl2pPr>
            <a:lvl3pPr marL="725851" indent="0">
              <a:buNone/>
              <a:defRPr sz="1900"/>
            </a:lvl3pPr>
            <a:lvl4pPr marL="1088776" indent="0">
              <a:buNone/>
              <a:defRPr sz="1600"/>
            </a:lvl4pPr>
            <a:lvl5pPr marL="1451701" indent="0">
              <a:buNone/>
              <a:defRPr sz="1600"/>
            </a:lvl5pPr>
            <a:lvl6pPr marL="1814627" indent="0">
              <a:buNone/>
              <a:defRPr sz="1600"/>
            </a:lvl6pPr>
            <a:lvl7pPr marL="2177552" indent="0">
              <a:buNone/>
              <a:defRPr sz="1600"/>
            </a:lvl7pPr>
            <a:lvl8pPr marL="2540478" indent="0">
              <a:buNone/>
              <a:defRPr sz="1600"/>
            </a:lvl8pPr>
            <a:lvl9pPr marL="2903403" indent="0">
              <a:buNone/>
              <a:defRPr sz="1600"/>
            </a:lvl9pPr>
          </a:lstStyle>
          <a:p>
            <a:pPr lvl="0"/>
            <a:r>
              <a:rPr lang="nb-NO" noProof="0"/>
              <a:t>Dra bildet til plassholderen eller klikk ikonet for å legge til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62925" indent="0">
              <a:buNone/>
              <a:defRPr sz="1000"/>
            </a:lvl2pPr>
            <a:lvl3pPr marL="725851" indent="0">
              <a:buNone/>
              <a:defRPr sz="800"/>
            </a:lvl3pPr>
            <a:lvl4pPr marL="1088776" indent="0">
              <a:buNone/>
              <a:defRPr sz="700"/>
            </a:lvl4pPr>
            <a:lvl5pPr marL="1451701" indent="0">
              <a:buNone/>
              <a:defRPr sz="700"/>
            </a:lvl5pPr>
            <a:lvl6pPr marL="1814627" indent="0">
              <a:buNone/>
              <a:defRPr sz="700"/>
            </a:lvl6pPr>
            <a:lvl7pPr marL="2177552" indent="0">
              <a:buNone/>
              <a:defRPr sz="700"/>
            </a:lvl7pPr>
            <a:lvl8pPr marL="2540478" indent="0">
              <a:buNone/>
              <a:defRPr sz="700"/>
            </a:lvl8pPr>
            <a:lvl9pPr marL="2903403" indent="0">
              <a:buNone/>
              <a:defRPr sz="7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76BF2-5696-4269-86B8-2A554B8C574C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60F646-FDA5-4F95-A2B6-53C08793E556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9654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62001" y="637223"/>
            <a:ext cx="7921625" cy="85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tittelstil</a:t>
            </a:r>
            <a:endParaRPr lang="en-US" altLang="nb-NO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485900"/>
            <a:ext cx="792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  <a:endParaRPr lang="en-US" altLang="nb-NO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48006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C8D93BF0-3F65-4DB6-BA10-0E6729C3EA2F}" type="datetime1">
              <a:rPr lang="nb-NO" altLang="nb-NO"/>
              <a:pPr/>
              <a:t>10.09.2019</a:t>
            </a:fld>
            <a:endParaRPr lang="nb-NO" altLang="nb-NO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18463" y="4800600"/>
            <a:ext cx="685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585" tIns="36293" rIns="72585" bIns="3629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700">
                <a:solidFill>
                  <a:schemeClr val="bg2"/>
                </a:solidFill>
              </a:defRPr>
            </a:lvl1pPr>
          </a:lstStyle>
          <a:p>
            <a:fld id="{1895F283-0CE8-48B6-BDEE-BDD846E51A0B}" type="slidenum">
              <a:rPr lang="en-US" altLang="nb-NO"/>
              <a:pPr/>
              <a:t>‹#›</a:t>
            </a:fld>
            <a:endParaRPr lang="en-US" altLang="nb-NO"/>
          </a:p>
        </p:txBody>
      </p:sp>
      <p:pic>
        <p:nvPicPr>
          <p:cNvPr id="1030" name="Picture 6" descr="UiO_A_png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9" y="121444"/>
            <a:ext cx="2211387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362925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72585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088776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451701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71463" indent="-27146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88963" indent="-225425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n-lt"/>
          <a:ea typeface="+mn-ea"/>
          <a:cs typeface="+mn-cs"/>
        </a:defRPr>
      </a:lvl2pPr>
      <a:lvl3pPr marL="906463" indent="-180975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270000" indent="-180975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631950" indent="-180975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5pPr>
      <a:lvl6pPr marL="1996089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6pPr>
      <a:lvl7pPr marL="2359015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7pPr>
      <a:lvl8pPr marL="2721940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8pPr>
      <a:lvl9pPr marL="3084866" indent="-181463" algn="l" rtl="0" eaLnBrk="1" fontAlgn="base" hangingPunct="1">
        <a:spcBef>
          <a:spcPct val="20000"/>
        </a:spcBef>
        <a:spcAft>
          <a:spcPct val="0"/>
        </a:spcAft>
        <a:buChar char="»"/>
        <a:defRPr sz="13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2925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2585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88776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51701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627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77552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40478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3403" algn="l" defTabSz="36292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io.no/om/hms/si-fra/varsling/" TargetMode="External"/><Relationship Id="rId7" Type="http://schemas.openxmlformats.org/officeDocument/2006/relationships/hyperlink" Target="https://kroppskart.uio.no/app/demo.html#/start" TargetMode="External"/><Relationship Id="rId2" Type="http://schemas.openxmlformats.org/officeDocument/2006/relationships/hyperlink" Target="https://nettskjema.no/a/12417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jema.uio.no/databehandleravtale" TargetMode="External"/><Relationship Id="rId5" Type="http://schemas.openxmlformats.org/officeDocument/2006/relationships/hyperlink" Target="https://www.uio.no/english/studies/programmes/inf-design-master/admission/index-ny.html" TargetMode="External"/><Relationship Id="rId4" Type="http://schemas.openxmlformats.org/officeDocument/2006/relationships/hyperlink" Target="http://www.matematikk.org/trinn8-10/artikkel.html?tid=198467&amp;within_tid=12584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uston.uio.no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3200" dirty="0" err="1"/>
              <a:t>Nettskjema.no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mr-IN" sz="3200" dirty="0"/>
              <a:t>–</a:t>
            </a:r>
            <a:r>
              <a:rPr lang="nb-NO" sz="3200" dirty="0"/>
              <a:t>sikker </a:t>
            </a:r>
            <a:r>
              <a:rPr lang="en-US" sz="3200" dirty="0" err="1"/>
              <a:t>datainnsamling</a:t>
            </a:r>
            <a:r>
              <a:rPr lang="en-US" sz="3200" dirty="0"/>
              <a:t> </a:t>
            </a:r>
            <a:r>
              <a:rPr lang="en-US" sz="3200" dirty="0" err="1"/>
              <a:t>på</a:t>
            </a:r>
            <a:r>
              <a:rPr lang="en-US" sz="3200" dirty="0"/>
              <a:t> </a:t>
            </a:r>
            <a:r>
              <a:rPr lang="en-US" sz="3200" dirty="0" err="1"/>
              <a:t>nett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83155" y="3147814"/>
            <a:ext cx="7543800" cy="882402"/>
          </a:xfrm>
        </p:spPr>
        <p:txBody>
          <a:bodyPr/>
          <a:lstStyle/>
          <a:p>
            <a:r>
              <a:rPr lang="en-US" dirty="0" err="1"/>
              <a:t>Presentasjon</a:t>
            </a:r>
            <a:r>
              <a:rPr lang="en-US" dirty="0"/>
              <a:t> for Nord </a:t>
            </a:r>
            <a:r>
              <a:rPr lang="en-US" dirty="0" err="1"/>
              <a:t>Universitet</a:t>
            </a:r>
            <a:r>
              <a:rPr lang="en-US" dirty="0"/>
              <a:t> 11.September 2019</a:t>
            </a:r>
          </a:p>
          <a:p>
            <a:r>
              <a:rPr lang="en-US" dirty="0"/>
              <a:t>Av </a:t>
            </a:r>
            <a:r>
              <a:rPr lang="en-US" dirty="0" err="1"/>
              <a:t>Dagfinn</a:t>
            </a:r>
            <a:r>
              <a:rPr lang="en-US" dirty="0"/>
              <a:t> </a:t>
            </a:r>
            <a:r>
              <a:rPr lang="en-US" dirty="0" err="1"/>
              <a:t>Bergsager</a:t>
            </a:r>
            <a:r>
              <a:rPr lang="en-US" dirty="0"/>
              <a:t>, USIT/</a:t>
            </a:r>
            <a:r>
              <a:rPr lang="en-US" dirty="0" err="1"/>
              <a:t>UiO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5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9872" y="361634"/>
            <a:ext cx="4968552" cy="724352"/>
          </a:xfrm>
        </p:spPr>
        <p:txBody>
          <a:bodyPr/>
          <a:lstStyle/>
          <a:p>
            <a:r>
              <a:rPr lang="nb-NO" dirty="0" err="1"/>
              <a:t>Mobilapp</a:t>
            </a:r>
            <a:r>
              <a:rPr lang="nb-NO" dirty="0"/>
              <a:t> for å ta bilder (i beta)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468" y="1733056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567301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078" y="3669978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9A85846-EE4F-9049-BC0A-BC0858716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37" y="51470"/>
            <a:ext cx="2322002" cy="5032382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8C0E445-CA4B-F443-B780-67A5F70A1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563638"/>
            <a:ext cx="2543002" cy="32918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75082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6259ACD-13FF-4047-8579-0544C1B6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3BD0098-2F8D-F04F-BB22-4340DE14B2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12</a:t>
            </a:fld>
            <a:endParaRPr lang="en-US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6E221E2-43E3-CF42-A385-CD4B7D78C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3463"/>
            <a:ext cx="9144000" cy="349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2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855409-15BD-004E-9E2B-5F245C404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demo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7B9C38-9591-8B4E-810D-6DC7E1FBD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Skjematyper</a:t>
            </a:r>
          </a:p>
          <a:p>
            <a:r>
              <a:rPr lang="nb-NO" dirty="0"/>
              <a:t>Forskjell radioknapp/rullegardin </a:t>
            </a:r>
            <a:r>
              <a:rPr lang="nb-NO" dirty="0" err="1"/>
              <a:t>vs</a:t>
            </a:r>
            <a:r>
              <a:rPr lang="nb-NO" dirty="0"/>
              <a:t> avkryssingsboks</a:t>
            </a:r>
          </a:p>
          <a:p>
            <a:r>
              <a:rPr lang="nb-NO" dirty="0"/>
              <a:t>Kodebok</a:t>
            </a:r>
          </a:p>
          <a:p>
            <a:r>
              <a:rPr lang="nb-NO" dirty="0"/>
              <a:t>Egen URL</a:t>
            </a:r>
          </a:p>
          <a:p>
            <a:r>
              <a:rPr lang="nb-NO" dirty="0"/>
              <a:t>Anonym studentundersøkelse med epostinvitasjon</a:t>
            </a:r>
          </a:p>
          <a:p>
            <a:r>
              <a:rPr lang="nb-NO" dirty="0"/>
              <a:t>Lukket liste med «annet» der du får skrive inn selv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74708E5-9A90-2C4F-95F3-A0A6D1F56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77EB8AA-160B-7B42-844A-46E5F396E5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13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46851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Skjemaløsning på web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Egenutviklet applikasjon</a:t>
            </a:r>
          </a:p>
          <a:p>
            <a:r>
              <a:rPr lang="nb-NO" dirty="0"/>
              <a:t>Kjører kun på USITs servere</a:t>
            </a:r>
          </a:p>
          <a:p>
            <a:r>
              <a:rPr lang="nb-NO" dirty="0"/>
              <a:t>Innlogging med FEIDE eller ID-porten</a:t>
            </a:r>
          </a:p>
          <a:p>
            <a:r>
              <a:rPr lang="nb-NO" dirty="0"/>
              <a:t>Sektorløsning</a:t>
            </a:r>
          </a:p>
          <a:p>
            <a:r>
              <a:rPr lang="nb-NO" dirty="0"/>
              <a:t>Høy fokus på sikkerhet og personvern</a:t>
            </a:r>
          </a:p>
          <a:p>
            <a:r>
              <a:rPr lang="nb-NO" dirty="0"/>
              <a:t>Mottar daglig mellom 5 000 og 50 000 svar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3</a:t>
            </a:fld>
            <a:endParaRPr lang="en-US" alt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56638">
            <a:off x="4740282" y="584315"/>
            <a:ext cx="4429183" cy="18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4C6B9C-8104-D942-A198-1D40169E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Sikkerhet og personvern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CCDE85C-F8A6-E645-84DC-3C410C83A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Kan håndtere sensitive personopplysninger</a:t>
            </a:r>
          </a:p>
          <a:p>
            <a:r>
              <a:rPr lang="nb-NO" dirty="0"/>
              <a:t>Brukes til #</a:t>
            </a:r>
            <a:r>
              <a:rPr lang="nb-NO" dirty="0" err="1"/>
              <a:t>MeToo</a:t>
            </a:r>
            <a:r>
              <a:rPr lang="nb-NO" dirty="0"/>
              <a:t> for bla. UiO </a:t>
            </a:r>
          </a:p>
          <a:p>
            <a:r>
              <a:rPr lang="nb-NO" dirty="0"/>
              <a:t>Skiller mellom anonyme og ikke-anonyme skjema</a:t>
            </a:r>
          </a:p>
          <a:p>
            <a:r>
              <a:rPr lang="nb-NO" dirty="0"/>
              <a:t>Rydder bort personopplysninger i gamle skjema</a:t>
            </a:r>
          </a:p>
          <a:p>
            <a:r>
              <a:rPr lang="nb-NO" dirty="0"/>
              <a:t>Gir institusjonen oversikt over alle skjema som samler inn </a:t>
            </a:r>
            <a:r>
              <a:rPr lang="nb-NO" dirty="0" err="1"/>
              <a:t>personopplysinger</a:t>
            </a:r>
            <a:r>
              <a:rPr lang="nb-NO" dirty="0"/>
              <a:t> +++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67C488-5BE0-BC49-8A7A-3E9B177AA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B257CDE-C0CE-1D47-9202-D8A9250F69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4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779525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E024B-25EE-234B-9DE3-C96687FA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Tilgjengelighet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2D129C-0B6C-C248-A4F7-08F48AA1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Tåler høy trafikk (OK med 150k samtidige respondenter)</a:t>
            </a:r>
          </a:p>
          <a:p>
            <a:pPr lvl="1"/>
            <a:r>
              <a:rPr lang="nb-NO" dirty="0"/>
              <a:t>Alt skjer front-end</a:t>
            </a:r>
          </a:p>
          <a:p>
            <a:r>
              <a:rPr lang="nb-NO" dirty="0"/>
              <a:t>Kraftig API</a:t>
            </a:r>
          </a:p>
          <a:p>
            <a:pPr lvl="1"/>
            <a:r>
              <a:rPr lang="nb-NO" dirty="0"/>
              <a:t>Andre systemer kan hente data ut</a:t>
            </a:r>
          </a:p>
          <a:p>
            <a:pPr lvl="1"/>
            <a:r>
              <a:rPr lang="nb-NO" dirty="0"/>
              <a:t>UiO bruker med RPA mot kryptert API</a:t>
            </a:r>
          </a:p>
          <a:p>
            <a:r>
              <a:rPr lang="nb-NO" dirty="0"/>
              <a:t>Kan ta imot data fra </a:t>
            </a:r>
            <a:r>
              <a:rPr lang="nb-NO" dirty="0" err="1"/>
              <a:t>mobilapper</a:t>
            </a:r>
            <a:r>
              <a:rPr lang="nb-NO" dirty="0"/>
              <a:t> og </a:t>
            </a:r>
            <a:r>
              <a:rPr lang="nb-NO" dirty="0" err="1"/>
              <a:t>webapper</a:t>
            </a:r>
            <a:endParaRPr lang="nb-NO" dirty="0"/>
          </a:p>
          <a:p>
            <a:r>
              <a:rPr lang="nb-NO" dirty="0"/>
              <a:t>Mobildesign</a:t>
            </a:r>
          </a:p>
          <a:p>
            <a:r>
              <a:rPr lang="nb-NO" dirty="0"/>
              <a:t>Universelt utformet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68509FB-FFF6-7E4F-86C7-F51CA5886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9AF3865-779E-C94F-91BF-1461CEB968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5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93956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CF2D6D-BC9F-E040-8874-82DE587B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 på skjema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DB1F05-E167-204F-AB2A-602C03F3C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r>
              <a:rPr lang="nb-NO" dirty="0">
                <a:hlinkClick r:id="rId2"/>
              </a:rPr>
              <a:t>Spørsmål-eksempler</a:t>
            </a:r>
            <a:endParaRPr lang="nb-NO" dirty="0"/>
          </a:p>
          <a:p>
            <a:r>
              <a:rPr lang="nb-NO" dirty="0">
                <a:hlinkClick r:id="rId3"/>
              </a:rPr>
              <a:t>Sei i frå </a:t>
            </a:r>
            <a:endParaRPr lang="nb-NO" dirty="0"/>
          </a:p>
          <a:p>
            <a:r>
              <a:rPr lang="nb-NO" dirty="0">
                <a:hlinkClick r:id="rId4"/>
              </a:rPr>
              <a:t>matematikk.org</a:t>
            </a:r>
            <a:endParaRPr lang="nb-NO" dirty="0"/>
          </a:p>
          <a:p>
            <a:r>
              <a:rPr lang="nb-NO" dirty="0">
                <a:hlinkClick r:id="rId5"/>
              </a:rPr>
              <a:t>admission</a:t>
            </a:r>
            <a:endParaRPr lang="nb-NO" dirty="0"/>
          </a:p>
          <a:p>
            <a:r>
              <a:rPr lang="nb-NO" dirty="0">
                <a:hlinkClick r:id="rId6"/>
              </a:rPr>
              <a:t>skjema.uio.no/databehandleravtale</a:t>
            </a:r>
            <a:endParaRPr lang="nb-NO" dirty="0"/>
          </a:p>
          <a:p>
            <a:r>
              <a:rPr lang="nb-NO" dirty="0">
                <a:hlinkClick r:id="rId7"/>
              </a:rPr>
              <a:t>Kroppskart</a:t>
            </a: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D9FAEB-157B-374E-8C61-EE2B1536E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ED1D1CF-1513-3E4B-B698-3593E126BA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6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17421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Modell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485900"/>
            <a:ext cx="7924800" cy="3462114"/>
          </a:xfrm>
        </p:spPr>
        <p:txBody>
          <a:bodyPr/>
          <a:lstStyle/>
          <a:p>
            <a:r>
              <a:rPr lang="nb-NO" dirty="0"/>
              <a:t>Fast pris per år basert på størrelse</a:t>
            </a:r>
          </a:p>
          <a:p>
            <a:r>
              <a:rPr lang="nb-NO" dirty="0"/>
              <a:t>Fri bruk for alle studenter og ansatte</a:t>
            </a:r>
          </a:p>
          <a:p>
            <a:r>
              <a:rPr lang="nb-NO" dirty="0"/>
              <a:t>Mulig å kjøpe utvikling av ny funksjonalitet</a:t>
            </a:r>
          </a:p>
          <a:p>
            <a:pPr lvl="1"/>
            <a:r>
              <a:rPr lang="nb-NO" dirty="0"/>
              <a:t>USIT tar videre drift av utvidelsen</a:t>
            </a:r>
          </a:p>
          <a:p>
            <a:pPr lvl="1"/>
            <a:r>
              <a:rPr lang="nb-NO" dirty="0"/>
              <a:t>All funksjonalitet blir tilgjengelig for alle andre brukere</a:t>
            </a:r>
          </a:p>
          <a:p>
            <a:r>
              <a:rPr lang="nb-NO" dirty="0"/>
              <a:t>Inkludert 3 veiledningsmøter per år (</a:t>
            </a:r>
            <a:r>
              <a:rPr lang="nb-NO" dirty="0" err="1"/>
              <a:t>skype</a:t>
            </a:r>
            <a:r>
              <a:rPr lang="nb-NO" dirty="0"/>
              <a:t> eller på UiO)</a:t>
            </a:r>
          </a:p>
          <a:p>
            <a:r>
              <a:rPr lang="nb-NO" dirty="0"/>
              <a:t>Brukerstøtte inkludert – </a:t>
            </a:r>
            <a:r>
              <a:rPr lang="nb-NO" dirty="0">
                <a:hlinkClick r:id="rId2"/>
              </a:rPr>
              <a:t>houston.uio.no</a:t>
            </a:r>
            <a:r>
              <a:rPr lang="nb-NO" dirty="0"/>
              <a:t>  </a:t>
            </a:r>
          </a:p>
          <a:p>
            <a:r>
              <a:rPr lang="nb-NO" dirty="0"/>
              <a:t>Eget design ved </a:t>
            </a:r>
            <a:r>
              <a:rPr lang="nb-NO" dirty="0" err="1"/>
              <a:t>svaring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7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881935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195486"/>
            <a:ext cx="7921625" cy="858679"/>
          </a:xfrm>
        </p:spPr>
        <p:txBody>
          <a:bodyPr/>
          <a:lstStyle/>
          <a:p>
            <a:r>
              <a:rPr lang="nb-NO" dirty="0"/>
              <a:t>3 skjematyper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987574"/>
            <a:ext cx="7924800" cy="4032448"/>
          </a:xfrm>
        </p:spPr>
        <p:txBody>
          <a:bodyPr/>
          <a:lstStyle/>
          <a:p>
            <a:r>
              <a:rPr lang="nb-NO" dirty="0"/>
              <a:t>Spørreskjema</a:t>
            </a:r>
          </a:p>
          <a:p>
            <a:pPr lvl="1"/>
            <a:r>
              <a:rPr lang="nb-NO" dirty="0"/>
              <a:t>«Vanlig»</a:t>
            </a:r>
          </a:p>
          <a:p>
            <a:r>
              <a:rPr lang="nb-NO" dirty="0" err="1"/>
              <a:t>Flervalg</a:t>
            </a:r>
            <a:r>
              <a:rPr lang="nb-NO" dirty="0"/>
              <a:t> (quiz)</a:t>
            </a:r>
          </a:p>
          <a:p>
            <a:pPr lvl="1"/>
            <a:r>
              <a:rPr lang="nb-NO" dirty="0"/>
              <a:t>Annen ordlyd</a:t>
            </a:r>
          </a:p>
          <a:p>
            <a:pPr lvl="1"/>
            <a:r>
              <a:rPr lang="nb-NO" dirty="0"/>
              <a:t>Radioknappspørsmål får rett og galt</a:t>
            </a:r>
          </a:p>
          <a:p>
            <a:pPr lvl="1"/>
            <a:r>
              <a:rPr lang="nb-NO" dirty="0"/>
              <a:t>3 typer fasit</a:t>
            </a:r>
          </a:p>
          <a:p>
            <a:r>
              <a:rPr lang="nb-NO" dirty="0"/>
              <a:t>Påmelding</a:t>
            </a:r>
          </a:p>
          <a:p>
            <a:pPr lvl="1"/>
            <a:r>
              <a:rPr lang="nb-NO" dirty="0"/>
              <a:t>Annen ordlyd</a:t>
            </a:r>
          </a:p>
          <a:p>
            <a:pPr lvl="1"/>
            <a:r>
              <a:rPr lang="nb-NO" dirty="0"/>
              <a:t>maks antall svar</a:t>
            </a:r>
          </a:p>
          <a:p>
            <a:pPr lvl="1"/>
            <a:r>
              <a:rPr lang="nb-NO" dirty="0"/>
              <a:t>Mulig å melde seg av (slette eget svar)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8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976826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CCFC01-97DA-2D4F-9562-4C3096A1E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 som svarer logger inn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E98BED6-0BE2-1744-8CEE-FF762A415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Med FEIDE</a:t>
            </a:r>
          </a:p>
          <a:p>
            <a:r>
              <a:rPr lang="nb-NO" dirty="0"/>
              <a:t>MED </a:t>
            </a:r>
            <a:r>
              <a:rPr lang="nb-NO" dirty="0" err="1"/>
              <a:t>Idporten</a:t>
            </a:r>
            <a:r>
              <a:rPr lang="nb-NO" dirty="0"/>
              <a:t>/BANKID (må bestilles av oss, men snart fritt)</a:t>
            </a:r>
          </a:p>
          <a:p>
            <a:r>
              <a:rPr lang="nb-NO" dirty="0"/>
              <a:t>Med token-URL sendt i epost (eller SMS)</a:t>
            </a:r>
          </a:p>
          <a:p>
            <a:r>
              <a:rPr lang="nb-NO" dirty="0"/>
              <a:t>Skriver inn </a:t>
            </a:r>
            <a:r>
              <a:rPr lang="nb-NO" dirty="0" err="1"/>
              <a:t>personID</a:t>
            </a:r>
            <a:endParaRPr lang="nb-NO" dirty="0"/>
          </a:p>
          <a:p>
            <a:r>
              <a:rPr lang="nb-NO" dirty="0"/>
              <a:t>Bruker åpent skjema</a:t>
            </a:r>
          </a:p>
          <a:p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8CB3A6-A379-1B4E-9B16-2E0137E60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5D23-DD65-4C79-85E3-BFD5321579C7}" type="datetime1">
              <a:rPr lang="nb-NO" altLang="nb-NO" smtClean="0"/>
              <a:pPr/>
              <a:t>10.09.2019</a:t>
            </a:fld>
            <a:endParaRPr lang="nb-NO" alt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4710469-3DD9-1147-97FB-DCE5905E3E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98641C6-D45E-4B3A-A08E-AC8766AC1DAC}" type="slidenum">
              <a:rPr lang="en-US" altLang="nb-NO" smtClean="0"/>
              <a:pPr/>
              <a:t>9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429466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D66044-B893-9A40-8550-585A0AF0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378607"/>
            <a:ext cx="7921625" cy="858679"/>
          </a:xfrm>
        </p:spPr>
        <p:txBody>
          <a:bodyPr/>
          <a:lstStyle/>
          <a:p>
            <a:r>
              <a:rPr lang="nb-NO" dirty="0"/>
              <a:t>«Nettskjema-diktafon» tilgjengelig for alle brukere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71BBFB6-1F0E-EE47-83F9-9C70209A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395098"/>
            <a:ext cx="2088671" cy="366311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C3D5116C-29E0-C74C-97D0-64C14AF5D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312" y="1495903"/>
            <a:ext cx="1303314" cy="1505114"/>
          </a:xfrm>
          <a:prstGeom prst="rect">
            <a:avLst/>
          </a:prstGeom>
        </p:spPr>
      </p:pic>
      <p:sp>
        <p:nvSpPr>
          <p:cNvPr id="7" name="Pil høyre 6">
            <a:extLst>
              <a:ext uri="{FF2B5EF4-FFF2-40B4-BE49-F238E27FC236}">
                <a16:creationId xmlns:a16="http://schemas.microsoft.com/office/drawing/2014/main" id="{715F55B8-EA67-3446-80E1-F72488DDD5AC}"/>
              </a:ext>
            </a:extLst>
          </p:cNvPr>
          <p:cNvSpPr/>
          <p:nvPr/>
        </p:nvSpPr>
        <p:spPr>
          <a:xfrm>
            <a:off x="2896319" y="3138158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C3DC6D9-B010-F446-B551-97441645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287" y="1297840"/>
            <a:ext cx="2187824" cy="3857625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9" name="Pil høyre 8">
            <a:extLst>
              <a:ext uri="{FF2B5EF4-FFF2-40B4-BE49-F238E27FC236}">
                <a16:creationId xmlns:a16="http://schemas.microsoft.com/office/drawing/2014/main" id="{3B2DA666-80C3-5C40-B01E-8152D2551131}"/>
              </a:ext>
            </a:extLst>
          </p:cNvPr>
          <p:cNvSpPr/>
          <p:nvPr/>
        </p:nvSpPr>
        <p:spPr>
          <a:xfrm rot="1466598">
            <a:off x="6073016" y="3242977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9D5CC89D-FBB9-EB49-87F5-B9669118A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8078" y="3571566"/>
            <a:ext cx="2478286" cy="1422052"/>
          </a:xfrm>
          <a:prstGeom prst="rect">
            <a:avLst/>
          </a:prstGeom>
        </p:spPr>
      </p:pic>
      <p:sp>
        <p:nvSpPr>
          <p:cNvPr id="10" name="Pil høyre 9">
            <a:extLst>
              <a:ext uri="{FF2B5EF4-FFF2-40B4-BE49-F238E27FC236}">
                <a16:creationId xmlns:a16="http://schemas.microsoft.com/office/drawing/2014/main" id="{D5823038-AB9C-E24A-A37B-5B5DC8BDE428}"/>
              </a:ext>
            </a:extLst>
          </p:cNvPr>
          <p:cNvSpPr/>
          <p:nvPr/>
        </p:nvSpPr>
        <p:spPr>
          <a:xfrm rot="19861731">
            <a:off x="6076925" y="2642363"/>
            <a:ext cx="643972" cy="21320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/>
          </a:p>
        </p:txBody>
      </p:sp>
    </p:spTree>
    <p:extLst>
      <p:ext uri="{BB962C8B-B14F-4D97-AF65-F5344CB8AC3E}">
        <p14:creationId xmlns:p14="http://schemas.microsoft.com/office/powerpoint/2010/main" val="1667404173"/>
      </p:ext>
    </p:extLst>
  </p:cSld>
  <p:clrMapOvr>
    <a:masterClrMapping/>
  </p:clrMapOvr>
</p:sld>
</file>

<file path=ppt/theme/theme1.xml><?xml version="1.0" encoding="utf-8"?>
<a:theme xmlns:a="http://schemas.openxmlformats.org/drawingml/2006/main" name="UIONorsk16-10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uio-collage-13</Template>
  <TotalTime>18928</TotalTime>
  <Words>338</Words>
  <Application>Microsoft Macintosh PowerPoint</Application>
  <PresentationFormat>Skjermfremvisning (16:9)</PresentationFormat>
  <Paragraphs>87</Paragraphs>
  <Slides>12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4" baseType="lpstr">
      <vt:lpstr>Arial</vt:lpstr>
      <vt:lpstr>UIONorsk16-10</vt:lpstr>
      <vt:lpstr>Nettskjema.no  –sikker datainnsamling på nett</vt:lpstr>
      <vt:lpstr>Skjemaløsning på web</vt:lpstr>
      <vt:lpstr>Sikkerhet og personvern</vt:lpstr>
      <vt:lpstr>Tilgjengelighet </vt:lpstr>
      <vt:lpstr>Eks på skjema</vt:lpstr>
      <vt:lpstr>Modell</vt:lpstr>
      <vt:lpstr>3 skjematyper</vt:lpstr>
      <vt:lpstr>De som svarer logger inn</vt:lpstr>
      <vt:lpstr>«Nettskjema-diktafon» tilgjengelig for alle brukere</vt:lpstr>
      <vt:lpstr>Mobilapp for å ta bilder (i beta)</vt:lpstr>
      <vt:lpstr>PowerPoint-presentasjon</vt:lpstr>
      <vt:lpstr>demo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Tillit i mobilapper som samler inn senstive data</dc:title>
  <dc:creator>Dagfinn Bergsager</dc:creator>
  <cp:lastModifiedBy>Dagfinn Bergsager</cp:lastModifiedBy>
  <cp:revision>80</cp:revision>
  <cp:lastPrinted>2019-01-10T11:29:30Z</cp:lastPrinted>
  <dcterms:created xsi:type="dcterms:W3CDTF">2017-02-14T20:39:57Z</dcterms:created>
  <dcterms:modified xsi:type="dcterms:W3CDTF">2019-09-12T21:48:28Z</dcterms:modified>
</cp:coreProperties>
</file>