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75" r:id="rId3"/>
    <p:sldId id="276" r:id="rId4"/>
    <p:sldId id="278" r:id="rId5"/>
    <p:sldId id="279" r:id="rId6"/>
    <p:sldId id="280" r:id="rId7"/>
    <p:sldId id="294" r:id="rId8"/>
    <p:sldId id="295" r:id="rId9"/>
    <p:sldId id="303" r:id="rId10"/>
    <p:sldId id="304" r:id="rId11"/>
    <p:sldId id="305" r:id="rId12"/>
    <p:sldId id="306" r:id="rId13"/>
    <p:sldId id="307" r:id="rId14"/>
    <p:sldId id="310" r:id="rId15"/>
    <p:sldId id="282" r:id="rId16"/>
    <p:sldId id="260" r:id="rId17"/>
    <p:sldId id="296" r:id="rId18"/>
    <p:sldId id="320" r:id="rId19"/>
    <p:sldId id="321" r:id="rId20"/>
    <p:sldId id="297" r:id="rId21"/>
    <p:sldId id="299" r:id="rId22"/>
    <p:sldId id="324" r:id="rId23"/>
    <p:sldId id="285" r:id="rId24"/>
    <p:sldId id="298" r:id="rId25"/>
    <p:sldId id="308" r:id="rId26"/>
    <p:sldId id="309" r:id="rId27"/>
    <p:sldId id="300" r:id="rId28"/>
    <p:sldId id="301" r:id="rId29"/>
    <p:sldId id="302" r:id="rId30"/>
    <p:sldId id="283" r:id="rId31"/>
    <p:sldId id="286" r:id="rId32"/>
    <p:sldId id="262" r:id="rId33"/>
    <p:sldId id="263" r:id="rId34"/>
    <p:sldId id="287" r:id="rId35"/>
    <p:sldId id="288" r:id="rId36"/>
    <p:sldId id="264" r:id="rId37"/>
    <p:sldId id="313" r:id="rId38"/>
    <p:sldId id="312" r:id="rId39"/>
    <p:sldId id="311" r:id="rId40"/>
    <p:sldId id="326" r:id="rId41"/>
    <p:sldId id="327" r:id="rId42"/>
    <p:sldId id="325" r:id="rId43"/>
    <p:sldId id="328" r:id="rId44"/>
    <p:sldId id="315" r:id="rId45"/>
    <p:sldId id="318" r:id="rId46"/>
    <p:sldId id="319" r:id="rId47"/>
    <p:sldId id="289" r:id="rId48"/>
    <p:sldId id="316" r:id="rId49"/>
    <p:sldId id="266" r:id="rId50"/>
    <p:sldId id="267" r:id="rId51"/>
    <p:sldId id="322" r:id="rId52"/>
    <p:sldId id="268" r:id="rId53"/>
    <p:sldId id="269" r:id="rId54"/>
    <p:sldId id="270" r:id="rId55"/>
    <p:sldId id="271" r:id="rId56"/>
    <p:sldId id="292" r:id="rId57"/>
    <p:sldId id="291" r:id="rId58"/>
    <p:sldId id="272" r:id="rId59"/>
    <p:sldId id="273" r:id="rId60"/>
    <p:sldId id="274" r:id="rId61"/>
    <p:sldId id="323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521415D9-36F7-43E2-AB2F-B90AF26B5E84}">
      <p14:sectionLst xmlns:p14="http://schemas.microsoft.com/office/powerpoint/2010/main">
        <p14:section name="Default Section" id="{56C6B572-7E67-344C-A0C2-8D852ADB9BCB}">
          <p14:sldIdLst>
            <p14:sldId id="256"/>
            <p14:sldId id="275"/>
            <p14:sldId id="276"/>
            <p14:sldId id="278"/>
            <p14:sldId id="279"/>
            <p14:sldId id="280"/>
            <p14:sldId id="294"/>
            <p14:sldId id="295"/>
            <p14:sldId id="303"/>
            <p14:sldId id="304"/>
            <p14:sldId id="305"/>
            <p14:sldId id="306"/>
            <p14:sldId id="307"/>
            <p14:sldId id="310"/>
            <p14:sldId id="282"/>
            <p14:sldId id="260"/>
            <p14:sldId id="296"/>
            <p14:sldId id="320"/>
            <p14:sldId id="321"/>
            <p14:sldId id="297"/>
            <p14:sldId id="299"/>
            <p14:sldId id="324"/>
            <p14:sldId id="285"/>
            <p14:sldId id="298"/>
            <p14:sldId id="308"/>
            <p14:sldId id="309"/>
            <p14:sldId id="300"/>
            <p14:sldId id="301"/>
            <p14:sldId id="302"/>
            <p14:sldId id="283"/>
            <p14:sldId id="286"/>
            <p14:sldId id="262"/>
            <p14:sldId id="263"/>
            <p14:sldId id="287"/>
            <p14:sldId id="288"/>
            <p14:sldId id="264"/>
            <p14:sldId id="313"/>
            <p14:sldId id="312"/>
            <p14:sldId id="311"/>
            <p14:sldId id="326"/>
            <p14:sldId id="327"/>
            <p14:sldId id="325"/>
            <p14:sldId id="328"/>
            <p14:sldId id="315"/>
            <p14:sldId id="318"/>
            <p14:sldId id="319"/>
            <p14:sldId id="289"/>
            <p14:sldId id="316"/>
            <p14:sldId id="266"/>
            <p14:sldId id="267"/>
            <p14:sldId id="322"/>
            <p14:sldId id="268"/>
            <p14:sldId id="269"/>
            <p14:sldId id="270"/>
            <p14:sldId id="271"/>
            <p14:sldId id="292"/>
            <p14:sldId id="291"/>
            <p14:sldId id="272"/>
            <p14:sldId id="273"/>
            <p14:sldId id="274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7FF"/>
    <a:srgbClr val="BEBEBE"/>
    <a:srgbClr val="CCCCCC"/>
    <a:srgbClr val="23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C7609-D237-4669-AEB2-813EA88F8A6A}" v="5" dt="2018-05-29T09:49:00.831"/>
    <p1510:client id="{D9625223-B548-7E4A-9223-91F2C7FAC96C}" v="72" dt="2018-05-28T12:40:58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>
      <p:cViewPr varScale="1">
        <p:scale>
          <a:sx n="112" d="100"/>
          <a:sy n="112" d="100"/>
        </p:scale>
        <p:origin x="1640" y="184"/>
      </p:cViewPr>
      <p:guideLst>
        <p:guide orient="horz" pos="2160"/>
        <p:guide pos="672"/>
        <p:guide pos="5472"/>
        <p:guide pos="1008"/>
        <p:guide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CBA6-8E6A-A748-9726-F0D472CB5C6E}" type="datetimeFigureOut">
              <a:rPr lang="nb-NO"/>
              <a:pPr/>
              <a:t>30.05.2018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BFD7F-19BE-6445-9A1D-F0A7CA92F10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2610-2707-7140-A575-919658A84788}" type="datetimeFigureOut">
              <a:rPr lang="nb-NO"/>
              <a:pPr/>
              <a:t>30.05.2018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FCDC9-089B-254D-BFC4-B9317BA6CC08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61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Forsker, forskergruppe og forskningsprosjekt</a:t>
            </a:r>
          </a:p>
          <a:p>
            <a:pPr lvl="1"/>
            <a:r>
              <a:rPr lang="nb-NO"/>
              <a:t>Både forsker og prosjekt henter publikasjoner fra </a:t>
            </a:r>
            <a:r>
              <a:rPr lang="nb-NO" err="1"/>
              <a:t>Cristin</a:t>
            </a:r>
            <a:endParaRPr lang="nb-NO"/>
          </a:p>
          <a:p>
            <a:r>
              <a:rPr lang="en-US" err="1"/>
              <a:t>Automatiske</a:t>
            </a:r>
            <a:r>
              <a:rPr lang="en-US"/>
              <a:t> to-</a:t>
            </a:r>
            <a:r>
              <a:rPr lang="en-US" err="1"/>
              <a:t>veislenker</a:t>
            </a:r>
            <a:r>
              <a:rPr lang="en-US"/>
              <a:t> </a:t>
            </a:r>
            <a:r>
              <a:rPr lang="en-US" err="1"/>
              <a:t>mellom</a:t>
            </a:r>
            <a:r>
              <a:rPr lang="en-US" baseline="0"/>
              <a:t> person, </a:t>
            </a:r>
            <a:r>
              <a:rPr lang="en-US" baseline="0" err="1"/>
              <a:t>prosjekt</a:t>
            </a:r>
            <a:r>
              <a:rPr lang="en-US" baseline="0"/>
              <a:t> </a:t>
            </a:r>
            <a:r>
              <a:rPr lang="en-US" baseline="0" err="1"/>
              <a:t>og</a:t>
            </a:r>
            <a:r>
              <a:rPr lang="en-US" baseline="0"/>
              <a:t> </a:t>
            </a:r>
            <a:r>
              <a:rPr lang="en-US" baseline="0" err="1"/>
              <a:t>gruppe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074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Magnus</a:t>
            </a:r>
          </a:p>
          <a:p>
            <a:endParaRPr lang="nb-NO"/>
          </a:p>
          <a:p>
            <a:r>
              <a:rPr lang="nb-NO"/>
              <a:t>Størrelse og besøkstall</a:t>
            </a:r>
            <a:r>
              <a:rPr lang="en-US"/>
              <a:t>Si </a:t>
            </a:r>
            <a:r>
              <a:rPr lang="en-US" err="1"/>
              <a:t>noe</a:t>
            </a:r>
            <a:r>
              <a:rPr lang="en-US"/>
              <a:t> om </a:t>
            </a:r>
            <a:r>
              <a:rPr lang="en-US" err="1"/>
              <a:t>antall</a:t>
            </a:r>
            <a:r>
              <a:rPr lang="en-US"/>
              <a:t> </a:t>
            </a:r>
            <a:r>
              <a:rPr lang="en-US" err="1"/>
              <a:t>nettsider</a:t>
            </a:r>
            <a:r>
              <a:rPr lang="en-US"/>
              <a:t>, </a:t>
            </a:r>
            <a:r>
              <a:rPr lang="en-US" err="1"/>
              <a:t>besøkstall</a:t>
            </a:r>
            <a:r>
              <a:rPr lang="en-US"/>
              <a:t>, etc. </a:t>
            </a:r>
            <a:r>
              <a:rPr lang="en-US" err="1"/>
              <a:t>ytelse</a:t>
            </a:r>
            <a:r>
              <a:rPr lang="en-US"/>
              <a:t>/last </a:t>
            </a:r>
          </a:p>
          <a:p>
            <a:endParaRPr lang="en-US"/>
          </a:p>
          <a:p>
            <a:r>
              <a:rPr lang="en-US"/>
              <a:t>22</a:t>
            </a:r>
            <a:endParaRPr lang="nb-NO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/>
              <a:t>22</a:t>
            </a:r>
            <a:r>
              <a:rPr lang="is-IS" baseline="0"/>
              <a:t> millioner</a:t>
            </a:r>
            <a:r>
              <a:rPr lang="is-IS"/>
              <a:t> besøk</a:t>
            </a:r>
            <a:r>
              <a:rPr lang="is-IS" baseline="0"/>
              <a:t> på våre nettsider i løpet av et år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aseline="0"/>
              <a:t>Nesten 100 millioner sidevisninger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aseline="0"/>
              <a:t>Ekstra trøkk ved semesterstart og emnepåmelding, over 100.000 besøk og 500.000 sidevisninger på en enkelt dag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/>
              <a:t>Hos oss er alle ansatte</a:t>
            </a:r>
            <a:r>
              <a:rPr lang="is-IS" baseline="0"/>
              <a:t> publisister, de oppdaterer sin egen personpresentasjon bl.a. 6000+ ansatte. </a:t>
            </a:r>
            <a:r>
              <a:rPr lang="nb-NO" baseline="0"/>
              <a:t>Ca. 500 som publiserer daglig. </a:t>
            </a:r>
            <a:endParaRPr lang="is-I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4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Magnus</a:t>
            </a:r>
          </a:p>
          <a:p>
            <a:endParaRPr lang="nb-NO"/>
          </a:p>
          <a:p>
            <a:r>
              <a:rPr lang="nb-NO"/>
              <a:t>Ingen ekstra tiltak i forbindelse med lasttopp,</a:t>
            </a:r>
            <a:r>
              <a:rPr lang="nb-NO" baseline="0"/>
              <a:t> </a:t>
            </a:r>
            <a:r>
              <a:rPr lang="nb-NO" baseline="0" err="1"/>
              <a:t>Varnish</a:t>
            </a:r>
            <a:r>
              <a:rPr lang="nb-NO" baseline="0"/>
              <a:t> (</a:t>
            </a:r>
            <a:r>
              <a:rPr lang="nb-NO" baseline="0" err="1"/>
              <a:t>open</a:t>
            </a:r>
            <a:r>
              <a:rPr lang="nb-NO" baseline="0"/>
              <a:t> </a:t>
            </a:r>
            <a:r>
              <a:rPr lang="nb-NO" baseline="0" err="1"/>
              <a:t>source</a:t>
            </a:r>
            <a:r>
              <a:rPr lang="nb-NO" baseline="0"/>
              <a:t> norsk produkt, samme som VG) tar enkelt unna.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3627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Tomm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Hvordan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håndterer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løsningen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mange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forskjellige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innholdsprodusenter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et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bredt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spekter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erfaring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nettpublisering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28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2047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Tomm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Hvilke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redaksjonelle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verktøy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innholdsproduksjon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innholdsanalyse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besøksanalyse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støtter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løsningen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US"/>
          </a:p>
          <a:p>
            <a:r>
              <a:rPr lang="en-US" err="1"/>
              <a:t>Standardkomponenter</a:t>
            </a:r>
            <a:endParaRPr lang="en-US"/>
          </a:p>
          <a:p>
            <a:br>
              <a:rPr lang="en-US"/>
            </a:br>
            <a:r>
              <a:rPr lang="en-US"/>
              <a:t>Mai GDPR</a:t>
            </a:r>
          </a:p>
          <a:p>
            <a:r>
              <a:rPr lang="en-US"/>
              <a:t>Person-</a:t>
            </a:r>
            <a:r>
              <a:rPr lang="en-US" err="1"/>
              <a:t>nummer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36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Lenkebrudd, sist endret, dine dokumenter, mest populære søk, etc.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493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Besøkstall på åpne og lukkede sider i administrasjonsgrensesnittet (fra GA)</a:t>
            </a:r>
          </a:p>
          <a:p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I tillegg til</a:t>
            </a:r>
            <a:r>
              <a:rPr lang="nb-NO" baseline="0"/>
              <a:t> dette er det enkelt å integrere </a:t>
            </a:r>
            <a:r>
              <a:rPr lang="nb-NO"/>
              <a:t>hvilket</a:t>
            </a:r>
            <a:r>
              <a:rPr lang="nb-NO" baseline="0"/>
              <a:t> som helst JS-basert </a:t>
            </a:r>
            <a:r>
              <a:rPr lang="nb-NO"/>
              <a:t>skyløsning. Husk</a:t>
            </a:r>
            <a:r>
              <a:rPr lang="nb-NO" baseline="0"/>
              <a:t> GDPR. </a:t>
            </a:r>
            <a:endParaRPr lang="nb-NO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2555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Hvordan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intra-/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ekstranettløsningen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deres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system,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typisk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«Min side»? </a:t>
            </a:r>
            <a:endParaRPr lang="en-US" b="1"/>
          </a:p>
          <a:p>
            <a:endParaRPr lang="en-US"/>
          </a:p>
          <a:p>
            <a:r>
              <a:rPr lang="en-US"/>
              <a:t>Her </a:t>
            </a:r>
            <a:r>
              <a:rPr lang="en-US" err="1"/>
              <a:t>må</a:t>
            </a:r>
            <a:r>
              <a:rPr lang="en-US"/>
              <a:t> vi ha </a:t>
            </a:r>
            <a:r>
              <a:rPr lang="en-US" err="1"/>
              <a:t>skjermbilde</a:t>
            </a:r>
            <a:r>
              <a:rPr lang="en-US" baseline="0"/>
              <a:t> </a:t>
            </a:r>
            <a:r>
              <a:rPr lang="en-US" baseline="0" err="1"/>
              <a:t>på</a:t>
            </a:r>
            <a:r>
              <a:rPr lang="en-US" baseline="0"/>
              <a:t> for-</a:t>
            </a:r>
            <a:r>
              <a:rPr lang="en-US" baseline="0" err="1"/>
              <a:t>ansatte</a:t>
            </a:r>
            <a:r>
              <a:rPr lang="en-US" baseline="0"/>
              <a:t> </a:t>
            </a:r>
            <a:r>
              <a:rPr lang="en-US" baseline="0" err="1"/>
              <a:t>eller</a:t>
            </a:r>
            <a:r>
              <a:rPr lang="en-US" baseline="0"/>
              <a:t> Mine studier. </a:t>
            </a:r>
            <a:r>
              <a:rPr lang="en-US" baseline="0" err="1"/>
              <a:t>Evt</a:t>
            </a:r>
            <a:r>
              <a:rPr lang="en-US" baseline="0"/>
              <a:t>. demo.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7668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727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Magnus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540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0"/>
              <a:t>Tomm</a:t>
            </a:r>
          </a:p>
          <a:p>
            <a:pPr>
              <a:defRPr/>
            </a:pPr>
            <a:endParaRPr lang="en-US" b="1"/>
          </a:p>
          <a:p>
            <a:pPr>
              <a:defRPr/>
            </a:pPr>
            <a:r>
              <a:rPr lang="en-US" b="1" err="1"/>
              <a:t>Hvordan</a:t>
            </a:r>
            <a:r>
              <a:rPr lang="en-US" b="1"/>
              <a:t> </a:t>
            </a:r>
            <a:r>
              <a:rPr lang="en-US" b="1" err="1"/>
              <a:t>håndtere</a:t>
            </a:r>
            <a:r>
              <a:rPr lang="en-US" b="1"/>
              <a:t> </a:t>
            </a:r>
            <a:r>
              <a:rPr lang="en-US" b="1" err="1"/>
              <a:t>manuelt</a:t>
            </a:r>
            <a:r>
              <a:rPr lang="en-US" b="1"/>
              <a:t> </a:t>
            </a:r>
            <a:r>
              <a:rPr lang="en-US" b="1" err="1"/>
              <a:t>og</a:t>
            </a:r>
            <a:r>
              <a:rPr lang="en-US" b="1"/>
              <a:t> </a:t>
            </a:r>
            <a:r>
              <a:rPr lang="en-US" b="1" err="1"/>
              <a:t>automatiske</a:t>
            </a:r>
            <a:r>
              <a:rPr lang="en-US" b="1"/>
              <a:t> </a:t>
            </a:r>
            <a:r>
              <a:rPr lang="en-US" b="1" err="1"/>
              <a:t>styrte</a:t>
            </a:r>
            <a:r>
              <a:rPr lang="en-US" b="1"/>
              <a:t> </a:t>
            </a:r>
            <a:r>
              <a:rPr lang="en-US" b="1" err="1"/>
              <a:t>nyhetsartikler</a:t>
            </a:r>
            <a:r>
              <a:rPr lang="en-US" b="1"/>
              <a:t> </a:t>
            </a:r>
            <a:r>
              <a:rPr lang="en-US" b="1" err="1"/>
              <a:t>til</a:t>
            </a:r>
            <a:r>
              <a:rPr lang="en-US" b="1"/>
              <a:t> </a:t>
            </a:r>
            <a:r>
              <a:rPr lang="en-US" b="1" err="1"/>
              <a:t>en</a:t>
            </a:r>
            <a:r>
              <a:rPr lang="en-US" b="1"/>
              <a:t> «</a:t>
            </a:r>
            <a:r>
              <a:rPr lang="en-US" b="1" err="1"/>
              <a:t>forside</a:t>
            </a:r>
            <a:r>
              <a:rPr lang="en-US" b="1"/>
              <a:t>» </a:t>
            </a:r>
            <a:r>
              <a:rPr lang="en-US" b="1" err="1"/>
              <a:t>som</a:t>
            </a:r>
            <a:r>
              <a:rPr lang="en-US" b="1"/>
              <a:t> </a:t>
            </a:r>
            <a:r>
              <a:rPr lang="en-US" b="1" err="1"/>
              <a:t>kan</a:t>
            </a:r>
            <a:r>
              <a:rPr lang="en-US" b="1"/>
              <a:t> </a:t>
            </a:r>
            <a:r>
              <a:rPr lang="en-US" b="1" err="1"/>
              <a:t>opprettes</a:t>
            </a:r>
            <a:r>
              <a:rPr lang="en-US" b="1"/>
              <a:t>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01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Tomm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Integrasjonene</a:t>
            </a:r>
            <a:r>
              <a:rPr lang="nb-NO" baseline="0"/>
              <a:t> er i det store og hele utviklet av oss. Dette har kompetanse på. </a:t>
            </a:r>
            <a:endParaRPr lang="nb-NO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Innebygde </a:t>
            </a:r>
            <a:r>
              <a:rPr lang="nb-NO" err="1"/>
              <a:t>lettvektsfunksjoner</a:t>
            </a:r>
            <a:r>
              <a:rPr lang="nb-NO" baseline="0"/>
              <a:t> for utveksling og innhenting av info. </a:t>
            </a:r>
            <a:r>
              <a:rPr lang="nb-NO" baseline="0" err="1"/>
              <a:t>CMSet</a:t>
            </a:r>
            <a:r>
              <a:rPr lang="nb-NO" baseline="0"/>
              <a:t> både leser og spiser </a:t>
            </a:r>
            <a:r>
              <a:rPr lang="nb-NO"/>
              <a:t>ATOM/RSS.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4373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7948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Tomm</a:t>
            </a:r>
          </a:p>
          <a:p>
            <a:endParaRPr lang="en-US"/>
          </a:p>
          <a:p>
            <a:r>
              <a:rPr lang="en-US"/>
              <a:t>I </a:t>
            </a:r>
            <a:r>
              <a:rPr lang="en-US" err="1"/>
              <a:t>tillegg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vi </a:t>
            </a:r>
            <a:r>
              <a:rPr lang="en-US" err="1"/>
              <a:t>rammeavtale</a:t>
            </a:r>
            <a:r>
              <a:rPr lang="en-US"/>
              <a:t> med </a:t>
            </a:r>
            <a:r>
              <a:rPr lang="en-US" err="1"/>
              <a:t>grafiske</a:t>
            </a:r>
            <a:r>
              <a:rPr lang="en-US" baseline="0"/>
              <a:t> designer </a:t>
            </a:r>
            <a:r>
              <a:rPr lang="en-US" baseline="0" err="1"/>
              <a:t>gjennom</a:t>
            </a:r>
            <a:r>
              <a:rPr lang="en-US" baseline="0"/>
              <a:t> </a:t>
            </a:r>
            <a:r>
              <a:rPr lang="en-US" baseline="0" err="1"/>
              <a:t>Netlife</a:t>
            </a:r>
            <a:r>
              <a:rPr lang="en-US" baseline="0"/>
              <a:t> design.</a:t>
            </a:r>
          </a:p>
          <a:p>
            <a:endParaRPr lang="en-US" baseline="0"/>
          </a:p>
          <a:p>
            <a:r>
              <a:rPr lang="en-US" baseline="0" err="1"/>
              <a:t>Som</a:t>
            </a:r>
            <a:r>
              <a:rPr lang="en-US" baseline="0"/>
              <a:t> </a:t>
            </a:r>
            <a:r>
              <a:rPr lang="en-US" baseline="0" err="1"/>
              <a:t>en</a:t>
            </a:r>
            <a:r>
              <a:rPr lang="en-US" baseline="0"/>
              <a:t> del </a:t>
            </a:r>
            <a:r>
              <a:rPr lang="en-US" baseline="0" err="1"/>
              <a:t>av</a:t>
            </a:r>
            <a:r>
              <a:rPr lang="en-US" baseline="0"/>
              <a:t> </a:t>
            </a:r>
            <a:r>
              <a:rPr lang="en-US" baseline="0" err="1"/>
              <a:t>teknisk</a:t>
            </a:r>
            <a:r>
              <a:rPr lang="en-US" baseline="0"/>
              <a:t> </a:t>
            </a:r>
            <a:r>
              <a:rPr lang="en-US" baseline="0" err="1"/>
              <a:t>løsning</a:t>
            </a:r>
            <a:r>
              <a:rPr lang="en-US" baseline="0"/>
              <a:t> </a:t>
            </a:r>
            <a:r>
              <a:rPr lang="en-US" baseline="0" err="1"/>
              <a:t>så</a:t>
            </a:r>
            <a:r>
              <a:rPr lang="en-US" baseline="0"/>
              <a:t> </a:t>
            </a:r>
            <a:r>
              <a:rPr lang="en-US" baseline="0" err="1"/>
              <a:t>leverer</a:t>
            </a:r>
            <a:r>
              <a:rPr lang="en-US" baseline="0"/>
              <a:t> vi </a:t>
            </a:r>
            <a:r>
              <a:rPr lang="en-US" baseline="0" err="1"/>
              <a:t>eksperter</a:t>
            </a:r>
            <a:r>
              <a:rPr lang="en-US" baseline="0"/>
              <a:t> </a:t>
            </a:r>
            <a:r>
              <a:rPr lang="en-US" baseline="0" err="1"/>
              <a:t>på</a:t>
            </a:r>
            <a:r>
              <a:rPr lang="en-US" baseline="0"/>
              <a:t> </a:t>
            </a:r>
            <a:r>
              <a:rPr lang="en-US" baseline="0" err="1"/>
              <a:t>intergrasjon</a:t>
            </a:r>
            <a:r>
              <a:rPr lang="en-US" baseline="0"/>
              <a:t>, frontend, backend, </a:t>
            </a:r>
            <a:r>
              <a:rPr lang="en-US" baseline="0" err="1"/>
              <a:t>m.m.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68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980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Tomm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1125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357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Magnus</a:t>
            </a:r>
          </a:p>
          <a:p>
            <a:endParaRPr lang="en-US"/>
          </a:p>
          <a:p>
            <a:r>
              <a:rPr lang="en-US" err="1"/>
              <a:t>Mye</a:t>
            </a:r>
            <a:r>
              <a:rPr lang="en-US"/>
              <a:t> </a:t>
            </a:r>
            <a:r>
              <a:rPr lang="en-US" err="1"/>
              <a:t>erfaring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dette</a:t>
            </a:r>
            <a:r>
              <a:rPr lang="en-US"/>
              <a:t>. Fra </a:t>
            </a:r>
            <a:r>
              <a:rPr lang="en-US" err="1"/>
              <a:t>f.eks</a:t>
            </a:r>
            <a:r>
              <a:rPr lang="en-US"/>
              <a:t>.</a:t>
            </a:r>
            <a:r>
              <a:rPr lang="en-US" baseline="0"/>
              <a:t> </a:t>
            </a:r>
            <a:r>
              <a:rPr lang="en-US" baseline="0" err="1"/>
              <a:t>Easypublish</a:t>
            </a:r>
            <a:r>
              <a:rPr lang="en-US" baseline="0"/>
              <a:t>, </a:t>
            </a:r>
            <a:r>
              <a:rPr lang="en-US" baseline="0" err="1"/>
              <a:t>fra</a:t>
            </a:r>
            <a:r>
              <a:rPr lang="en-US" baseline="0"/>
              <a:t> Drupal, </a:t>
            </a:r>
            <a:r>
              <a:rPr lang="en-US" baseline="0" err="1"/>
              <a:t>Wordpress</a:t>
            </a:r>
            <a:r>
              <a:rPr lang="en-US" baseline="0"/>
              <a:t>. XML-</a:t>
            </a:r>
            <a:r>
              <a:rPr lang="en-US" baseline="0" err="1"/>
              <a:t>miljø</a:t>
            </a:r>
            <a:r>
              <a:rPr lang="en-US" baseline="0"/>
              <a:t> her, </a:t>
            </a:r>
            <a:r>
              <a:rPr lang="en-US" baseline="0" err="1"/>
              <a:t>jobbet</a:t>
            </a:r>
            <a:r>
              <a:rPr lang="en-US" baseline="0"/>
              <a:t> med </a:t>
            </a:r>
            <a:r>
              <a:rPr lang="en-US" baseline="0" err="1"/>
              <a:t>dokumentformat-behandling</a:t>
            </a:r>
            <a:r>
              <a:rPr lang="en-US" baseline="0"/>
              <a:t> </a:t>
            </a:r>
            <a:r>
              <a:rPr lang="en-US" baseline="0" err="1"/>
              <a:t>siden</a:t>
            </a:r>
            <a:r>
              <a:rPr lang="en-US" baseline="0"/>
              <a:t> 90-tallet. Sitter </a:t>
            </a:r>
            <a:r>
              <a:rPr lang="en-US" baseline="0" err="1"/>
              <a:t>i</a:t>
            </a:r>
            <a:r>
              <a:rPr lang="en-US" baseline="0"/>
              <a:t> </a:t>
            </a:r>
            <a:r>
              <a:rPr lang="en-US" baseline="0" err="1"/>
              <a:t>veggene</a:t>
            </a:r>
            <a:r>
              <a:rPr lang="en-US" baseline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912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600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60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549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Magnus</a:t>
            </a:r>
          </a:p>
          <a:p>
            <a:endParaRPr lang="en-US"/>
          </a:p>
          <a:p>
            <a:r>
              <a:rPr lang="en-US"/>
              <a:t>220 ÅV – </a:t>
            </a:r>
          </a:p>
          <a:p>
            <a:r>
              <a:rPr lang="en-US" err="1"/>
              <a:t>levert</a:t>
            </a:r>
            <a:r>
              <a:rPr lang="en-US"/>
              <a:t> IT-</a:t>
            </a:r>
            <a:r>
              <a:rPr lang="en-US" err="1"/>
              <a:t>tjenester</a:t>
            </a:r>
            <a:r>
              <a:rPr lang="en-US" baseline="0"/>
              <a:t> </a:t>
            </a:r>
            <a:r>
              <a:rPr lang="en-US" baseline="0" err="1"/>
              <a:t>til</a:t>
            </a:r>
            <a:r>
              <a:rPr lang="en-US" baseline="0"/>
              <a:t> </a:t>
            </a:r>
            <a:r>
              <a:rPr lang="en-US" baseline="0" err="1"/>
              <a:t>UiO</a:t>
            </a:r>
            <a:r>
              <a:rPr lang="en-US" baseline="0"/>
              <a:t> </a:t>
            </a:r>
            <a:r>
              <a:rPr lang="en-US" baseline="0" err="1"/>
              <a:t>og</a:t>
            </a:r>
            <a:r>
              <a:rPr lang="en-US" baseline="0"/>
              <a:t> </a:t>
            </a:r>
            <a:r>
              <a:rPr lang="en-US" baseline="0" err="1"/>
              <a:t>sektoren</a:t>
            </a:r>
            <a:r>
              <a:rPr lang="en-US" baseline="0"/>
              <a:t> </a:t>
            </a:r>
            <a:r>
              <a:rPr lang="en-US" baseline="0" err="1"/>
              <a:t>i</a:t>
            </a:r>
            <a:r>
              <a:rPr lang="en-US" baseline="0"/>
              <a:t> over 20-år. </a:t>
            </a:r>
          </a:p>
          <a:p>
            <a:r>
              <a:rPr lang="en-US" baseline="0" err="1"/>
              <a:t>Leverer</a:t>
            </a:r>
            <a:r>
              <a:rPr lang="en-US" baseline="0"/>
              <a:t> </a:t>
            </a:r>
            <a:r>
              <a:rPr lang="en-US" baseline="0" err="1"/>
              <a:t>moderne</a:t>
            </a:r>
            <a:r>
              <a:rPr lang="en-US" baseline="0"/>
              <a:t>, stabile, </a:t>
            </a:r>
            <a:r>
              <a:rPr lang="en-US" baseline="0" err="1"/>
              <a:t>og</a:t>
            </a:r>
            <a:r>
              <a:rPr lang="en-US" baseline="0"/>
              <a:t> </a:t>
            </a:r>
            <a:r>
              <a:rPr lang="en-US" baseline="0" err="1"/>
              <a:t>sikre</a:t>
            </a:r>
            <a:r>
              <a:rPr lang="en-US" baseline="0"/>
              <a:t> </a:t>
            </a:r>
            <a:r>
              <a:rPr lang="en-US" baseline="0" err="1"/>
              <a:t>løsninger</a:t>
            </a:r>
            <a:r>
              <a:rPr lang="en-US" baseline="0"/>
              <a:t> </a:t>
            </a:r>
            <a:r>
              <a:rPr lang="en-US" baseline="0" err="1"/>
              <a:t>innenfor</a:t>
            </a:r>
            <a:r>
              <a:rPr lang="en-US" baseline="0"/>
              <a:t> </a:t>
            </a:r>
            <a:r>
              <a:rPr lang="en-US" baseline="0" err="1"/>
              <a:t>loven</a:t>
            </a:r>
            <a:r>
              <a:rPr lang="en-US" baseline="0"/>
              <a:t>. </a:t>
            </a:r>
          </a:p>
          <a:p>
            <a:r>
              <a:rPr lang="en-US" baseline="0"/>
              <a:t>Ca. </a:t>
            </a:r>
            <a:r>
              <a:rPr lang="en-US" baseline="0" err="1"/>
              <a:t>halvparten</a:t>
            </a:r>
            <a:r>
              <a:rPr lang="en-US" baseline="0"/>
              <a:t> </a:t>
            </a:r>
            <a:r>
              <a:rPr lang="en-US" baseline="0" err="1"/>
              <a:t>av</a:t>
            </a:r>
            <a:r>
              <a:rPr lang="en-US" baseline="0"/>
              <a:t> </a:t>
            </a:r>
            <a:r>
              <a:rPr lang="en-US" baseline="0" err="1"/>
              <a:t>våre</a:t>
            </a:r>
            <a:r>
              <a:rPr lang="en-US" baseline="0"/>
              <a:t> </a:t>
            </a:r>
            <a:r>
              <a:rPr lang="en-US" baseline="0" err="1"/>
              <a:t>inntekter</a:t>
            </a:r>
            <a:r>
              <a:rPr lang="en-US" baseline="0"/>
              <a:t> </a:t>
            </a:r>
            <a:r>
              <a:rPr lang="en-US" baseline="0" err="1"/>
              <a:t>kommer</a:t>
            </a:r>
            <a:r>
              <a:rPr lang="en-US" baseline="0"/>
              <a:t> </a:t>
            </a:r>
            <a:r>
              <a:rPr lang="en-US" baseline="0" err="1"/>
              <a:t>fra</a:t>
            </a:r>
            <a:r>
              <a:rPr lang="en-US" baseline="0"/>
              <a:t> </a:t>
            </a:r>
            <a:r>
              <a:rPr lang="en-US" baseline="0" err="1"/>
              <a:t>samarbeid</a:t>
            </a:r>
            <a:r>
              <a:rPr lang="en-US" baseline="0"/>
              <a:t> </a:t>
            </a:r>
            <a:r>
              <a:rPr lang="en-US" baseline="0" err="1"/>
              <a:t>og</a:t>
            </a:r>
            <a:r>
              <a:rPr lang="en-US" baseline="0"/>
              <a:t> </a:t>
            </a:r>
            <a:r>
              <a:rPr lang="en-US" baseline="0" err="1"/>
              <a:t>oppdrag</a:t>
            </a:r>
            <a:r>
              <a:rPr lang="en-US" baseline="0"/>
              <a:t> </a:t>
            </a:r>
            <a:r>
              <a:rPr lang="en-US" baseline="0" err="1"/>
              <a:t>sektoren</a:t>
            </a:r>
            <a:r>
              <a:rPr lang="en-US" baseline="0"/>
              <a:t>. 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84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Magnus</a:t>
            </a:r>
          </a:p>
          <a:p>
            <a:endParaRPr lang="en-US"/>
          </a:p>
          <a:p>
            <a:r>
              <a:rPr lang="en-US"/>
              <a:t>32</a:t>
            </a:r>
            <a:r>
              <a:rPr lang="en-US" baseline="0"/>
              <a:t> </a:t>
            </a:r>
            <a:r>
              <a:rPr lang="en-US" baseline="0" err="1"/>
              <a:t>ansatte</a:t>
            </a:r>
            <a:endParaRPr lang="en-US" baseline="0"/>
          </a:p>
          <a:p>
            <a:endParaRPr lang="en-US" baseline="0"/>
          </a:p>
          <a:p>
            <a:r>
              <a:rPr lang="en-US" baseline="0"/>
              <a:t>90% </a:t>
            </a:r>
            <a:r>
              <a:rPr lang="en-US" baseline="0" err="1"/>
              <a:t>mastergrad</a:t>
            </a:r>
            <a:r>
              <a:rPr lang="en-US" baseline="0"/>
              <a:t> </a:t>
            </a:r>
            <a:r>
              <a:rPr lang="en-US" baseline="0" err="1"/>
              <a:t>eller</a:t>
            </a:r>
            <a:r>
              <a:rPr lang="en-US" baseline="0"/>
              <a:t> </a:t>
            </a:r>
            <a:r>
              <a:rPr lang="en-US" baseline="0" err="1"/>
              <a:t>tilsvarende</a:t>
            </a:r>
            <a:r>
              <a:rPr lang="en-US" baseline="0"/>
              <a:t> </a:t>
            </a:r>
            <a:r>
              <a:rPr lang="en-US" baseline="0" err="1"/>
              <a:t>innen</a:t>
            </a:r>
            <a:r>
              <a:rPr lang="en-US" baseline="0"/>
              <a:t> IT </a:t>
            </a:r>
            <a:r>
              <a:rPr lang="en-US" baseline="0" err="1"/>
              <a:t>eller</a:t>
            </a:r>
            <a:r>
              <a:rPr lang="en-US" baseline="0"/>
              <a:t> </a:t>
            </a:r>
            <a:r>
              <a:rPr lang="en-US" baseline="0" err="1"/>
              <a:t>fra</a:t>
            </a:r>
            <a:r>
              <a:rPr lang="en-US" baseline="0"/>
              <a:t> </a:t>
            </a:r>
            <a:r>
              <a:rPr lang="en-US" baseline="0" err="1"/>
              <a:t>relevante</a:t>
            </a:r>
            <a:r>
              <a:rPr lang="en-US" baseline="0"/>
              <a:t> studier</a:t>
            </a:r>
          </a:p>
          <a:p>
            <a:endParaRPr lang="en-US" baseline="0"/>
          </a:p>
          <a:p>
            <a:r>
              <a:rPr lang="en-US" baseline="0"/>
              <a:t>3 </a:t>
            </a:r>
            <a:r>
              <a:rPr lang="en-US" baseline="0" err="1"/>
              <a:t>interaksjonsdesignere</a:t>
            </a:r>
            <a:r>
              <a:rPr lang="en-US" baseline="0"/>
              <a:t> med </a:t>
            </a:r>
            <a:r>
              <a:rPr lang="en-US" baseline="0" err="1"/>
              <a:t>mastergrad</a:t>
            </a:r>
            <a:r>
              <a:rPr lang="en-US" baseline="0"/>
              <a:t> </a:t>
            </a:r>
            <a:r>
              <a:rPr lang="en-US" baseline="0" err="1"/>
              <a:t>fra</a:t>
            </a:r>
            <a:r>
              <a:rPr lang="en-US" baseline="0"/>
              <a:t> IFI/NTNU</a:t>
            </a:r>
          </a:p>
          <a:p>
            <a:endParaRPr lang="en-US" baseline="0"/>
          </a:p>
          <a:p>
            <a:r>
              <a:rPr lang="en-US" err="1"/>
              <a:t>Seksjonen</a:t>
            </a:r>
            <a:r>
              <a:rPr lang="en-US"/>
              <a:t> </a:t>
            </a:r>
            <a:r>
              <a:rPr lang="en-US" err="1"/>
              <a:t>leverte</a:t>
            </a:r>
            <a:r>
              <a:rPr lang="en-US" baseline="0"/>
              <a:t> </a:t>
            </a:r>
            <a:r>
              <a:rPr lang="en-US" baseline="0" err="1"/>
              <a:t>i</a:t>
            </a:r>
            <a:r>
              <a:rPr lang="en-US" baseline="0"/>
              <a:t> 2010-2014 </a:t>
            </a:r>
            <a:r>
              <a:rPr lang="en-US" baseline="0" err="1"/>
              <a:t>nye</a:t>
            </a:r>
            <a:r>
              <a:rPr lang="en-US" baseline="0"/>
              <a:t> </a:t>
            </a:r>
            <a:r>
              <a:rPr lang="en-US" baseline="0" err="1"/>
              <a:t>nettsider</a:t>
            </a:r>
            <a:r>
              <a:rPr lang="en-US" baseline="0"/>
              <a:t> </a:t>
            </a:r>
            <a:r>
              <a:rPr lang="en-US" baseline="0" err="1"/>
              <a:t>og</a:t>
            </a:r>
            <a:r>
              <a:rPr lang="en-US" baseline="0"/>
              <a:t> </a:t>
            </a:r>
            <a:r>
              <a:rPr lang="en-US" baseline="0" err="1"/>
              <a:t>publiseringsløsning</a:t>
            </a:r>
            <a:r>
              <a:rPr lang="en-US" baseline="0"/>
              <a:t> </a:t>
            </a:r>
            <a:r>
              <a:rPr lang="en-US" baseline="0" err="1"/>
              <a:t>til</a:t>
            </a:r>
            <a:r>
              <a:rPr lang="en-US" baseline="0"/>
              <a:t> </a:t>
            </a:r>
            <a:r>
              <a:rPr lang="en-US" baseline="0" err="1"/>
              <a:t>UiO</a:t>
            </a:r>
            <a:r>
              <a:rPr lang="en-US" baseline="0"/>
              <a:t>. Et </a:t>
            </a:r>
            <a:r>
              <a:rPr lang="en-US" baseline="0" err="1"/>
              <a:t>stort</a:t>
            </a:r>
            <a:r>
              <a:rPr lang="en-US" baseline="0"/>
              <a:t> </a:t>
            </a:r>
            <a:r>
              <a:rPr lang="en-US" baseline="0" err="1"/>
              <a:t>prosjekt</a:t>
            </a:r>
            <a:r>
              <a:rPr lang="en-US" baseline="0"/>
              <a:t>. 20+ </a:t>
            </a:r>
            <a:r>
              <a:rPr lang="en-US" baseline="0" err="1"/>
              <a:t>millioner</a:t>
            </a:r>
            <a:r>
              <a:rPr lang="en-US" baseline="0"/>
              <a:t>. </a:t>
            </a:r>
          </a:p>
          <a:p>
            <a:endParaRPr lang="en-US" baseline="0"/>
          </a:p>
          <a:p>
            <a:r>
              <a:rPr lang="en-US" baseline="0"/>
              <a:t>Magnus </a:t>
            </a:r>
            <a:r>
              <a:rPr lang="en-US" baseline="0" err="1"/>
              <a:t>teknisk</a:t>
            </a:r>
            <a:r>
              <a:rPr lang="en-US" baseline="0"/>
              <a:t> </a:t>
            </a:r>
            <a:r>
              <a:rPr lang="en-US" baseline="0" err="1"/>
              <a:t>ansvarlig</a:t>
            </a:r>
            <a:r>
              <a:rPr lang="en-US" baseline="0"/>
              <a:t> (</a:t>
            </a:r>
            <a:r>
              <a:rPr lang="en-US" baseline="0" err="1"/>
              <a:t>migreringsplan</a:t>
            </a:r>
            <a:r>
              <a:rPr lang="en-US" baseline="0"/>
              <a:t>) </a:t>
            </a:r>
            <a:r>
              <a:rPr lang="en-US" baseline="0" err="1"/>
              <a:t>og</a:t>
            </a:r>
            <a:r>
              <a:rPr lang="en-US" baseline="0"/>
              <a:t> </a:t>
            </a:r>
            <a:r>
              <a:rPr lang="en-US" baseline="0" err="1"/>
              <a:t>utvikler</a:t>
            </a:r>
            <a:r>
              <a:rPr lang="en-US" baseline="0"/>
              <a:t> </a:t>
            </a:r>
            <a:r>
              <a:rPr lang="en-US" baseline="0" err="1"/>
              <a:t>og</a:t>
            </a:r>
            <a:r>
              <a:rPr lang="en-US" baseline="0"/>
              <a:t> Tomm </a:t>
            </a:r>
            <a:r>
              <a:rPr lang="en-US" baseline="0" err="1"/>
              <a:t>ansvarlig</a:t>
            </a:r>
            <a:r>
              <a:rPr lang="en-US" baseline="0"/>
              <a:t> for </a:t>
            </a:r>
            <a:r>
              <a:rPr lang="en-US" baseline="0" err="1"/>
              <a:t>interaksjonsdesign</a:t>
            </a:r>
            <a:r>
              <a:rPr lang="en-US" baseline="0"/>
              <a:t> </a:t>
            </a:r>
            <a:r>
              <a:rPr lang="en-US" baseline="0" err="1"/>
              <a:t>og</a:t>
            </a:r>
            <a:r>
              <a:rPr lang="en-US" baseline="0"/>
              <a:t> </a:t>
            </a:r>
            <a:r>
              <a:rPr lang="en-US" baseline="0" err="1"/>
              <a:t>informasjonsarkitektur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90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8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Tomm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Det jobbes med flere integrasjoner for eksempel Canvas</a:t>
            </a:r>
          </a:p>
          <a:p>
            <a:endParaRPr lang="nb-NO"/>
          </a:p>
          <a:p>
            <a:r>
              <a:rPr lang="nb-NO"/>
              <a:t>Masterdata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2304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Tomm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Studietilbud og programvelger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111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Emnebeskrivelser og semestersider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952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nb-NO"/>
              <a:t>Tid og sted for eksamen fra FS</a:t>
            </a:r>
          </a:p>
          <a:p>
            <a:pPr marL="171450" indent="-171450">
              <a:buFont typeface="Arial" charset="0"/>
              <a:buChar char="•"/>
            </a:pPr>
            <a:r>
              <a:rPr lang="nb-NO"/>
              <a:t>Timeplan fra TP/FS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FCDC9-089B-254D-BFC4-B9317BA6CC08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2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>
                <a:latin typeface="Arial"/>
                <a:cs typeface="Arial"/>
              </a:defRPr>
            </a:lvl1pPr>
          </a:lstStyle>
          <a:p>
            <a:r>
              <a:rPr lang="nb-NO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ubtitle 6"/>
          <p:cNvSpPr>
            <a:spLocks noGrp="1"/>
          </p:cNvSpPr>
          <p:nvPr>
            <p:ph type="subTitle" sz="quarter" idx="1"/>
          </p:nvPr>
        </p:nvSpPr>
        <p:spPr>
          <a:xfrm>
            <a:off x="1222474" y="3949700"/>
            <a:ext cx="7682706" cy="774700"/>
          </a:xfrm>
        </p:spPr>
        <p:txBody>
          <a:bodyPr/>
          <a:lstStyle/>
          <a:p>
            <a:pPr eaLnBrk="1" hangingPunct="1"/>
            <a:r>
              <a:rPr lang="nb-NO">
                <a:latin typeface="Arial" charset="0"/>
                <a:ea typeface="Arial" charset="0"/>
                <a:cs typeface="Arial" charset="0"/>
              </a:rPr>
              <a:t>UiO sin publiseringsløsning Vortex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6836" y="4653516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30. </a:t>
            </a:r>
            <a:r>
              <a:rPr lang="en-US" sz="1600" dirty="0" err="1"/>
              <a:t>mai</a:t>
            </a:r>
            <a:r>
              <a:rPr lang="en-US" sz="1600" dirty="0"/>
              <a:t>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6836" y="3708276"/>
            <a:ext cx="4572000" cy="307777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nb-NO" sz="1400"/>
              <a:t>Presentasjon av CMS-løsning for Universitetet i Tromsø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3"/>
    </mc:Choice>
    <mc:Fallback xmlns="">
      <p:transition spd="slow" advTm="168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04062" cy="6969211"/>
          </a:xfrm>
        </p:spPr>
      </p:pic>
    </p:spTree>
    <p:extLst>
      <p:ext uri="{BB962C8B-B14F-4D97-AF65-F5344CB8AC3E}">
        <p14:creationId xmlns:p14="http://schemas.microsoft.com/office/powerpoint/2010/main" val="211320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6038" cy="6956854"/>
          </a:xfrm>
        </p:spPr>
      </p:pic>
    </p:spTree>
    <p:extLst>
      <p:ext uri="{BB962C8B-B14F-4D97-AF65-F5344CB8AC3E}">
        <p14:creationId xmlns:p14="http://schemas.microsoft.com/office/powerpoint/2010/main" val="36840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58"/>
            <a:ext cx="9188666" cy="6944497"/>
          </a:xfrm>
        </p:spPr>
      </p:pic>
    </p:spTree>
    <p:extLst>
      <p:ext uri="{BB962C8B-B14F-4D97-AF65-F5344CB8AC3E}">
        <p14:creationId xmlns:p14="http://schemas.microsoft.com/office/powerpoint/2010/main" val="597376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068" cy="6993924"/>
          </a:xfrm>
        </p:spPr>
      </p:pic>
    </p:spTree>
    <p:extLst>
      <p:ext uri="{BB962C8B-B14F-4D97-AF65-F5344CB8AC3E}">
        <p14:creationId xmlns:p14="http://schemas.microsoft.com/office/powerpoint/2010/main" val="62112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8021" cy="6956854"/>
          </a:xfrm>
        </p:spPr>
      </p:pic>
    </p:spTree>
    <p:extLst>
      <p:ext uri="{BB962C8B-B14F-4D97-AF65-F5344CB8AC3E}">
        <p14:creationId xmlns:p14="http://schemas.microsoft.com/office/powerpoint/2010/main" val="198696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Konkurransefortrinn forts.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Stor og trygg aktør i sektoren som satser på nettpublisering og sektortjenester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6030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Sektorerfaring og referansekunder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UiOs hovedsider</a:t>
            </a:r>
          </a:p>
          <a:p>
            <a:pPr lvl="1"/>
            <a:r>
              <a:rPr lang="nb-NO"/>
              <a:t>8 fakulteter</a:t>
            </a:r>
          </a:p>
          <a:p>
            <a:pPr lvl="1"/>
            <a:r>
              <a:rPr lang="nb-NO"/>
              <a:t>40 institutter</a:t>
            </a:r>
          </a:p>
          <a:p>
            <a:pPr lvl="1"/>
            <a:r>
              <a:rPr lang="nb-NO"/>
              <a:t>50+ sentre (inkludert SFF, SFI og SFU)</a:t>
            </a:r>
          </a:p>
          <a:p>
            <a:pPr lvl="1"/>
            <a:r>
              <a:rPr lang="nb-NO"/>
              <a:t>3 museer og 1 bibliotek</a:t>
            </a:r>
          </a:p>
          <a:p>
            <a:pPr lvl="1"/>
            <a:r>
              <a:rPr lang="nb-NO"/>
              <a:t>20+ samarbeidsprosjekter (f.eks. EU)</a:t>
            </a:r>
          </a:p>
          <a:p>
            <a:r>
              <a:rPr lang="nb-NO" err="1"/>
              <a:t>Uniforum</a:t>
            </a:r>
            <a:r>
              <a:rPr lang="nb-NO"/>
              <a:t> og Apollon</a:t>
            </a:r>
          </a:p>
          <a:p>
            <a:r>
              <a:rPr lang="nb-NO" err="1"/>
              <a:t>Norgeshistorie.no</a:t>
            </a:r>
            <a:endParaRPr lang="nb-NO"/>
          </a:p>
          <a:p>
            <a:r>
              <a:rPr lang="nb-NO"/>
              <a:t>Ansatt - og studentforeninger</a:t>
            </a:r>
          </a:p>
        </p:txBody>
      </p:sp>
    </p:spTree>
    <p:extLst>
      <p:ext uri="{BB962C8B-B14F-4D97-AF65-F5344CB8AC3E}">
        <p14:creationId xmlns:p14="http://schemas.microsoft.com/office/powerpoint/2010/main" val="207304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9255" cy="6992471"/>
          </a:xfrm>
        </p:spPr>
      </p:pic>
    </p:spTree>
    <p:extLst>
      <p:ext uri="{BB962C8B-B14F-4D97-AF65-F5344CB8AC3E}">
        <p14:creationId xmlns:p14="http://schemas.microsoft.com/office/powerpoint/2010/main" val="207128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7554"/>
          </a:xfrm>
        </p:spPr>
      </p:pic>
    </p:spTree>
    <p:extLst>
      <p:ext uri="{BB962C8B-B14F-4D97-AF65-F5344CB8AC3E}">
        <p14:creationId xmlns:p14="http://schemas.microsoft.com/office/powerpoint/2010/main" val="1040849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357"/>
            <a:ext cx="9139157" cy="6858000"/>
          </a:xfrm>
        </p:spPr>
      </p:pic>
    </p:spTree>
    <p:extLst>
      <p:ext uri="{BB962C8B-B14F-4D97-AF65-F5344CB8AC3E}">
        <p14:creationId xmlns:p14="http://schemas.microsoft.com/office/powerpoint/2010/main" val="2665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Dagfinn</a:t>
            </a:r>
            <a:r>
              <a:rPr lang="en-US" dirty="0"/>
              <a:t> </a:t>
            </a:r>
            <a:r>
              <a:rPr lang="en-US" dirty="0" err="1"/>
              <a:t>Bergsager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USIT/</a:t>
            </a:r>
            <a:r>
              <a:rPr lang="en-US" dirty="0" err="1"/>
              <a:t>UiO</a:t>
            </a:r>
            <a:endParaRPr lang="en-US" dirty="0"/>
          </a:p>
          <a:p>
            <a:r>
              <a:rPr lang="en-US" dirty="0" err="1"/>
              <a:t>Webseksjonen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07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5" y="-21674"/>
            <a:ext cx="9369816" cy="6879674"/>
          </a:xfrm>
        </p:spPr>
      </p:pic>
    </p:spTree>
    <p:extLst>
      <p:ext uri="{BB962C8B-B14F-4D97-AF65-F5344CB8AC3E}">
        <p14:creationId xmlns:p14="http://schemas.microsoft.com/office/powerpoint/2010/main" val="144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8750"/>
          <a:stretch/>
        </p:blipFill>
        <p:spPr>
          <a:xfrm>
            <a:off x="0" y="-47297"/>
            <a:ext cx="9144000" cy="69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3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Sektorerfaring og referansekunder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20 millioner besøkende på våre sider årlig</a:t>
            </a:r>
          </a:p>
          <a:p>
            <a:r>
              <a:rPr lang="nb-NO"/>
              <a:t>100 millioner sidevisninger</a:t>
            </a:r>
          </a:p>
          <a:p>
            <a:r>
              <a:rPr lang="nb-NO"/>
              <a:t>Semesterstart og emnepåmelding</a:t>
            </a:r>
          </a:p>
          <a:p>
            <a:pPr lvl="1"/>
            <a:r>
              <a:rPr lang="nb-NO"/>
              <a:t>100.000 besøkende og 500.000 sidevisninger på en dag</a:t>
            </a:r>
          </a:p>
          <a:p>
            <a:r>
              <a:rPr lang="nb-NO"/>
              <a:t>Hos oss er alle ansatte publisister </a:t>
            </a:r>
            <a:r>
              <a:rPr lang="nb-NO">
                <a:sym typeface="Wingdings"/>
              </a:rPr>
              <a:t></a:t>
            </a:r>
          </a:p>
          <a:p>
            <a:r>
              <a:rPr lang="nb-NO">
                <a:sym typeface="Wingdings"/>
              </a:rPr>
              <a:t>Ca. 500 som publiserer daglig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454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Sektorerfaring og referansekunder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Eksterne nettsteder</a:t>
            </a:r>
          </a:p>
          <a:p>
            <a:pPr lvl="1"/>
            <a:r>
              <a:rPr lang="nb-NO"/>
              <a:t>Høgskolen i Østfold (20. juni)</a:t>
            </a:r>
          </a:p>
          <a:p>
            <a:pPr lvl="1"/>
            <a:r>
              <a:rPr lang="nb-NO"/>
              <a:t>Høgskolen i Molde (Oktober)</a:t>
            </a:r>
          </a:p>
          <a:p>
            <a:pPr lvl="1"/>
            <a:r>
              <a:rPr lang="nb-NO"/>
              <a:t>Institutt for samfunnsforskning (inkl. to sentre)</a:t>
            </a:r>
          </a:p>
          <a:p>
            <a:pPr lvl="1"/>
            <a:r>
              <a:rPr lang="nb-NO"/>
              <a:t>HL-senteret</a:t>
            </a:r>
          </a:p>
          <a:p>
            <a:pPr lvl="1"/>
            <a:r>
              <a:rPr lang="nb-NO"/>
              <a:t>Frisch-senteret</a:t>
            </a:r>
          </a:p>
          <a:p>
            <a:pPr lvl="1"/>
            <a:r>
              <a:rPr lang="nb-NO"/>
              <a:t>The Guild</a:t>
            </a:r>
          </a:p>
          <a:p>
            <a:pPr lvl="1"/>
            <a:r>
              <a:rPr lang="nb-NO" err="1"/>
              <a:t>Cree</a:t>
            </a:r>
            <a:r>
              <a:rPr lang="nb-NO"/>
              <a:t> (FME-senter)</a:t>
            </a:r>
          </a:p>
          <a:p>
            <a:pPr lvl="1"/>
            <a:r>
              <a:rPr lang="nb-NO" err="1"/>
              <a:t>Nakmi</a:t>
            </a:r>
            <a:r>
              <a:rPr lang="nb-NO"/>
              <a:t> (Oslo Universitets sykehus)</a:t>
            </a:r>
            <a:endParaRPr lang="nb-NO">
              <a:cs typeface="Arial"/>
            </a:endParaRPr>
          </a:p>
          <a:p>
            <a:pPr lvl="1"/>
            <a:r>
              <a:rPr lang="nb-NO" err="1"/>
              <a:t>Cristin</a:t>
            </a:r>
            <a:r>
              <a:rPr lang="nb-NO"/>
              <a:t>, Ceres, Samordnaopptak, Vitnemålsportalen m.m.</a:t>
            </a:r>
          </a:p>
        </p:txBody>
      </p:sp>
    </p:spTree>
    <p:extLst>
      <p:ext uri="{BB962C8B-B14F-4D97-AF65-F5344CB8AC3E}">
        <p14:creationId xmlns:p14="http://schemas.microsoft.com/office/powerpoint/2010/main" val="460506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50"/>
            <a:ext cx="9180958" cy="6968150"/>
          </a:xfrm>
        </p:spPr>
      </p:pic>
    </p:spTree>
    <p:extLst>
      <p:ext uri="{BB962C8B-B14F-4D97-AF65-F5344CB8AC3E}">
        <p14:creationId xmlns:p14="http://schemas.microsoft.com/office/powerpoint/2010/main" val="1913187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755" cy="6956854"/>
          </a:xfrm>
        </p:spPr>
      </p:pic>
    </p:spTree>
    <p:extLst>
      <p:ext uri="{BB962C8B-B14F-4D97-AF65-F5344CB8AC3E}">
        <p14:creationId xmlns:p14="http://schemas.microsoft.com/office/powerpoint/2010/main" val="1827563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520" cy="6956854"/>
          </a:xfrm>
        </p:spPr>
      </p:pic>
    </p:spTree>
    <p:extLst>
      <p:ext uri="{BB962C8B-B14F-4D97-AF65-F5344CB8AC3E}">
        <p14:creationId xmlns:p14="http://schemas.microsoft.com/office/powerpoint/2010/main" val="54132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977838"/>
          </a:xfrm>
        </p:spPr>
      </p:pic>
    </p:spTree>
    <p:extLst>
      <p:ext uri="{BB962C8B-B14F-4D97-AF65-F5344CB8AC3E}">
        <p14:creationId xmlns:p14="http://schemas.microsoft.com/office/powerpoint/2010/main" val="470206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6908" cy="6858000"/>
          </a:xfrm>
        </p:spPr>
      </p:pic>
    </p:spTree>
    <p:extLst>
      <p:ext uri="{BB962C8B-B14F-4D97-AF65-F5344CB8AC3E}">
        <p14:creationId xmlns:p14="http://schemas.microsoft.com/office/powerpoint/2010/main" val="1284887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65619" cy="7028329"/>
          </a:xfrm>
        </p:spPr>
      </p:pic>
    </p:spTree>
    <p:extLst>
      <p:ext uri="{BB962C8B-B14F-4D97-AF65-F5344CB8AC3E}">
        <p14:creationId xmlns:p14="http://schemas.microsoft.com/office/powerpoint/2010/main" val="203263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Kort</a:t>
            </a:r>
            <a:r>
              <a:rPr lang="en-US"/>
              <a:t> om USIT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Universitetet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Oslos</a:t>
            </a:r>
            <a:r>
              <a:rPr lang="en-US"/>
              <a:t> </a:t>
            </a:r>
            <a:r>
              <a:rPr lang="en-US" err="1"/>
              <a:t>sentrale</a:t>
            </a:r>
            <a:r>
              <a:rPr lang="en-US"/>
              <a:t> IT-</a:t>
            </a:r>
            <a:r>
              <a:rPr lang="en-US" err="1"/>
              <a:t>enhet</a:t>
            </a:r>
            <a:endParaRPr lang="en-US"/>
          </a:p>
          <a:p>
            <a:r>
              <a:rPr lang="en-US" err="1"/>
              <a:t>Forskning</a:t>
            </a:r>
            <a:r>
              <a:rPr lang="en-US"/>
              <a:t>, studier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formidling</a:t>
            </a:r>
            <a:endParaRPr lang="en-US"/>
          </a:p>
          <a:p>
            <a:r>
              <a:rPr lang="en-US" err="1"/>
              <a:t>Brukervennlighet</a:t>
            </a:r>
            <a:r>
              <a:rPr lang="en-US"/>
              <a:t>, </a:t>
            </a:r>
            <a:r>
              <a:rPr lang="en-US" err="1"/>
              <a:t>sikkerhet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jus</a:t>
            </a:r>
          </a:p>
          <a:p>
            <a:r>
              <a:rPr lang="en-US"/>
              <a:t>Ca. 220 </a:t>
            </a:r>
            <a:r>
              <a:rPr lang="en-US" err="1"/>
              <a:t>årsverk</a:t>
            </a:r>
            <a:endParaRPr lang="en-US"/>
          </a:p>
          <a:p>
            <a:r>
              <a:rPr lang="en-US" err="1"/>
              <a:t>Levert</a:t>
            </a:r>
            <a:r>
              <a:rPr lang="en-US"/>
              <a:t> </a:t>
            </a:r>
            <a:r>
              <a:rPr lang="en-US" err="1"/>
              <a:t>tjenester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UiO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sektoren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over 20 </a:t>
            </a:r>
            <a:r>
              <a:rPr lang="en-US" err="1"/>
              <a:t>år</a:t>
            </a:r>
            <a:endParaRPr lang="en-US"/>
          </a:p>
          <a:p>
            <a:r>
              <a:rPr lang="en-US"/>
              <a:t>Ca. 50% </a:t>
            </a:r>
            <a:r>
              <a:rPr lang="en-US" err="1"/>
              <a:t>av</a:t>
            </a:r>
            <a:r>
              <a:rPr lang="en-US"/>
              <a:t> </a:t>
            </a:r>
            <a:r>
              <a:rPr lang="en-US" err="1"/>
              <a:t>våre</a:t>
            </a:r>
            <a:r>
              <a:rPr lang="en-US"/>
              <a:t> </a:t>
            </a:r>
            <a:r>
              <a:rPr lang="en-US" err="1"/>
              <a:t>inntekter</a:t>
            </a:r>
            <a:r>
              <a:rPr lang="en-US"/>
              <a:t> </a:t>
            </a:r>
            <a:r>
              <a:rPr lang="en-US" err="1"/>
              <a:t>kommer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samarbeid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oppdrag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sektoren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11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Egenskaper ved løsningen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174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Håndtere innholdsprodusenter med ulik erfaring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Bevisst bruk av tilgangskontroll</a:t>
            </a:r>
          </a:p>
          <a:p>
            <a:r>
              <a:rPr lang="nb-NO"/>
              <a:t>Redigering på visning</a:t>
            </a:r>
          </a:p>
          <a:p>
            <a:pPr lvl="1"/>
            <a:r>
              <a:rPr lang="nb-NO"/>
              <a:t>For ekstra lav brukerterskel</a:t>
            </a:r>
          </a:p>
          <a:p>
            <a:r>
              <a:rPr lang="nb-NO"/>
              <a:t>Rapporter - sist endret m.m.</a:t>
            </a:r>
          </a:p>
          <a:p>
            <a:r>
              <a:rPr lang="nb-NO"/>
              <a:t>Støtte for arbeidsflyt</a:t>
            </a:r>
          </a:p>
          <a:p>
            <a:pPr lvl="1"/>
            <a:r>
              <a:rPr lang="nb-NO"/>
              <a:t>Kreve godkjenning før publisering</a:t>
            </a:r>
          </a:p>
          <a:p>
            <a:r>
              <a:rPr lang="nb-NO"/>
              <a:t>Styrte nyhetsstrømmer (med mulighet for manuell godkjenning)</a:t>
            </a:r>
          </a:p>
          <a:p>
            <a:r>
              <a:rPr lang="nb-NO" err="1"/>
              <a:t>Malstyring</a:t>
            </a:r>
            <a:r>
              <a:rPr lang="nb-NO"/>
              <a:t> – hvem kan opprette hva, hvor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392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Hvordan</a:t>
            </a:r>
            <a:r>
              <a:rPr lang="en-US"/>
              <a:t> </a:t>
            </a:r>
            <a:r>
              <a:rPr lang="en-US" err="1"/>
              <a:t>defineres</a:t>
            </a:r>
            <a:r>
              <a:rPr lang="en-US"/>
              <a:t> </a:t>
            </a:r>
            <a:r>
              <a:rPr lang="en-US" err="1"/>
              <a:t>tilgangsnivå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løsningen</a:t>
            </a:r>
            <a:r>
              <a:rPr lang="en-US"/>
              <a:t>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Brukere og grupper kan gis følgende rettigheter:</a:t>
            </a:r>
          </a:p>
          <a:p>
            <a:pPr lvl="1"/>
            <a:r>
              <a:rPr lang="nb-NO"/>
              <a:t>Les </a:t>
            </a:r>
          </a:p>
          <a:p>
            <a:pPr lvl="1"/>
            <a:r>
              <a:rPr lang="nb-NO"/>
              <a:t>Les og skriv</a:t>
            </a:r>
          </a:p>
          <a:p>
            <a:pPr lvl="1"/>
            <a:r>
              <a:rPr lang="nb-NO"/>
              <a:t>Administrer (som inkluderer å stille rettigheter)</a:t>
            </a:r>
          </a:p>
          <a:p>
            <a:r>
              <a:rPr lang="nb-NO"/>
              <a:t>Styres på mappenivå (med arv) eller på enkelt ressurs (nettside, fil, dokument)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0895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Redaksjonelle verktøy for innholdsproduksjon </a:t>
            </a:r>
            <a:br>
              <a:rPr lang="nb-NO"/>
            </a:b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Bransjeledende WYSIWYG-editor</a:t>
            </a:r>
          </a:p>
          <a:p>
            <a:pPr lvl="1"/>
            <a:r>
              <a:rPr lang="nb-NO"/>
              <a:t>Funksjon for validering av universell utforming</a:t>
            </a:r>
          </a:p>
          <a:p>
            <a:pPr lvl="1"/>
            <a:r>
              <a:rPr lang="nb-NO"/>
              <a:t>Sjekk for lenkebrudd ved lagring</a:t>
            </a:r>
          </a:p>
          <a:p>
            <a:pPr lvl="1"/>
            <a:r>
              <a:rPr lang="nb-NO" err="1"/>
              <a:t>Forhåndvisning</a:t>
            </a:r>
            <a:r>
              <a:rPr lang="nb-NO"/>
              <a:t> mobil</a:t>
            </a:r>
          </a:p>
          <a:p>
            <a:r>
              <a:rPr lang="nb-NO"/>
              <a:t>Smart lenkehåndtering hindrer lenkebrudd</a:t>
            </a:r>
          </a:p>
          <a:p>
            <a:r>
              <a:rPr lang="nb-NO"/>
              <a:t>Google </a:t>
            </a:r>
            <a:r>
              <a:rPr lang="nb-NO" err="1"/>
              <a:t>analytics</a:t>
            </a:r>
            <a:r>
              <a:rPr lang="nb-NO"/>
              <a:t> </a:t>
            </a:r>
          </a:p>
          <a:p>
            <a:pPr lvl="1"/>
            <a:r>
              <a:rPr lang="nb-NO"/>
              <a:t>med anonymisering av IP-adresser</a:t>
            </a:r>
          </a:p>
          <a:p>
            <a:r>
              <a:rPr lang="nb-NO"/>
              <a:t>Tilbakemeldingsfunksjon, A/B-testing og spørreundersøkelser</a:t>
            </a:r>
          </a:p>
        </p:txBody>
      </p:sp>
    </p:spTree>
    <p:extLst>
      <p:ext uri="{BB962C8B-B14F-4D97-AF65-F5344CB8AC3E}">
        <p14:creationId xmlns:p14="http://schemas.microsoft.com/office/powerpoint/2010/main" val="52937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Redaksjonelle verktøy for innholdsproduksjon </a:t>
            </a:r>
            <a:br>
              <a:rPr lang="nb-NO"/>
            </a:br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981200"/>
            <a:ext cx="6211614" cy="41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78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Redaksjonelle verktøy for innholdsproduksjon </a:t>
            </a:r>
            <a:br>
              <a:rPr lang="nb-NO"/>
            </a:br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996966"/>
            <a:ext cx="7068640" cy="30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3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Intra</a:t>
            </a:r>
            <a:r>
              <a:rPr lang="nb-NO"/>
              <a:t>-/ekstranettløsningen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Som publiseringsløsningen ellers, men med spesifikk tilgangskontroll</a:t>
            </a:r>
          </a:p>
          <a:p>
            <a:r>
              <a:rPr lang="nb-NO"/>
              <a:t>Mulighet for eget design</a:t>
            </a:r>
          </a:p>
          <a:p>
            <a:r>
              <a:rPr lang="nb-NO"/>
              <a:t>Eksterne gis tilgang gjennom WebID-grupper, Feide-brukere eller gjestebrukere</a:t>
            </a:r>
          </a:p>
          <a:p>
            <a:r>
              <a:rPr lang="nb-NO"/>
              <a:t>Egen modul for </a:t>
            </a:r>
            <a:r>
              <a:rPr lang="nb-NO" err="1"/>
              <a:t>personfisert</a:t>
            </a:r>
            <a:r>
              <a:rPr lang="nb-NO"/>
              <a:t> inngangsportal</a:t>
            </a:r>
          </a:p>
          <a:p>
            <a:pPr lvl="1"/>
            <a:r>
              <a:rPr lang="nb-NO"/>
              <a:t>UiO har både en studentportal og ansattportal</a:t>
            </a:r>
          </a:p>
        </p:txBody>
      </p:sp>
    </p:spTree>
    <p:extLst>
      <p:ext uri="{BB962C8B-B14F-4D97-AF65-F5344CB8AC3E}">
        <p14:creationId xmlns:p14="http://schemas.microsoft.com/office/powerpoint/2010/main" val="1274805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9" y="-1"/>
            <a:ext cx="9648502" cy="6880771"/>
          </a:xfrm>
        </p:spPr>
      </p:pic>
      <p:sp>
        <p:nvSpPr>
          <p:cNvPr id="5" name="Rectangle 4"/>
          <p:cNvSpPr/>
          <p:nvPr/>
        </p:nvSpPr>
        <p:spPr bwMode="auto">
          <a:xfrm>
            <a:off x="78830" y="1981200"/>
            <a:ext cx="3247697" cy="3268717"/>
          </a:xfrm>
          <a:prstGeom prst="rect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6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4" y="0"/>
            <a:ext cx="9648497" cy="6880767"/>
          </a:xfrm>
        </p:spPr>
      </p:pic>
      <p:sp>
        <p:nvSpPr>
          <p:cNvPr id="5" name="Rectangle 4"/>
          <p:cNvSpPr/>
          <p:nvPr/>
        </p:nvSpPr>
        <p:spPr bwMode="auto">
          <a:xfrm>
            <a:off x="78830" y="1981200"/>
            <a:ext cx="3247697" cy="3268717"/>
          </a:xfrm>
          <a:prstGeom prst="rect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868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96B9594-CD8A-694D-9982-E11AD48C0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1561"/>
            <a:ext cx="9104852" cy="4817294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CE8E196-3D19-E44B-9F46-D4409C555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831"/>
            <a:ext cx="9144000" cy="5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3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Webseksjonen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Utviklere </a:t>
            </a:r>
          </a:p>
          <a:p>
            <a:pPr lvl="1"/>
            <a:r>
              <a:rPr lang="nb-NO" dirty="0" err="1"/>
              <a:t>Frontend</a:t>
            </a:r>
            <a:endParaRPr lang="nb-NO" dirty="0"/>
          </a:p>
          <a:p>
            <a:pPr lvl="1"/>
            <a:r>
              <a:rPr lang="nb-NO" dirty="0" err="1"/>
              <a:t>Mobilapper</a:t>
            </a:r>
            <a:endParaRPr lang="nb-NO" dirty="0"/>
          </a:p>
          <a:p>
            <a:pPr lvl="1"/>
            <a:r>
              <a:rPr lang="nb-NO" dirty="0"/>
              <a:t>Systemutvikling</a:t>
            </a:r>
          </a:p>
          <a:p>
            <a:pPr lvl="1"/>
            <a:r>
              <a:rPr lang="nb-NO" dirty="0"/>
              <a:t>Integrasjoner</a:t>
            </a:r>
          </a:p>
          <a:p>
            <a:r>
              <a:rPr lang="nb-NO" dirty="0"/>
              <a:t>Interaksjonsdesignere (UX)</a:t>
            </a:r>
          </a:p>
          <a:p>
            <a:r>
              <a:rPr lang="nb-NO" dirty="0"/>
              <a:t>Eksperter på sikkerhet</a:t>
            </a:r>
          </a:p>
          <a:p>
            <a:r>
              <a:rPr lang="nb-NO" dirty="0"/>
              <a:t>Prosjektledere</a:t>
            </a:r>
          </a:p>
        </p:txBody>
      </p:sp>
    </p:spTree>
    <p:extLst>
      <p:ext uri="{BB962C8B-B14F-4D97-AF65-F5344CB8AC3E}">
        <p14:creationId xmlns:p14="http://schemas.microsoft.com/office/powerpoint/2010/main" val="587962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DF6EE5-FD44-5B43-82DC-45A6B8EF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5A723D9-EBBF-6C4A-A616-5669AA96B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3" y="22549"/>
            <a:ext cx="9101137" cy="6073451"/>
          </a:xfrm>
        </p:spPr>
      </p:pic>
    </p:spTree>
    <p:extLst>
      <p:ext uri="{BB962C8B-B14F-4D97-AF65-F5344CB8AC3E}">
        <p14:creationId xmlns:p14="http://schemas.microsoft.com/office/powerpoint/2010/main" val="2428884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94E28-04A1-874F-AE45-F3F0E384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A2EE625-4312-CD49-8D79-6D01B8F39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1499"/>
            <a:ext cx="9418320" cy="6050059"/>
          </a:xfrm>
        </p:spPr>
      </p:pic>
    </p:spTree>
    <p:extLst>
      <p:ext uri="{BB962C8B-B14F-4D97-AF65-F5344CB8AC3E}">
        <p14:creationId xmlns:p14="http://schemas.microsoft.com/office/powerpoint/2010/main" val="1913112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7E5DB4-0678-4845-AD7C-362795AC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B38F1DA-58BE-574A-B3BF-444BBFC32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0059"/>
            <a:ext cx="9144000" cy="6006353"/>
          </a:xfrm>
        </p:spPr>
      </p:pic>
    </p:spTree>
    <p:extLst>
      <p:ext uri="{BB962C8B-B14F-4D97-AF65-F5344CB8AC3E}">
        <p14:creationId xmlns:p14="http://schemas.microsoft.com/office/powerpoint/2010/main" val="2554487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709CC7-AE27-554E-985F-A3A3C21D0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721063D-A5DC-3847-863F-7A1EC447C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61" y="1223010"/>
            <a:ext cx="9349478" cy="4789170"/>
          </a:xfrm>
        </p:spPr>
      </p:pic>
    </p:spTree>
    <p:extLst>
      <p:ext uri="{BB962C8B-B14F-4D97-AF65-F5344CB8AC3E}">
        <p14:creationId xmlns:p14="http://schemas.microsoft.com/office/powerpoint/2010/main" val="1364177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2372" cy="31493186"/>
          </a:xfrm>
        </p:spPr>
      </p:pic>
    </p:spTree>
    <p:extLst>
      <p:ext uri="{BB962C8B-B14F-4D97-AF65-F5344CB8AC3E}">
        <p14:creationId xmlns:p14="http://schemas.microsoft.com/office/powerpoint/2010/main" val="87148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24" y="0"/>
            <a:ext cx="10269997" cy="7323986"/>
          </a:xfrm>
        </p:spPr>
      </p:pic>
    </p:spTree>
    <p:extLst>
      <p:ext uri="{BB962C8B-B14F-4D97-AF65-F5344CB8AC3E}">
        <p14:creationId xmlns:p14="http://schemas.microsoft.com/office/powerpoint/2010/main" val="127641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0" y="0"/>
            <a:ext cx="9893300" cy="7055347"/>
          </a:xfrm>
        </p:spPr>
      </p:pic>
    </p:spTree>
    <p:extLst>
      <p:ext uri="{BB962C8B-B14F-4D97-AF65-F5344CB8AC3E}">
        <p14:creationId xmlns:p14="http://schemas.microsoft.com/office/powerpoint/2010/main" val="1147538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Hvordan</a:t>
            </a:r>
            <a:r>
              <a:rPr lang="en-US"/>
              <a:t> </a:t>
            </a:r>
            <a:r>
              <a:rPr lang="en-US" err="1"/>
              <a:t>takler</a:t>
            </a:r>
            <a:r>
              <a:rPr lang="en-US"/>
              <a:t> </a:t>
            </a:r>
            <a:r>
              <a:rPr lang="en-US" err="1"/>
              <a:t>løsningen</a:t>
            </a:r>
            <a:r>
              <a:rPr lang="en-US"/>
              <a:t> </a:t>
            </a:r>
            <a:r>
              <a:rPr lang="en-US" err="1"/>
              <a:t>søk</a:t>
            </a:r>
            <a:r>
              <a:rPr lang="en-US"/>
              <a:t>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Støtter både globalt og lokalt søk</a:t>
            </a:r>
          </a:p>
          <a:p>
            <a:r>
              <a:rPr lang="nb-NO"/>
              <a:t>Søker i åpen og lukket informasjon</a:t>
            </a:r>
          </a:p>
          <a:p>
            <a:r>
              <a:rPr lang="nb-NO"/>
              <a:t>Støtte for spesialsøk ala person eller emne</a:t>
            </a:r>
          </a:p>
          <a:p>
            <a:r>
              <a:rPr lang="nb-NO"/>
              <a:t>Et lærende søk </a:t>
            </a:r>
          </a:p>
          <a:p>
            <a:r>
              <a:rPr lang="nb-NO"/>
              <a:t>Støtte for filtrering på metadata</a:t>
            </a:r>
          </a:p>
          <a:p>
            <a:r>
              <a:rPr lang="nb-NO"/>
              <a:t>Stavekontroll og nynorsk-støtte  </a:t>
            </a:r>
          </a:p>
          <a:p>
            <a:r>
              <a:rPr lang="nb-NO"/>
              <a:t>Basert Apache SOLR</a:t>
            </a:r>
          </a:p>
          <a:p>
            <a:r>
              <a:rPr lang="nb-NO"/>
              <a:t>I admin-modus: Tittel- og filnavnsøk</a:t>
            </a:r>
          </a:p>
        </p:txBody>
      </p:sp>
    </p:spTree>
    <p:extLst>
      <p:ext uri="{BB962C8B-B14F-4D97-AF65-F5344CB8AC3E}">
        <p14:creationId xmlns:p14="http://schemas.microsoft.com/office/powerpoint/2010/main" val="63163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35437" cy="7018639"/>
          </a:xfrm>
        </p:spPr>
      </p:pic>
    </p:spTree>
    <p:extLst>
      <p:ext uri="{BB962C8B-B14F-4D97-AF65-F5344CB8AC3E}">
        <p14:creationId xmlns:p14="http://schemas.microsoft.com/office/powerpoint/2010/main" val="1863761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Hvordan</a:t>
            </a:r>
            <a:r>
              <a:rPr lang="en-US"/>
              <a:t> </a:t>
            </a:r>
            <a:r>
              <a:rPr lang="en-US" err="1"/>
              <a:t>håndteres</a:t>
            </a:r>
            <a:r>
              <a:rPr lang="en-US"/>
              <a:t> </a:t>
            </a:r>
            <a:r>
              <a:rPr lang="en-US" err="1"/>
              <a:t>ulike</a:t>
            </a:r>
            <a:r>
              <a:rPr lang="en-US"/>
              <a:t> </a:t>
            </a:r>
            <a:r>
              <a:rPr lang="en-US" err="1"/>
              <a:t>språk</a:t>
            </a:r>
            <a:r>
              <a:rPr lang="en-US"/>
              <a:t>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Støtter i utgangspunktet alle språk</a:t>
            </a:r>
          </a:p>
          <a:p>
            <a:r>
              <a:rPr lang="nb-NO" err="1"/>
              <a:t>Malverk</a:t>
            </a:r>
            <a:r>
              <a:rPr lang="nb-NO"/>
              <a:t> på nynorsk, bokmål og engelsk</a:t>
            </a:r>
          </a:p>
          <a:p>
            <a:r>
              <a:rPr lang="nb-NO"/>
              <a:t>Struktur på nettstedet styrer språk</a:t>
            </a:r>
          </a:p>
          <a:p>
            <a:pPr lvl="1"/>
            <a:r>
              <a:rPr lang="nb-NO"/>
              <a:t>Alle engelske sider ligger under /</a:t>
            </a:r>
            <a:r>
              <a:rPr lang="nb-NO" err="1"/>
              <a:t>english</a:t>
            </a:r>
            <a:r>
              <a:rPr lang="nb-NO"/>
              <a:t> </a:t>
            </a:r>
          </a:p>
          <a:p>
            <a:pPr lvl="1"/>
            <a:r>
              <a:rPr lang="nb-NO"/>
              <a:t>Bokmål og nynorsk publiseres i samme struktur</a:t>
            </a:r>
          </a:p>
          <a:p>
            <a:pPr lvl="1"/>
            <a:r>
              <a:rPr lang="nb-NO"/>
              <a:t>Målform styres av publisist på den enkelte nettside</a:t>
            </a:r>
          </a:p>
          <a:p>
            <a:r>
              <a:rPr lang="nb-NO"/>
              <a:t>Publiseringsgrensesnittet finnes på bokmål, nynorsk og engelsk</a:t>
            </a:r>
          </a:p>
        </p:txBody>
      </p:sp>
    </p:spTree>
    <p:extLst>
      <p:ext uri="{BB962C8B-B14F-4D97-AF65-F5344CB8AC3E}">
        <p14:creationId xmlns:p14="http://schemas.microsoft.com/office/powerpoint/2010/main" val="163411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Konkurransefortrinn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Moderne nettsider som studenter og ansatte finner frem på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87.6 % finner frem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Automatisk mobiltilpasning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Gjennomtestet interaksjonsdesign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Brukervennlig redigering og administrasjon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Kort vei fra visning til redigering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Alle sider kan redigeres på mobil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Brukertestet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/>
              <a:t>Fornøyde nettredaktører </a:t>
            </a:r>
          </a:p>
        </p:txBody>
      </p:sp>
    </p:spTree>
    <p:extLst>
      <p:ext uri="{BB962C8B-B14F-4D97-AF65-F5344CB8AC3E}">
        <p14:creationId xmlns:p14="http://schemas.microsoft.com/office/powerpoint/2010/main" val="1833183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Manuelt og automatisk styrte nyheter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Egen </a:t>
            </a:r>
            <a:r>
              <a:rPr lang="nb-NO" err="1"/>
              <a:t>forsidemal</a:t>
            </a:r>
            <a:r>
              <a:rPr lang="nb-NO"/>
              <a:t> som kan brukes hvor som helst på nettstedet</a:t>
            </a:r>
          </a:p>
          <a:p>
            <a:r>
              <a:rPr lang="nb-NO"/>
              <a:t>Forsiden kan vise nyheter fra alle deler av nettstedet</a:t>
            </a:r>
          </a:p>
          <a:p>
            <a:pPr lvl="1"/>
            <a:r>
              <a:rPr lang="nb-NO"/>
              <a:t>Enten automatisk eller med manuell godkjenning</a:t>
            </a:r>
          </a:p>
          <a:p>
            <a:r>
              <a:rPr lang="nb-NO"/>
              <a:t>Mulig å styre rekkefølge på saker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5677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38200"/>
            <a:ext cx="83241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3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Integrasjoner mot sektorløsninger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Personer, grupper og enhetsdata fra SAP (gjennom Cerebrum/LDAP)</a:t>
            </a:r>
          </a:p>
          <a:p>
            <a:r>
              <a:rPr lang="nb-NO"/>
              <a:t>Publikasjoner fra </a:t>
            </a:r>
            <a:r>
              <a:rPr lang="nb-NO" err="1"/>
              <a:t>Cristin</a:t>
            </a:r>
            <a:r>
              <a:rPr lang="nb-NO"/>
              <a:t> på personer, prosjekter og enheter</a:t>
            </a:r>
          </a:p>
          <a:p>
            <a:r>
              <a:rPr lang="nb-NO"/>
              <a:t>Studieinformasjon fra FS og TP</a:t>
            </a:r>
          </a:p>
          <a:p>
            <a:r>
              <a:rPr lang="nb-NO"/>
              <a:t>Innlogging for brukere i Feide og </a:t>
            </a:r>
            <a:r>
              <a:rPr lang="nb-NO" err="1"/>
              <a:t>WebID</a:t>
            </a:r>
            <a:endParaRPr lang="nb-NO"/>
          </a:p>
          <a:p>
            <a:r>
              <a:rPr lang="nb-NO" err="1"/>
              <a:t>Embedding</a:t>
            </a:r>
            <a:r>
              <a:rPr lang="nb-NO"/>
              <a:t> av skjemaer fra Nettskjema</a:t>
            </a:r>
          </a:p>
          <a:p>
            <a:r>
              <a:rPr lang="nb-NO"/>
              <a:t>Ledige stillinger fra </a:t>
            </a:r>
            <a:r>
              <a:rPr lang="nb-NO" err="1"/>
              <a:t>Jobbnorge</a:t>
            </a:r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01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Kompetanse og prosjektgjennomføring </a:t>
            </a:r>
            <a:br>
              <a:rPr lang="nb-NO"/>
            </a:br>
            <a:endParaRPr lang="nb-NO"/>
          </a:p>
        </p:txBody>
      </p:sp>
      <p:pic>
        <p:nvPicPr>
          <p:cNvPr id="1030" name="Picture 6" descr="ttp://www.usit.uio.no/om/organisasjon/bnt/web/ux/blogg/2017/bilder/prototyping-introduksjon/prototyping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981201"/>
            <a:ext cx="6527743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130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Hvilken ekspertise kan dere tilby som kan være relevant for et </a:t>
            </a:r>
            <a:r>
              <a:rPr lang="nb-NO" err="1"/>
              <a:t>webprosjekt</a:t>
            </a:r>
            <a:r>
              <a:rPr lang="nb-NO"/>
              <a:t> </a:t>
            </a:r>
            <a:br>
              <a:rPr lang="nb-NO"/>
            </a:b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90599" y="1981200"/>
            <a:ext cx="7932683" cy="4114800"/>
          </a:xfrm>
        </p:spPr>
        <p:txBody>
          <a:bodyPr/>
          <a:lstStyle/>
          <a:p>
            <a:r>
              <a:rPr lang="nb-NO"/>
              <a:t>Prosjektledelse</a:t>
            </a:r>
          </a:p>
          <a:p>
            <a:r>
              <a:rPr lang="nb-NO"/>
              <a:t>Lang erfaring med innføring av </a:t>
            </a:r>
            <a:r>
              <a:rPr lang="nb-NO" err="1"/>
              <a:t>CMSer</a:t>
            </a:r>
            <a:r>
              <a:rPr lang="nb-NO"/>
              <a:t> i kunnskapsorganisasjoner</a:t>
            </a:r>
          </a:p>
          <a:p>
            <a:r>
              <a:rPr lang="nb-NO"/>
              <a:t>Eksperter på brukervennlighet og universell utforming</a:t>
            </a:r>
          </a:p>
          <a:p>
            <a:r>
              <a:rPr lang="nb-NO"/>
              <a:t>Migrering og konvertering av innhold</a:t>
            </a:r>
          </a:p>
          <a:p>
            <a:r>
              <a:rPr lang="nb-NO"/>
              <a:t>Spesialister på innhold, måling og på organisering av </a:t>
            </a:r>
            <a:r>
              <a:rPr lang="nb-NO" err="1"/>
              <a:t>nettarbeid</a:t>
            </a:r>
            <a:endParaRPr lang="nb-NO"/>
          </a:p>
          <a:p>
            <a:r>
              <a:rPr lang="nb-NO"/>
              <a:t>Kurs og opplæring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596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Utkast til plan – fase 1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6962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/>
              <a:t>Avklaring av rammer og utforming av avtale</a:t>
            </a:r>
          </a:p>
          <a:p>
            <a:pPr marL="514350" indent="-514350">
              <a:buFont typeface="+mj-lt"/>
              <a:buAutoNum type="arabicPeriod"/>
            </a:pPr>
            <a:r>
              <a:rPr lang="nb-NO"/>
              <a:t>Konsept</a:t>
            </a:r>
          </a:p>
          <a:p>
            <a:pPr lvl="1"/>
            <a:r>
              <a:rPr lang="nb-NO"/>
              <a:t>Analyse og behovskartlegging</a:t>
            </a:r>
          </a:p>
          <a:p>
            <a:pPr lvl="1"/>
            <a:r>
              <a:rPr lang="nb-NO"/>
              <a:t>Interaksjonsdesign og informasjonsarkitektur</a:t>
            </a:r>
          </a:p>
          <a:p>
            <a:pPr lvl="1"/>
            <a:r>
              <a:rPr lang="nb-NO"/>
              <a:t>Grafisk design</a:t>
            </a:r>
          </a:p>
          <a:p>
            <a:pPr marL="514350" indent="-514350">
              <a:buFont typeface="+mj-lt"/>
              <a:buAutoNum type="arabicPeriod"/>
            </a:pPr>
            <a:r>
              <a:rPr lang="nb-NO"/>
              <a:t>Teknisk vurdering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nb-NO" kern="0"/>
              <a:t>Avklaring av rammer og utforming av avtale</a:t>
            </a:r>
          </a:p>
          <a:p>
            <a:pPr marL="514350" indent="-514350">
              <a:buFont typeface="+mj-lt"/>
              <a:buAutoNum type="arabicPeriod"/>
            </a:pPr>
            <a:r>
              <a:rPr lang="nb-NO" kern="0"/>
              <a:t>Konsept</a:t>
            </a:r>
          </a:p>
          <a:p>
            <a:pPr lvl="1"/>
            <a:r>
              <a:rPr lang="nb-NO" kern="0"/>
              <a:t>Analyse og behovskartlegging</a:t>
            </a:r>
          </a:p>
          <a:p>
            <a:pPr lvl="1"/>
            <a:r>
              <a:rPr lang="nb-NO" kern="0"/>
              <a:t>Interaksjonsdesign og informasjonsarkitektur</a:t>
            </a:r>
          </a:p>
          <a:p>
            <a:pPr lvl="1"/>
            <a:r>
              <a:rPr lang="nb-NO" kern="0"/>
              <a:t>Grafisk design</a:t>
            </a:r>
          </a:p>
          <a:p>
            <a:pPr marL="514350" indent="-514350">
              <a:buFont typeface="+mj-lt"/>
              <a:buAutoNum type="arabicPeriod"/>
            </a:pPr>
            <a:r>
              <a:rPr lang="nb-NO" kern="0"/>
              <a:t>Teknisk vurdering</a:t>
            </a:r>
          </a:p>
          <a:p>
            <a:pPr marL="0" indent="0">
              <a:buFontTx/>
              <a:buNone/>
            </a:pPr>
            <a:endParaRPr lang="nb-NO" kern="0"/>
          </a:p>
          <a:p>
            <a:endParaRPr lang="nb-NO" kern="0"/>
          </a:p>
        </p:txBody>
      </p:sp>
      <p:sp>
        <p:nvSpPr>
          <p:cNvPr id="8" name="Right Arrow 7"/>
          <p:cNvSpPr/>
          <p:nvPr/>
        </p:nvSpPr>
        <p:spPr bwMode="auto">
          <a:xfrm>
            <a:off x="1079500" y="5346700"/>
            <a:ext cx="584200" cy="368300"/>
          </a:xfrm>
          <a:prstGeom prst="rightArrow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3479" y="5245100"/>
            <a:ext cx="4754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err="1"/>
              <a:t>Detaljert</a:t>
            </a:r>
            <a:r>
              <a:rPr lang="en-US" sz="2800"/>
              <a:t> </a:t>
            </a:r>
            <a:r>
              <a:rPr lang="en-US" sz="2800" err="1"/>
              <a:t>løsningsbeskrivelse</a:t>
            </a:r>
            <a:r>
              <a:rPr lang="en-US" sz="2800"/>
              <a:t> 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092200" y="5105400"/>
            <a:ext cx="7645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012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Utkast til plan – fase 2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Oppsett nettsted</a:t>
            </a:r>
          </a:p>
          <a:p>
            <a:r>
              <a:rPr lang="nb-NO"/>
              <a:t>Migrering av innhold fra dagens nettsted</a:t>
            </a:r>
          </a:p>
          <a:p>
            <a:r>
              <a:rPr lang="nb-NO"/>
              <a:t>Publisering og kvalitetssikring av innhold</a:t>
            </a:r>
          </a:p>
          <a:p>
            <a:r>
              <a:rPr lang="nb-NO"/>
              <a:t>Teknisk implementasjon</a:t>
            </a:r>
          </a:p>
          <a:p>
            <a:r>
              <a:rPr lang="nb-NO"/>
              <a:t>Brukertest</a:t>
            </a:r>
          </a:p>
          <a:p>
            <a:r>
              <a:rPr lang="nb-NO"/>
              <a:t>Justeringer basert på brukertest</a:t>
            </a:r>
          </a:p>
          <a:p>
            <a:r>
              <a:rPr lang="nb-NO"/>
              <a:t>Lansering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141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Forventinger til deltagelse fra UiT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Hovedprosjektleder</a:t>
            </a:r>
          </a:p>
          <a:p>
            <a:r>
              <a:rPr lang="nb-NO"/>
              <a:t>Leder det redaksjonelle løpet</a:t>
            </a:r>
          </a:p>
          <a:p>
            <a:r>
              <a:rPr lang="nb-NO"/>
              <a:t>Delta i en smidig prosess med hyppige leveranser og tilbakemeldinger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251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Migrering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Utarbeide plan</a:t>
            </a:r>
          </a:p>
          <a:p>
            <a:pPr lvl="1"/>
            <a:r>
              <a:rPr lang="nb-NO"/>
              <a:t>Kartlegging av innhold</a:t>
            </a:r>
          </a:p>
          <a:p>
            <a:pPr lvl="1"/>
            <a:r>
              <a:rPr lang="nb-NO"/>
              <a:t>Hvilket innhold er viktigst å migrere</a:t>
            </a:r>
          </a:p>
          <a:p>
            <a:pPr lvl="1"/>
            <a:r>
              <a:rPr lang="nb-NO"/>
              <a:t>Vurdere eksportformat fra eksisterende CMS</a:t>
            </a:r>
          </a:p>
          <a:p>
            <a:r>
              <a:rPr lang="nb-NO"/>
              <a:t>Gjennomføre migrering</a:t>
            </a:r>
          </a:p>
          <a:p>
            <a:pPr lvl="1"/>
            <a:r>
              <a:rPr lang="nb-NO" err="1"/>
              <a:t>Testkonvertinger</a:t>
            </a:r>
            <a:endParaRPr lang="nb-NO"/>
          </a:p>
          <a:p>
            <a:pPr lvl="1"/>
            <a:r>
              <a:rPr lang="nb-NO"/>
              <a:t>Kvalitetssikring</a:t>
            </a:r>
          </a:p>
          <a:p>
            <a:pPr lvl="1"/>
            <a:r>
              <a:rPr lang="nb-NO"/>
              <a:t>Godkjenning</a:t>
            </a:r>
          </a:p>
          <a:p>
            <a:pPr lvl="1"/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2995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Opplæring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Opplæringspakke ved innføring</a:t>
            </a:r>
          </a:p>
          <a:p>
            <a:pPr lvl="1"/>
            <a:r>
              <a:rPr lang="nb-NO"/>
              <a:t>Redaktørkurs</a:t>
            </a:r>
          </a:p>
          <a:p>
            <a:pPr lvl="1"/>
            <a:r>
              <a:rPr lang="nb-NO"/>
              <a:t>Publisistkurs</a:t>
            </a:r>
          </a:p>
          <a:p>
            <a:r>
              <a:rPr lang="nb-NO"/>
              <a:t>Faste kurs hvert halvår?</a:t>
            </a:r>
          </a:p>
          <a:p>
            <a:r>
              <a:rPr lang="nb-NO"/>
              <a:t>Tilpasset deres behov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991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Konkurransefortrinn forts.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/>
              <a:t>Integrert med de viktigste sektortjenestene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 err="1"/>
              <a:t>Cristin</a:t>
            </a:r>
            <a:r>
              <a:rPr lang="nb-NO" dirty="0"/>
              <a:t>, FS, TP, Feide, Cerebrum (SAP), </a:t>
            </a:r>
            <a:r>
              <a:rPr lang="nb-NO" dirty="0" err="1"/>
              <a:t>Jobbnorge</a:t>
            </a:r>
            <a:r>
              <a:rPr lang="nb-NO" dirty="0"/>
              <a:t>, m.m.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/>
              <a:t>Henter masterdata fra riktig sted for å hindre dobbeltpublisering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/>
              <a:t>Ferdig og velprøvde løsninger for studier, forskning og formidling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544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Drift og vedlikehold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USIT drifter og vedlikeholder løsningen</a:t>
            </a:r>
          </a:p>
          <a:p>
            <a:r>
              <a:rPr lang="nb-NO" dirty="0"/>
              <a:t>Alltid på siste versjon</a:t>
            </a:r>
          </a:p>
          <a:p>
            <a:r>
              <a:rPr lang="nb-NO" dirty="0"/>
              <a:t>Data lagres på servere i Norge (UiO)</a:t>
            </a:r>
          </a:p>
          <a:p>
            <a:r>
              <a:rPr lang="nb-NO" dirty="0"/>
              <a:t>Oppgraderes på dagtid uten </a:t>
            </a:r>
            <a:r>
              <a:rPr lang="nb-NO" dirty="0" err="1"/>
              <a:t>nedetid</a:t>
            </a:r>
            <a:endParaRPr lang="nb-NO" dirty="0"/>
          </a:p>
          <a:p>
            <a:r>
              <a:rPr lang="nb-NO" dirty="0"/>
              <a:t>Tåler ekstremt høy last (</a:t>
            </a:r>
            <a:r>
              <a:rPr lang="nb-NO" dirty="0" err="1"/>
              <a:t>Varnish</a:t>
            </a:r>
            <a:r>
              <a:rPr lang="nb-NO" dirty="0"/>
              <a:t>)</a:t>
            </a:r>
          </a:p>
          <a:p>
            <a:r>
              <a:rPr lang="nb-NO" dirty="0"/>
              <a:t>Stabilt og høy </a:t>
            </a:r>
            <a:r>
              <a:rPr lang="nb-NO" dirty="0" err="1"/>
              <a:t>oppetid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61428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Teknisk plattform</a:t>
            </a:r>
          </a:p>
        </p:txBody>
      </p:sp>
      <p:pic>
        <p:nvPicPr>
          <p:cNvPr id="2050" name="Picture 2" descr="ttp://www.uio.no/tjenester/it/web/vortex/mer-om/technical-component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72791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9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75396" cy="6969211"/>
          </a:xfrm>
        </p:spPr>
      </p:pic>
    </p:spTree>
    <p:extLst>
      <p:ext uri="{BB962C8B-B14F-4D97-AF65-F5344CB8AC3E}">
        <p14:creationId xmlns:p14="http://schemas.microsoft.com/office/powerpoint/2010/main" val="41340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0898"/>
          </a:xfrm>
        </p:spPr>
      </p:pic>
    </p:spTree>
    <p:extLst>
      <p:ext uri="{BB962C8B-B14F-4D97-AF65-F5344CB8AC3E}">
        <p14:creationId xmlns:p14="http://schemas.microsoft.com/office/powerpoint/2010/main" val="154451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391" cy="6981568"/>
          </a:xfrm>
        </p:spPr>
      </p:pic>
    </p:spTree>
    <p:extLst>
      <p:ext uri="{BB962C8B-B14F-4D97-AF65-F5344CB8AC3E}">
        <p14:creationId xmlns:p14="http://schemas.microsoft.com/office/powerpoint/2010/main" val="185255661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100000">
              <a:schemeClr val="bg1">
                <a:alpha val="70000"/>
              </a:schemeClr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1397</Words>
  <Application>Microsoft Macintosh PowerPoint</Application>
  <PresentationFormat>Skjermfremvisning (4:3)</PresentationFormat>
  <Paragraphs>307</Paragraphs>
  <Slides>61</Slides>
  <Notes>29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61</vt:i4>
      </vt:variant>
    </vt:vector>
  </HeadingPairs>
  <TitlesOfParts>
    <vt:vector size="66" baseType="lpstr">
      <vt:lpstr>ヒラギノ角ゴ Pro W3</vt:lpstr>
      <vt:lpstr>Arial</vt:lpstr>
      <vt:lpstr>Calibri</vt:lpstr>
      <vt:lpstr>Wingdings</vt:lpstr>
      <vt:lpstr>Blank Presentation</vt:lpstr>
      <vt:lpstr>PowerPoint-presentasjon</vt:lpstr>
      <vt:lpstr>Dagfinn Bergsager</vt:lpstr>
      <vt:lpstr>Kort om USIT</vt:lpstr>
      <vt:lpstr>Webseksjonen</vt:lpstr>
      <vt:lpstr>Konkurransefortrinn </vt:lpstr>
      <vt:lpstr>Konkurransefortrinn forts.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Konkurransefortrinn forts.</vt:lpstr>
      <vt:lpstr>Sektorerfaring og referansekunder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Sektorerfaring og referansekunder</vt:lpstr>
      <vt:lpstr>Sektorerfaring og referansekunder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Egenskaper ved løsningen </vt:lpstr>
      <vt:lpstr>Håndtere innholdsprodusenter med ulik erfaring</vt:lpstr>
      <vt:lpstr>Hvordan defineres tilgangsnivå i løsningen?</vt:lpstr>
      <vt:lpstr>Redaksjonelle verktøy for innholdsproduksjon  </vt:lpstr>
      <vt:lpstr>Redaksjonelle verktøy for innholdsproduksjon  </vt:lpstr>
      <vt:lpstr>Redaksjonelle verktøy for innholdsproduksjon  </vt:lpstr>
      <vt:lpstr>Intra-/ekstranettløsningen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Hvordan takler løsningen søk?</vt:lpstr>
      <vt:lpstr>PowerPoint-presentasjon</vt:lpstr>
      <vt:lpstr>Hvordan håndteres ulike språk?</vt:lpstr>
      <vt:lpstr>Manuelt og automatisk styrte nyheter</vt:lpstr>
      <vt:lpstr>PowerPoint-presentasjon</vt:lpstr>
      <vt:lpstr>Integrasjoner mot sektorløsninger</vt:lpstr>
      <vt:lpstr>Kompetanse og prosjektgjennomføring  </vt:lpstr>
      <vt:lpstr>Hvilken ekspertise kan dere tilby som kan være relevant for et webprosjekt  </vt:lpstr>
      <vt:lpstr>Utkast til plan – fase 1</vt:lpstr>
      <vt:lpstr>Utkast til plan – fase 2</vt:lpstr>
      <vt:lpstr>Forventinger til deltagelse fra UiT</vt:lpstr>
      <vt:lpstr>Migrering</vt:lpstr>
      <vt:lpstr>Opplæring</vt:lpstr>
      <vt:lpstr>Drift og vedlikehold </vt:lpstr>
      <vt:lpstr>Teknisk plattform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keywords/>
  <cp:lastModifiedBy>Dagfinn Bergsager</cp:lastModifiedBy>
  <cp:revision>10</cp:revision>
  <dcterms:modified xsi:type="dcterms:W3CDTF">2018-05-30T10:08:43Z</dcterms:modified>
</cp:coreProperties>
</file>