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70" r:id="rId2"/>
    <p:sldId id="471" r:id="rId3"/>
    <p:sldId id="373" r:id="rId4"/>
    <p:sldId id="374" r:id="rId5"/>
    <p:sldId id="472" r:id="rId6"/>
    <p:sldId id="473" r:id="rId7"/>
    <p:sldId id="474" r:id="rId8"/>
    <p:sldId id="475" r:id="rId9"/>
    <p:sldId id="476" r:id="rId10"/>
    <p:sldId id="477" r:id="rId1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26"/>
    <p:restoredTop sz="91496"/>
  </p:normalViewPr>
  <p:slideViewPr>
    <p:cSldViewPr>
      <p:cViewPr varScale="1">
        <p:scale>
          <a:sx n="143" d="100"/>
          <a:sy n="143" d="100"/>
        </p:scale>
        <p:origin x="208" y="200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LetsGo</a:t>
            </a:r>
            <a:r>
              <a:rPr lang="nb-NO" dirty="0"/>
              <a:t> kommer nå med AI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A6721-39AC-4DD4-99E0-9996F4785D41}" type="slidenum">
              <a:rPr lang="en-US" altLang="nb-NO" smtClean="0"/>
              <a:pPr/>
              <a:t>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1129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01.02.2019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DB7B4D-BD7C-0A47-BED3-13247E3470E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883155" y="1725414"/>
            <a:ext cx="7543800" cy="1566415"/>
          </a:xfrm>
        </p:spPr>
        <p:txBody>
          <a:bodyPr/>
          <a:lstStyle/>
          <a:p>
            <a:r>
              <a:rPr lang="nb-NO" sz="4800" dirty="0"/>
              <a:t>Samtykkeportalen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5797C1F-C58E-E145-9B9C-444CEFC9A17D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83155" y="3291830"/>
            <a:ext cx="7543800" cy="1656184"/>
          </a:xfrm>
        </p:spPr>
        <p:txBody>
          <a:bodyPr/>
          <a:lstStyle/>
          <a:p>
            <a:endParaRPr lang="nb-NO" dirty="0"/>
          </a:p>
          <a:p>
            <a:r>
              <a:rPr lang="nb-NO" dirty="0"/>
              <a:t>Gard Thomassen og Dagfinn Bergsager </a:t>
            </a:r>
            <a:br>
              <a:rPr lang="nb-NO" dirty="0"/>
            </a:br>
            <a:r>
              <a:rPr lang="nb-NO" dirty="0"/>
              <a:t>	</a:t>
            </a:r>
            <a:r>
              <a:rPr lang="nb-NO" dirty="0" err="1"/>
              <a:t>nettskjema.no</a:t>
            </a:r>
            <a:r>
              <a:rPr lang="nb-NO" dirty="0"/>
              <a:t> og </a:t>
            </a:r>
            <a:r>
              <a:rPr lang="nb-NO" dirty="0" err="1"/>
              <a:t>uio.no</a:t>
            </a:r>
            <a:r>
              <a:rPr lang="nb-NO" dirty="0"/>
              <a:t>/</a:t>
            </a:r>
            <a:r>
              <a:rPr lang="nb-NO" dirty="0" err="1"/>
              <a:t>tsd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3557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625D60-8595-0243-88D2-37DDF34A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4A2083-55AA-4A49-AF74-55E456ADB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løser kjente problem</a:t>
            </a:r>
          </a:p>
          <a:p>
            <a:pPr lvl="1"/>
            <a:r>
              <a:rPr lang="nb-NO" dirty="0"/>
              <a:t>Kontroll på samtykker</a:t>
            </a:r>
          </a:p>
          <a:p>
            <a:pPr lvl="1"/>
            <a:r>
              <a:rPr lang="nb-NO" dirty="0"/>
              <a:t>Digitalisering av samtykker</a:t>
            </a:r>
          </a:p>
          <a:p>
            <a:pPr lvl="1"/>
            <a:r>
              <a:rPr lang="nb-NO" dirty="0"/>
              <a:t>Mulighet til innsyn i avgitte samtykker</a:t>
            </a:r>
          </a:p>
          <a:p>
            <a:pPr lvl="1"/>
            <a:r>
              <a:rPr lang="nb-NO" dirty="0"/>
              <a:t>Enkel måte å trekke samtykket tilbake</a:t>
            </a:r>
          </a:p>
          <a:p>
            <a:r>
              <a:rPr lang="nb-NO" dirty="0"/>
              <a:t>Ingen kjent tilsvarende løsning</a:t>
            </a:r>
          </a:p>
          <a:p>
            <a:r>
              <a:rPr lang="nb-NO" dirty="0"/>
              <a:t>Gevinst både for behandlingsansvarlig og de registrerte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68F055-67D3-D345-91FF-D13003DCD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675FAF-52BA-E74E-A557-09E0AE2D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96500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3FFAC8-74A8-4A4F-AAE9-064C6615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simplescreenrecorder-2019-01-25_15.43.36.mp4">
            <a:hlinkClick r:id="" action="ppaction://media"/>
            <a:extLst>
              <a:ext uri="{FF2B5EF4-FFF2-40B4-BE49-F238E27FC236}">
                <a16:creationId xmlns:a16="http://schemas.microsoft.com/office/drawing/2014/main" id="{8D49CD33-C6B3-824A-9681-958AB826FD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8924485" cy="5020022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76DD08-4B7F-DC4E-AB42-3E56A61DB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712FA87-D435-EA40-A169-A73D1B0C47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508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F3CDAE-A0F1-5142-B9E0-5BF0004E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«Lovlighet, rettferdighet og gjennomsiktighet»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D264D9-C4E0-3649-922D-3BCD6CA1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Alle som samtykker til forskning via </a:t>
            </a:r>
            <a:r>
              <a:rPr lang="nb-NO" dirty="0" err="1"/>
              <a:t>TSDs</a:t>
            </a:r>
            <a:r>
              <a:rPr lang="nb-NO" dirty="0"/>
              <a:t> digitale dynamiske samtykkeløsning kan alltid logge inn å se hva de har samtykket til, samt trekke samtykket tilbake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BEBE31-D4F9-6945-A950-E57EAC02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A4AB60-184A-DF42-BD4C-FE8051989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3949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A5AF8A-EC20-0545-89F7-8C1E619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«Formålsbegrensning»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9A3D6A-D809-AB46-B1F3-18966ACB4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Forskeren har oppdatert og detaljert oversikt over hva respondentene har samtykket til</a:t>
            </a:r>
          </a:p>
          <a:p>
            <a:r>
              <a:rPr lang="nb-NO" dirty="0"/>
              <a:t>Et samtykkeskjema deles opp i det antallet godkjenninger samtykket gir</a:t>
            </a:r>
          </a:p>
          <a:p>
            <a:r>
              <a:rPr lang="nb-NO" dirty="0"/>
              <a:t>Om samtykket endres lages det egen kopi av nytt signert samtykke, alle endringer loggføres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1532A6-1530-2A4C-AF26-AC9083F3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1E7E41A-853C-0E4A-A473-B5FDA6ECE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25A34AF-1011-8F4A-ABAA-F86177173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80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75E920-BBFE-5444-B96E-C4755A0C9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«Dataminimering»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BA9A30-DD2D-EB44-9D77-529CFBDE2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Kun data som det finnes samtykke til kan brukes i forskningen</a:t>
            </a:r>
          </a:p>
          <a:p>
            <a:r>
              <a:rPr lang="nb-NO" dirty="0"/>
              <a:t>Innsyn fra forskers side i samtykkene minimeres i forhold til faktisk behov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F4039EA-7604-014F-A297-F2C750BCE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240035B-B35B-3442-8A5A-916B98FD9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119287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F34160-0E09-984E-9ECE-9CE051B7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«Riktighet»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47D321-8BA1-4644-A6A2-C1D86077A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Med avansert digital signatur på nivå 4 -signering hos DIFI anser vi det som svært sannsynlig at rett person har signert samtykket</a:t>
            </a:r>
          </a:p>
          <a:p>
            <a:r>
              <a:rPr lang="nb-NO" dirty="0"/>
              <a:t>En avansert digital signatur bekrefter</a:t>
            </a:r>
          </a:p>
          <a:p>
            <a:pPr lvl="1"/>
            <a:r>
              <a:rPr lang="nb-NO" dirty="0"/>
              <a:t>Innholdet ved signaturtidspunktet</a:t>
            </a:r>
          </a:p>
          <a:p>
            <a:pPr lvl="1"/>
            <a:r>
              <a:rPr lang="nb-NO" dirty="0"/>
              <a:t>Hvem som signerte</a:t>
            </a:r>
          </a:p>
          <a:p>
            <a:pPr lvl="1"/>
            <a:r>
              <a:rPr lang="nb-NO" dirty="0"/>
              <a:t>Signaturtidspunktet</a:t>
            </a:r>
          </a:p>
          <a:p>
            <a:r>
              <a:rPr lang="nb-NO" dirty="0"/>
              <a:t>Person som samtykker får en kopi i sin sikre digitale postkasse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3F7C55E-CCC4-D04F-9F7E-AD32940EF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D6FB3AE-BD3D-E647-A8AE-7033F7E44C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9363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BC83C4-86A4-E443-991E-CECA1B19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«Lagringsbegrensning»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68F8C3E-211D-8C45-9BB7-BDBC5E699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Respondent kan enkelt trekke tilbake samtykket</a:t>
            </a:r>
          </a:p>
          <a:p>
            <a:r>
              <a:rPr lang="nb-NO" dirty="0"/>
              <a:t>Vi sletter prosjekter som ikke har godkjenning lengre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2EF8DE-98EE-E34E-9F23-E6E2CDF89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CB5DA0B-0033-ED46-9A08-67EF41A65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16743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DC898A-AEA1-AF47-8AFB-FBC856A32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«Integritet og fortrolighet»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6A68C2-7DB3-3C41-B253-F0ACFBA3A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Samtykkene behandles på samme måte som vi behandler forskningsdata med personopplysninger av særskilt karakter</a:t>
            </a:r>
          </a:p>
          <a:p>
            <a:r>
              <a:rPr lang="nb-NO" dirty="0"/>
              <a:t>Samtykkeportalen kjører uten </a:t>
            </a:r>
            <a:r>
              <a:rPr lang="nb-NO" dirty="0" err="1"/>
              <a:t>systembruker</a:t>
            </a:r>
            <a:r>
              <a:rPr lang="nb-NO" dirty="0"/>
              <a:t>; tilgang styres direkte på dataene basert på autentisering fra </a:t>
            </a:r>
            <a:r>
              <a:rPr lang="nb-NO" dirty="0" err="1"/>
              <a:t>IDporten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687CDDD-2558-2148-967D-AD6CE64A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4DB1C13-210E-F34B-AD03-4D40E2063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9822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D114C3-01CC-FA41-AE7E-135BFBCB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«Ansvar»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4B1907-D621-1C47-B65D-6FC056E39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leverer samme løsning til alle prosjekt som ønsker det og garanterer:</a:t>
            </a:r>
          </a:p>
          <a:p>
            <a:pPr lvl="1"/>
            <a:r>
              <a:rPr lang="nb-NO" dirty="0"/>
              <a:t>Integritet</a:t>
            </a:r>
          </a:p>
          <a:p>
            <a:pPr lvl="1"/>
            <a:r>
              <a:rPr lang="nb-NO" dirty="0"/>
              <a:t>Konfidensialitet</a:t>
            </a:r>
          </a:p>
          <a:p>
            <a:pPr lvl="1"/>
            <a:r>
              <a:rPr lang="nb-NO" dirty="0"/>
              <a:t>Tilgjengelighet</a:t>
            </a:r>
          </a:p>
          <a:p>
            <a:r>
              <a:rPr lang="nb-NO" dirty="0"/>
              <a:t>Papirsamtykker kan </a:t>
            </a:r>
            <a:r>
              <a:rPr lang="nb-NO" dirty="0" err="1"/>
              <a:t>scannes</a:t>
            </a:r>
            <a:r>
              <a:rPr lang="nb-NO" dirty="0"/>
              <a:t> og legges inn i samtykkedatabasen via en importmodul. Dette åpner for respondenter som ikke kan benytte </a:t>
            </a:r>
            <a:r>
              <a:rPr lang="nb-NO" dirty="0" err="1"/>
              <a:t>BankID</a:t>
            </a:r>
            <a:endParaRPr lang="nb-NO" dirty="0"/>
          </a:p>
          <a:p>
            <a:r>
              <a:rPr lang="nb-NO" dirty="0"/>
              <a:t>Vi kan dokumentere at vi overholder prinsippene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71E882-0857-194F-B545-7E25384D9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01.02.2019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B598136-CAB4-5F48-A2C4-79DBC8B8AD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623490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63847</TotalTime>
  <Words>310</Words>
  <Application>Microsoft Macintosh PowerPoint</Application>
  <PresentationFormat>Skjermfremvisning (16:9)</PresentationFormat>
  <Paragraphs>60</Paragraphs>
  <Slides>10</Slides>
  <Notes>1</Notes>
  <HiddenSlides>0</HiddenSlides>
  <MMClips>1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2" baseType="lpstr">
      <vt:lpstr>Arial</vt:lpstr>
      <vt:lpstr>UIONorsk16-10</vt:lpstr>
      <vt:lpstr>Samtykkeportalen</vt:lpstr>
      <vt:lpstr>PowerPoint-presentasjon</vt:lpstr>
      <vt:lpstr>«Lovlighet, rettferdighet og gjennomsiktighet» </vt:lpstr>
      <vt:lpstr>«Formålsbegrensning» </vt:lpstr>
      <vt:lpstr>«Dataminimering»</vt:lpstr>
      <vt:lpstr>«Riktighet»</vt:lpstr>
      <vt:lpstr>«Lagringsbegrensning»</vt:lpstr>
      <vt:lpstr>«Integritet og fortrolighet» </vt:lpstr>
      <vt:lpstr>«Ansvar»</vt:lpstr>
      <vt:lpstr>Oppsummering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291</cp:revision>
  <dcterms:created xsi:type="dcterms:W3CDTF">2017-02-14T20:39:57Z</dcterms:created>
  <dcterms:modified xsi:type="dcterms:W3CDTF">2019-02-04T08:31:30Z</dcterms:modified>
</cp:coreProperties>
</file>