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73" r:id="rId3"/>
    <p:sldId id="442" r:id="rId4"/>
    <p:sldId id="443" r:id="rId5"/>
    <p:sldId id="441" r:id="rId6"/>
    <p:sldId id="274" r:id="rId7"/>
    <p:sldId id="275" r:id="rId8"/>
    <p:sldId id="444" r:id="rId9"/>
    <p:sldId id="263" r:id="rId10"/>
    <p:sldId id="566" r:id="rId11"/>
    <p:sldId id="567" r:id="rId12"/>
    <p:sldId id="258" r:id="rId13"/>
    <p:sldId id="500" r:id="rId1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0"/>
    <p:restoredTop sz="94595"/>
  </p:normalViewPr>
  <p:slideViewPr>
    <p:cSldViewPr>
      <p:cViewPr varScale="1">
        <p:scale>
          <a:sx n="116" d="100"/>
          <a:sy n="116" d="100"/>
        </p:scale>
        <p:origin x="200" y="656"/>
      </p:cViewPr>
      <p:guideLst>
        <p:guide orient="horz" pos="1800"/>
        <p:guide pos="672"/>
        <p:guide pos="5472"/>
        <p:guide pos="1008"/>
        <p:guide pos="1152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07.05.2020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AAA5D3D9-1A0A-451C-BEAD-F42B595CB589}" type="slidenum">
              <a:rPr lang="en-US" altLang="nb-NO" sz="1200"/>
              <a:pPr/>
              <a:t>14</a:t>
            </a:fld>
            <a:endParaRPr lang="en-US" altLang="nb-NO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61525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415"/>
            <a:ext cx="7543800" cy="8572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1750"/>
            <a:ext cx="7543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07.05.2020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07.05.2020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07.05.2020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4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4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07.05.2020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07.05.2020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07.05.2020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07.05.2020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07.05.2020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637223"/>
            <a:ext cx="7921625" cy="8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5900"/>
            <a:ext cx="792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07.05.2020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48006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21444"/>
            <a:ext cx="221138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om/hms/si-fra/varsling/" TargetMode="External"/><Relationship Id="rId7" Type="http://schemas.openxmlformats.org/officeDocument/2006/relationships/hyperlink" Target="https://kroppskart.uio.no/app/demo.html#/start" TargetMode="External"/><Relationship Id="rId2" Type="http://schemas.openxmlformats.org/officeDocument/2006/relationships/hyperlink" Target="https://nettskjema.no/a/12417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kjema.uio.no/databehandleravtale" TargetMode="External"/><Relationship Id="rId5" Type="http://schemas.openxmlformats.org/officeDocument/2006/relationships/hyperlink" Target="https://www.uio.no/english/studies/programmes/inf-design-master/admission/index-ny.html" TargetMode="External"/><Relationship Id="rId4" Type="http://schemas.openxmlformats.org/officeDocument/2006/relationships/hyperlink" Target="http://www.matematikk.org/trinn8-10/artikkel.html?tid=198467&amp;within_tid=125845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ouston.uio.no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3200" dirty="0" err="1"/>
              <a:t>Nettskjema.no</a:t>
            </a:r>
            <a:r>
              <a:rPr lang="en-US" sz="3200" dirty="0"/>
              <a:t> </a:t>
            </a:r>
            <a:r>
              <a:rPr lang="en-US" sz="3200" dirty="0" err="1"/>
              <a:t>og</a:t>
            </a:r>
            <a:r>
              <a:rPr lang="en-US" sz="3200" dirty="0"/>
              <a:t> TSD</a:t>
            </a:r>
            <a:br>
              <a:rPr lang="en-US" sz="3200" dirty="0"/>
            </a:br>
            <a:r>
              <a:rPr lang="mr-IN" sz="3200" dirty="0"/>
              <a:t>–</a:t>
            </a:r>
            <a:r>
              <a:rPr lang="nb-NO" sz="3200" dirty="0"/>
              <a:t>sikker </a:t>
            </a:r>
            <a:r>
              <a:rPr lang="en-US" sz="3200" dirty="0" err="1"/>
              <a:t>datainnsamling</a:t>
            </a:r>
            <a:r>
              <a:rPr lang="en-US" sz="3200" dirty="0"/>
              <a:t> </a:t>
            </a:r>
            <a:r>
              <a:rPr lang="en-US" sz="3200" dirty="0" err="1"/>
              <a:t>på</a:t>
            </a:r>
            <a:r>
              <a:rPr lang="en-US" sz="3200" dirty="0"/>
              <a:t> </a:t>
            </a:r>
            <a:r>
              <a:rPr lang="en-US" sz="3200" dirty="0" err="1"/>
              <a:t>nett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883155" y="3147814"/>
            <a:ext cx="7543800" cy="882402"/>
          </a:xfrm>
        </p:spPr>
        <p:txBody>
          <a:bodyPr/>
          <a:lstStyle/>
          <a:p>
            <a:r>
              <a:rPr lang="en-US" dirty="0" err="1"/>
              <a:t>Presentasjon</a:t>
            </a:r>
            <a:r>
              <a:rPr lang="en-US" dirty="0"/>
              <a:t> for Kristiania 17.April 2020</a:t>
            </a:r>
          </a:p>
          <a:p>
            <a:r>
              <a:rPr lang="en-US" dirty="0"/>
              <a:t>Av </a:t>
            </a:r>
            <a:r>
              <a:rPr lang="en-US" dirty="0" err="1"/>
              <a:t>Dagfinn</a:t>
            </a:r>
            <a:r>
              <a:rPr lang="en-US" dirty="0"/>
              <a:t> </a:t>
            </a:r>
            <a:r>
              <a:rPr lang="en-US" dirty="0" err="1"/>
              <a:t>Bergsager</a:t>
            </a:r>
            <a:r>
              <a:rPr lang="en-US" dirty="0"/>
              <a:t>, USIT/</a:t>
            </a:r>
            <a:r>
              <a:rPr lang="en-US" dirty="0" err="1"/>
              <a:t>UiO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55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D66044-B893-9A40-8550-585A0AF0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872" y="361634"/>
            <a:ext cx="4968552" cy="724352"/>
          </a:xfrm>
        </p:spPr>
        <p:txBody>
          <a:bodyPr/>
          <a:lstStyle/>
          <a:p>
            <a:r>
              <a:rPr lang="nb-NO" dirty="0"/>
              <a:t>Nettskjema-bilde: </a:t>
            </a:r>
            <a:r>
              <a:rPr lang="nb-NO" dirty="0" err="1"/>
              <a:t>Mobilapp</a:t>
            </a:r>
            <a:r>
              <a:rPr lang="nb-NO" dirty="0"/>
              <a:t> for å ta bilder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3D5116C-29E0-C74C-97D0-64C14AF5D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468" y="1733056"/>
            <a:ext cx="1303314" cy="1505114"/>
          </a:xfrm>
          <a:prstGeom prst="rect">
            <a:avLst/>
          </a:prstGeom>
        </p:spPr>
      </p:pic>
      <p:sp>
        <p:nvSpPr>
          <p:cNvPr id="7" name="Pil høyre 6">
            <a:extLst>
              <a:ext uri="{FF2B5EF4-FFF2-40B4-BE49-F238E27FC236}">
                <a16:creationId xmlns:a16="http://schemas.microsoft.com/office/drawing/2014/main" id="{715F55B8-EA67-3446-80E1-F72488DDD5AC}"/>
              </a:ext>
            </a:extLst>
          </p:cNvPr>
          <p:cNvSpPr/>
          <p:nvPr/>
        </p:nvSpPr>
        <p:spPr>
          <a:xfrm>
            <a:off x="2567301" y="2642363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sp>
        <p:nvSpPr>
          <p:cNvPr id="9" name="Pil høyre 8">
            <a:extLst>
              <a:ext uri="{FF2B5EF4-FFF2-40B4-BE49-F238E27FC236}">
                <a16:creationId xmlns:a16="http://schemas.microsoft.com/office/drawing/2014/main" id="{3B2DA666-80C3-5C40-B01E-8152D2551131}"/>
              </a:ext>
            </a:extLst>
          </p:cNvPr>
          <p:cNvSpPr/>
          <p:nvPr/>
        </p:nvSpPr>
        <p:spPr>
          <a:xfrm rot="1466598">
            <a:off x="6073016" y="3242977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D5CC89D-FBB9-EB49-87F5-B9669118A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078" y="3669978"/>
            <a:ext cx="2478286" cy="1422052"/>
          </a:xfrm>
          <a:prstGeom prst="rect">
            <a:avLst/>
          </a:prstGeom>
        </p:spPr>
      </p:pic>
      <p:sp>
        <p:nvSpPr>
          <p:cNvPr id="10" name="Pil høyre 9">
            <a:extLst>
              <a:ext uri="{FF2B5EF4-FFF2-40B4-BE49-F238E27FC236}">
                <a16:creationId xmlns:a16="http://schemas.microsoft.com/office/drawing/2014/main" id="{D5823038-AB9C-E24A-A37B-5B5DC8BDE428}"/>
              </a:ext>
            </a:extLst>
          </p:cNvPr>
          <p:cNvSpPr/>
          <p:nvPr/>
        </p:nvSpPr>
        <p:spPr>
          <a:xfrm rot="19861731">
            <a:off x="6076925" y="2642363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9A85846-EE4F-9049-BC0A-BC0858716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37" y="51470"/>
            <a:ext cx="2322002" cy="503238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8C0E445-CA4B-F443-B780-67A5F70A1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1563638"/>
            <a:ext cx="2543002" cy="32918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875082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6259ACD-13FF-4047-8579-0544C1B64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07.05.2020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3BD0098-2F8D-F04F-BB22-4340DE14B2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12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6E221E2-43E3-CF42-A385-CD4B7D78C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463"/>
            <a:ext cx="9144000" cy="349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2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EABDC9-A56D-D74D-9CCF-8D88E2433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771" y="1911427"/>
            <a:ext cx="1248911" cy="1441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3EFB1B-1EF5-1B41-8C28-B0A796DCC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30" y="972074"/>
            <a:ext cx="1146446" cy="910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F94DB4-D785-C54D-8876-6869235A9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689" y="3781714"/>
            <a:ext cx="1402126" cy="8446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C94D3C-16E8-C54C-938C-95D4C9BEF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689" y="540997"/>
            <a:ext cx="2719847" cy="1045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B3B591-2310-6C40-9D7B-A019D51CB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757" y="2283421"/>
            <a:ext cx="1692524" cy="11262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C624FE-0E2A-8542-A4B7-B66C9F183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86" y="2186654"/>
            <a:ext cx="1808947" cy="13198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2B7EAF-E171-BA4F-A04B-DDDDA2014AC7}"/>
              </a:ext>
            </a:extLst>
          </p:cNvPr>
          <p:cNvSpPr txBox="1"/>
          <p:nvPr/>
        </p:nvSpPr>
        <p:spPr>
          <a:xfrm>
            <a:off x="3185473" y="4243462"/>
            <a:ext cx="1309974" cy="27699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b-NO" sz="1200" err="1"/>
              <a:t>Consent</a:t>
            </a:r>
            <a:r>
              <a:rPr lang="nb-NO" sz="1200"/>
              <a:t> Service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487DA3-7354-6C43-9E98-56EF9BF75897}"/>
              </a:ext>
            </a:extLst>
          </p:cNvPr>
          <p:cNvSpPr txBox="1"/>
          <p:nvPr/>
        </p:nvSpPr>
        <p:spPr>
          <a:xfrm>
            <a:off x="4752510" y="442409"/>
            <a:ext cx="1003801" cy="27699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b-NO" sz="1200" err="1"/>
              <a:t>Self</a:t>
            </a:r>
            <a:r>
              <a:rPr lang="nb-NO" sz="1200"/>
              <a:t> Service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CF5092-7E50-4849-A15B-458B259977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4537" y="3781714"/>
            <a:ext cx="1564280" cy="12004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35811DA-E9D4-F54A-8020-8A3F551B2583}"/>
              </a:ext>
            </a:extLst>
          </p:cNvPr>
          <p:cNvSpPr txBox="1"/>
          <p:nvPr/>
        </p:nvSpPr>
        <p:spPr>
          <a:xfrm>
            <a:off x="4445674" y="4705210"/>
            <a:ext cx="1463862" cy="27699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b-NO" sz="1200"/>
              <a:t>Feedback services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93C6247-C2B8-E449-A2AB-A0D49F37A29E}"/>
              </a:ext>
            </a:extLst>
          </p:cNvPr>
          <p:cNvCxnSpPr>
            <a:cxnSpLocks/>
          </p:cNvCxnSpPr>
          <p:nvPr/>
        </p:nvCxnSpPr>
        <p:spPr>
          <a:xfrm>
            <a:off x="1737876" y="1626467"/>
            <a:ext cx="2426500" cy="560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FDE9F7C-4ED1-CB44-9C0F-C320AF8EC4F6}"/>
              </a:ext>
            </a:extLst>
          </p:cNvPr>
          <p:cNvCxnSpPr>
            <a:cxnSpLocks/>
          </p:cNvCxnSpPr>
          <p:nvPr/>
        </p:nvCxnSpPr>
        <p:spPr>
          <a:xfrm flipV="1">
            <a:off x="2314198" y="2720800"/>
            <a:ext cx="1848209" cy="699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68DA99F-82DD-F548-9C1D-1AB630122167}"/>
              </a:ext>
            </a:extLst>
          </p:cNvPr>
          <p:cNvCxnSpPr>
            <a:cxnSpLocks/>
          </p:cNvCxnSpPr>
          <p:nvPr/>
        </p:nvCxnSpPr>
        <p:spPr>
          <a:xfrm flipV="1">
            <a:off x="2958581" y="2972326"/>
            <a:ext cx="1276220" cy="809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BE27021-BE93-9642-A93E-AF2A029B408B}"/>
              </a:ext>
            </a:extLst>
          </p:cNvPr>
          <p:cNvCxnSpPr>
            <a:cxnSpLocks/>
          </p:cNvCxnSpPr>
          <p:nvPr/>
        </p:nvCxnSpPr>
        <p:spPr>
          <a:xfrm>
            <a:off x="3337625" y="1092320"/>
            <a:ext cx="824782" cy="790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7EC6193-A5A7-7A43-A3ED-64A9EA9B8076}"/>
              </a:ext>
            </a:extLst>
          </p:cNvPr>
          <p:cNvCxnSpPr>
            <a:cxnSpLocks/>
          </p:cNvCxnSpPr>
          <p:nvPr/>
        </p:nvCxnSpPr>
        <p:spPr>
          <a:xfrm flipH="1">
            <a:off x="4963084" y="821609"/>
            <a:ext cx="36728" cy="9796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129361A-9CBA-8644-B4E6-0471EB5661F2}"/>
              </a:ext>
            </a:extLst>
          </p:cNvPr>
          <p:cNvCxnSpPr>
            <a:cxnSpLocks/>
          </p:cNvCxnSpPr>
          <p:nvPr/>
        </p:nvCxnSpPr>
        <p:spPr>
          <a:xfrm flipH="1">
            <a:off x="5523862" y="1667675"/>
            <a:ext cx="662852" cy="3795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80F9287-AAEC-1246-ACE6-B3B78518DBF5}"/>
              </a:ext>
            </a:extLst>
          </p:cNvPr>
          <p:cNvCxnSpPr>
            <a:cxnSpLocks/>
          </p:cNvCxnSpPr>
          <p:nvPr/>
        </p:nvCxnSpPr>
        <p:spPr>
          <a:xfrm flipH="1" flipV="1">
            <a:off x="5558077" y="2573155"/>
            <a:ext cx="959279" cy="2734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5A29F88-3E4F-E740-8705-949DEAE22C3D}"/>
              </a:ext>
            </a:extLst>
          </p:cNvPr>
          <p:cNvCxnSpPr>
            <a:cxnSpLocks/>
          </p:cNvCxnSpPr>
          <p:nvPr/>
        </p:nvCxnSpPr>
        <p:spPr>
          <a:xfrm flipH="1" flipV="1">
            <a:off x="5338483" y="3031319"/>
            <a:ext cx="918656" cy="7093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9E19351-5F76-C548-9983-C5398969BAD6}"/>
              </a:ext>
            </a:extLst>
          </p:cNvPr>
          <p:cNvCxnSpPr>
            <a:cxnSpLocks/>
          </p:cNvCxnSpPr>
          <p:nvPr/>
        </p:nvCxnSpPr>
        <p:spPr>
          <a:xfrm flipV="1">
            <a:off x="4051812" y="3353258"/>
            <a:ext cx="587609" cy="7594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4F627AA-C59F-4741-841F-FBB7718FE2B9}"/>
              </a:ext>
            </a:extLst>
          </p:cNvPr>
          <p:cNvCxnSpPr>
            <a:cxnSpLocks/>
          </p:cNvCxnSpPr>
          <p:nvPr/>
        </p:nvCxnSpPr>
        <p:spPr>
          <a:xfrm flipH="1" flipV="1">
            <a:off x="5016040" y="3423699"/>
            <a:ext cx="248078" cy="109676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489D5F2F-40C3-AD4D-8FDB-B673A0816F73}"/>
              </a:ext>
            </a:extLst>
          </p:cNvPr>
          <p:cNvSpPr txBox="1"/>
          <p:nvPr/>
        </p:nvSpPr>
        <p:spPr>
          <a:xfrm>
            <a:off x="340917" y="3504715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Data </a:t>
            </a:r>
            <a:r>
              <a:rPr lang="nb-NO" sz="1200" err="1"/>
              <a:t>capture</a:t>
            </a:r>
            <a:endParaRPr lang="nb-NO" sz="12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CB60447-C18A-FF44-B0C3-C964356FD1BD}"/>
              </a:ext>
            </a:extLst>
          </p:cNvPr>
          <p:cNvSpPr txBox="1"/>
          <p:nvPr/>
        </p:nvSpPr>
        <p:spPr>
          <a:xfrm>
            <a:off x="1451043" y="4919740"/>
            <a:ext cx="1165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/>
              <a:t>Nettskjema.no</a:t>
            </a:r>
            <a:endParaRPr lang="nb-NO" sz="12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897E49-9737-A84A-A066-85892029D6A1}"/>
              </a:ext>
            </a:extLst>
          </p:cNvPr>
          <p:cNvSpPr txBox="1"/>
          <p:nvPr/>
        </p:nvSpPr>
        <p:spPr>
          <a:xfrm>
            <a:off x="590929" y="1857457"/>
            <a:ext cx="969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Tablet </a:t>
            </a:r>
            <a:r>
              <a:rPr lang="nb-NO" sz="1200" err="1"/>
              <a:t>apps</a:t>
            </a:r>
            <a:endParaRPr lang="nb-NO" sz="12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4818F7-8408-F548-A049-E59FC974BE87}"/>
              </a:ext>
            </a:extLst>
          </p:cNvPr>
          <p:cNvSpPr txBox="1"/>
          <p:nvPr/>
        </p:nvSpPr>
        <p:spPr>
          <a:xfrm>
            <a:off x="6796644" y="3387266"/>
            <a:ext cx="147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err="1"/>
              <a:t>Collaborate</a:t>
            </a:r>
            <a:r>
              <a:rPr lang="nb-NO" sz="1200"/>
              <a:t> / </a:t>
            </a:r>
            <a:r>
              <a:rPr lang="nb-NO" sz="1200" err="1"/>
              <a:t>share</a:t>
            </a:r>
            <a:endParaRPr lang="nb-NO" sz="120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3DE24A1-3877-8443-B7A1-1497ACB0DC15}"/>
              </a:ext>
            </a:extLst>
          </p:cNvPr>
          <p:cNvSpPr txBox="1"/>
          <p:nvPr/>
        </p:nvSpPr>
        <p:spPr>
          <a:xfrm>
            <a:off x="6517356" y="4626368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Analysis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76F33F1-39C1-8E43-A6BE-614C43D92E71}"/>
              </a:ext>
            </a:extLst>
          </p:cNvPr>
          <p:cNvSpPr txBox="1"/>
          <p:nvPr/>
        </p:nvSpPr>
        <p:spPr>
          <a:xfrm>
            <a:off x="6527929" y="1565635"/>
            <a:ext cx="2444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err="1"/>
              <a:t>Compute</a:t>
            </a:r>
            <a:r>
              <a:rPr lang="nb-NO" sz="1200"/>
              <a:t>, analyse and store data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1FC4E5F-2A21-E940-AA70-F22A3D7A7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0106" y="235872"/>
            <a:ext cx="697422" cy="1461128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3E12827-2A88-144A-BCC6-3154E373B17A}"/>
              </a:ext>
            </a:extLst>
          </p:cNvPr>
          <p:cNvSpPr txBox="1"/>
          <p:nvPr/>
        </p:nvSpPr>
        <p:spPr>
          <a:xfrm>
            <a:off x="1661365" y="276482"/>
            <a:ext cx="933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mobile </a:t>
            </a:r>
            <a:r>
              <a:rPr lang="nb-NO" sz="1200" dirty="0" err="1"/>
              <a:t>app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261808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D38F6AE3-9EE5-4549-A578-99D1A588B670}" type="datetime1">
              <a:rPr lang="nb-NO" altLang="nb-NO" sz="630">
                <a:solidFill>
                  <a:schemeClr val="bg2"/>
                </a:solidFill>
              </a:rPr>
              <a:pPr/>
              <a:t>07.05.2020</a:t>
            </a:fld>
            <a:endParaRPr lang="nb-NO" altLang="nb-NO" sz="630">
              <a:solidFill>
                <a:schemeClr val="bg2"/>
              </a:solidFill>
            </a:endParaRP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882FF94B-964B-4B36-872C-375F13FA3495}" type="slidenum">
              <a:rPr lang="en-US" altLang="nb-NO" sz="630">
                <a:solidFill>
                  <a:schemeClr val="bg2"/>
                </a:solidFill>
              </a:rPr>
              <a:pPr/>
              <a:t>14</a:t>
            </a:fld>
            <a:endParaRPr lang="en-US" altLang="nb-NO" sz="630">
              <a:solidFill>
                <a:schemeClr val="bg2"/>
              </a:solidFill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/>
              <a:t>Tjenester for sensitive data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85900"/>
            <a:ext cx="8202488" cy="3086100"/>
          </a:xfrm>
        </p:spPr>
        <p:txBody>
          <a:bodyPr/>
          <a:lstStyle/>
          <a:p>
            <a:pPr eaLnBrk="1" hangingPunct="1"/>
            <a:r>
              <a:rPr lang="nb-NO" altLang="nb-NO" dirty="0"/>
              <a:t>Sikker, skalerbar forskningsplattform for UiO og andre offentlige forskningsinstitusjoner.</a:t>
            </a:r>
          </a:p>
          <a:p>
            <a:pPr eaLnBrk="1" hangingPunct="1"/>
            <a:r>
              <a:rPr lang="nb-NO" altLang="nb-NO" dirty="0"/>
              <a:t>Alle prosjekter får sin egen sikre virtuelle server</a:t>
            </a:r>
          </a:p>
          <a:p>
            <a:r>
              <a:rPr lang="nb-NO" altLang="nb-NO" dirty="0"/>
              <a:t>Begrensa mulighet for eksport </a:t>
            </a:r>
          </a:p>
          <a:p>
            <a:r>
              <a:rPr lang="nb-NO" altLang="nb-NO" dirty="0"/>
              <a:t>Behandling av data skjer på serveren inne i TSD</a:t>
            </a:r>
          </a:p>
          <a:p>
            <a:pPr lvl="1"/>
            <a:r>
              <a:rPr lang="nb-NO" altLang="nb-NO" dirty="0"/>
              <a:t>Statistikk, lagring, Tungregning, Lyd -og videoredigering..+++</a:t>
            </a:r>
          </a:p>
          <a:p>
            <a:r>
              <a:rPr lang="nb-NO" altLang="nb-NO" dirty="0"/>
              <a:t>Se på data i TSD uten å laste dem ned!</a:t>
            </a:r>
          </a:p>
          <a:p>
            <a:pPr lvl="1"/>
            <a:endParaRPr lang="nb-NO" alt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10" y="44269"/>
            <a:ext cx="1143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12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Skjemaløsning på web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Egenutviklet applikasjon</a:t>
            </a:r>
          </a:p>
          <a:p>
            <a:r>
              <a:rPr lang="nb-NO" dirty="0"/>
              <a:t>Kjører kun på USITs servere</a:t>
            </a:r>
          </a:p>
          <a:p>
            <a:r>
              <a:rPr lang="nb-NO" dirty="0"/>
              <a:t>Innlogging med FEIDE eller ID-porten</a:t>
            </a:r>
          </a:p>
          <a:p>
            <a:r>
              <a:rPr lang="nb-NO" dirty="0"/>
              <a:t>Sektorløsning</a:t>
            </a:r>
          </a:p>
          <a:p>
            <a:r>
              <a:rPr lang="nb-NO" dirty="0"/>
              <a:t>Høy fokus på sikkerhet og personvern</a:t>
            </a:r>
          </a:p>
          <a:p>
            <a:r>
              <a:rPr lang="nb-NO" dirty="0"/>
              <a:t>Mottar daglig mellom 5 000 og 50 000 svar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07.05.2020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56638">
            <a:off x="4740282" y="584315"/>
            <a:ext cx="4429183" cy="18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7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4C6B9C-8104-D942-A198-1D40169E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Sikkerhet og personvern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CDE85C-F8A6-E645-84DC-3C410C83A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Kan håndtere sensitive personopplysninger</a:t>
            </a:r>
          </a:p>
          <a:p>
            <a:r>
              <a:rPr lang="nb-NO" dirty="0"/>
              <a:t>Brukes til #</a:t>
            </a:r>
            <a:r>
              <a:rPr lang="nb-NO" dirty="0" err="1"/>
              <a:t>MeToo</a:t>
            </a:r>
            <a:r>
              <a:rPr lang="nb-NO" dirty="0"/>
              <a:t> for bla. UiO </a:t>
            </a:r>
          </a:p>
          <a:p>
            <a:r>
              <a:rPr lang="nb-NO" dirty="0"/>
              <a:t>Skiller mellom anonyme og ikke-anonyme skjema</a:t>
            </a:r>
          </a:p>
          <a:p>
            <a:r>
              <a:rPr lang="nb-NO" dirty="0"/>
              <a:t>Rydder bort personopplysninger i gamle skjema</a:t>
            </a:r>
          </a:p>
          <a:p>
            <a:r>
              <a:rPr lang="nb-NO" dirty="0"/>
              <a:t>Gir institusjonen oversikt over alle skjema som samler inn </a:t>
            </a:r>
            <a:r>
              <a:rPr lang="nb-NO" dirty="0" err="1"/>
              <a:t>personopplysinger</a:t>
            </a:r>
            <a:r>
              <a:rPr lang="nb-NO" dirty="0"/>
              <a:t> +++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67C488-5BE0-BC49-8A7A-3E9B177AA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07.05.2020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B257CDE-C0CE-1D47-9202-D8A9250F69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79525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5E024B-25EE-234B-9DE3-C96687FA3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Tilgjengelighet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2D129C-0B6C-C248-A4F7-08F48AA11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Tåler høy trafikk (OK med 150k samtidige respondenter)</a:t>
            </a:r>
          </a:p>
          <a:p>
            <a:pPr lvl="1"/>
            <a:r>
              <a:rPr lang="nb-NO" dirty="0"/>
              <a:t>Alt skjer front-end</a:t>
            </a:r>
          </a:p>
          <a:p>
            <a:r>
              <a:rPr lang="nb-NO" dirty="0"/>
              <a:t>Kraftig API</a:t>
            </a:r>
          </a:p>
          <a:p>
            <a:pPr lvl="1"/>
            <a:r>
              <a:rPr lang="nb-NO" dirty="0"/>
              <a:t>Andre systemer kan hente data ut</a:t>
            </a:r>
          </a:p>
          <a:p>
            <a:pPr lvl="1"/>
            <a:r>
              <a:rPr lang="nb-NO" dirty="0"/>
              <a:t>UiO bruker med RPA mot kryptert API</a:t>
            </a:r>
          </a:p>
          <a:p>
            <a:r>
              <a:rPr lang="nb-NO" dirty="0"/>
              <a:t>Kan leverer data til TSD</a:t>
            </a:r>
          </a:p>
          <a:p>
            <a:r>
              <a:rPr lang="nb-NO" dirty="0"/>
              <a:t>Kan ta imot data fra </a:t>
            </a:r>
            <a:r>
              <a:rPr lang="nb-NO" dirty="0" err="1"/>
              <a:t>mobilapper</a:t>
            </a:r>
            <a:r>
              <a:rPr lang="nb-NO" dirty="0"/>
              <a:t> og </a:t>
            </a:r>
            <a:r>
              <a:rPr lang="nb-NO" dirty="0" err="1"/>
              <a:t>webapper</a:t>
            </a:r>
            <a:endParaRPr lang="nb-NO" dirty="0"/>
          </a:p>
          <a:p>
            <a:r>
              <a:rPr lang="nb-NO" dirty="0"/>
              <a:t>Mobildesign og Universelt utformet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68509FB-FFF6-7E4F-86C7-F51CA5886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07.05.2020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9AF3865-779E-C94F-91BF-1461CEB968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39569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CF2D6D-BC9F-E040-8874-82DE587BC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 på skjema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DB1F05-E167-204F-AB2A-602C03F3C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r>
              <a:rPr lang="nb-NO" dirty="0">
                <a:hlinkClick r:id="rId2"/>
              </a:rPr>
              <a:t>Spørsmål-eksempler</a:t>
            </a:r>
            <a:endParaRPr lang="nb-NO" dirty="0"/>
          </a:p>
          <a:p>
            <a:r>
              <a:rPr lang="nb-NO" dirty="0">
                <a:hlinkClick r:id="rId3"/>
              </a:rPr>
              <a:t>Sei i frå </a:t>
            </a:r>
            <a:endParaRPr lang="nb-NO" dirty="0"/>
          </a:p>
          <a:p>
            <a:r>
              <a:rPr lang="nb-NO" dirty="0">
                <a:hlinkClick r:id="rId4"/>
              </a:rPr>
              <a:t>matematikk.org</a:t>
            </a:r>
            <a:endParaRPr lang="nb-NO" dirty="0"/>
          </a:p>
          <a:p>
            <a:r>
              <a:rPr lang="nb-NO" dirty="0">
                <a:hlinkClick r:id="rId5"/>
              </a:rPr>
              <a:t>admission</a:t>
            </a:r>
            <a:endParaRPr lang="nb-NO" dirty="0"/>
          </a:p>
          <a:p>
            <a:r>
              <a:rPr lang="nb-NO" dirty="0">
                <a:hlinkClick r:id="rId6"/>
              </a:rPr>
              <a:t>skjema.uio.no/databehandleravtale</a:t>
            </a:r>
            <a:endParaRPr lang="nb-NO" dirty="0"/>
          </a:p>
          <a:p>
            <a:r>
              <a:rPr lang="nb-NO" dirty="0">
                <a:hlinkClick r:id="rId7"/>
              </a:rPr>
              <a:t>Kroppskart</a:t>
            </a: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D9FAEB-157B-374E-8C61-EE2B1536E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07.05.2020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ED1D1CF-1513-3E4B-B698-3593E126B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17421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Modell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485900"/>
            <a:ext cx="7924800" cy="3462114"/>
          </a:xfrm>
        </p:spPr>
        <p:txBody>
          <a:bodyPr/>
          <a:lstStyle/>
          <a:p>
            <a:r>
              <a:rPr lang="nb-NO" dirty="0"/>
              <a:t>Fast pris per år basert på størrelse</a:t>
            </a:r>
          </a:p>
          <a:p>
            <a:r>
              <a:rPr lang="nb-NO" dirty="0"/>
              <a:t>Fri bruk for alle studenter og ansatte</a:t>
            </a:r>
          </a:p>
          <a:p>
            <a:r>
              <a:rPr lang="nb-NO" dirty="0"/>
              <a:t>Mulig å kjøpe utvikling av ny funksjonalitet</a:t>
            </a:r>
          </a:p>
          <a:p>
            <a:pPr lvl="1"/>
            <a:r>
              <a:rPr lang="nb-NO" dirty="0"/>
              <a:t>USIT tar videre drift av utvidelsen</a:t>
            </a:r>
          </a:p>
          <a:p>
            <a:pPr lvl="1"/>
            <a:r>
              <a:rPr lang="nb-NO" dirty="0"/>
              <a:t>All funksjonalitet blir tilgjengelig for alle andre brukere</a:t>
            </a:r>
          </a:p>
          <a:p>
            <a:r>
              <a:rPr lang="nb-NO" dirty="0"/>
              <a:t>Inkludert 3 veiledningsmøter per år (</a:t>
            </a:r>
            <a:r>
              <a:rPr lang="nb-NO" dirty="0" err="1"/>
              <a:t>skype</a:t>
            </a:r>
            <a:r>
              <a:rPr lang="nb-NO" dirty="0"/>
              <a:t> eller på UiO)</a:t>
            </a:r>
          </a:p>
          <a:p>
            <a:r>
              <a:rPr lang="nb-NO" dirty="0"/>
              <a:t>Brukerstøtte inkludert – </a:t>
            </a:r>
            <a:r>
              <a:rPr lang="nb-NO" dirty="0">
                <a:hlinkClick r:id="rId2"/>
              </a:rPr>
              <a:t>houston.uio.no</a:t>
            </a:r>
            <a:r>
              <a:rPr lang="nb-NO" dirty="0"/>
              <a:t>  </a:t>
            </a:r>
          </a:p>
          <a:p>
            <a:r>
              <a:rPr lang="nb-NO" dirty="0"/>
              <a:t>Eget design ved </a:t>
            </a:r>
            <a:r>
              <a:rPr lang="nb-NO" dirty="0" err="1"/>
              <a:t>svaring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07.05.2020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881935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1" y="195486"/>
            <a:ext cx="7921625" cy="858679"/>
          </a:xfrm>
        </p:spPr>
        <p:txBody>
          <a:bodyPr/>
          <a:lstStyle/>
          <a:p>
            <a:r>
              <a:rPr lang="nb-NO" dirty="0"/>
              <a:t>3 skjematyper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987574"/>
            <a:ext cx="7924800" cy="4032448"/>
          </a:xfrm>
        </p:spPr>
        <p:txBody>
          <a:bodyPr/>
          <a:lstStyle/>
          <a:p>
            <a:r>
              <a:rPr lang="nb-NO" dirty="0"/>
              <a:t>Spørreskjema</a:t>
            </a:r>
          </a:p>
          <a:p>
            <a:pPr lvl="1"/>
            <a:r>
              <a:rPr lang="nb-NO" dirty="0"/>
              <a:t>«Vanlig»</a:t>
            </a:r>
          </a:p>
          <a:p>
            <a:r>
              <a:rPr lang="nb-NO" dirty="0" err="1"/>
              <a:t>Flervalg</a:t>
            </a:r>
            <a:r>
              <a:rPr lang="nb-NO" dirty="0"/>
              <a:t> (quiz)</a:t>
            </a:r>
          </a:p>
          <a:p>
            <a:pPr lvl="1"/>
            <a:r>
              <a:rPr lang="nb-NO" dirty="0"/>
              <a:t>Annen ordlyd</a:t>
            </a:r>
          </a:p>
          <a:p>
            <a:pPr lvl="1"/>
            <a:r>
              <a:rPr lang="nb-NO" dirty="0"/>
              <a:t>Radioknappspørsmål får rett og galt</a:t>
            </a:r>
          </a:p>
          <a:p>
            <a:pPr lvl="1"/>
            <a:r>
              <a:rPr lang="nb-NO" dirty="0"/>
              <a:t>3 typer fasit</a:t>
            </a:r>
          </a:p>
          <a:p>
            <a:r>
              <a:rPr lang="nb-NO" dirty="0"/>
              <a:t>Påmelding</a:t>
            </a:r>
          </a:p>
          <a:p>
            <a:pPr lvl="1"/>
            <a:r>
              <a:rPr lang="nb-NO" dirty="0"/>
              <a:t>Annen ordlyd</a:t>
            </a:r>
          </a:p>
          <a:p>
            <a:pPr lvl="1"/>
            <a:r>
              <a:rPr lang="nb-NO" dirty="0"/>
              <a:t>maks antall svar</a:t>
            </a:r>
          </a:p>
          <a:p>
            <a:pPr lvl="1"/>
            <a:r>
              <a:rPr lang="nb-NO" dirty="0"/>
              <a:t>Mulig å melde seg av (slette eget svar)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07.05.2020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76826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CCFC01-97DA-2D4F-9562-4C3096A1E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 som svarer logger inn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E98BED6-0BE2-1744-8CEE-FF762A415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Med FEIDE</a:t>
            </a:r>
          </a:p>
          <a:p>
            <a:r>
              <a:rPr lang="nb-NO" dirty="0"/>
              <a:t>MED </a:t>
            </a:r>
            <a:r>
              <a:rPr lang="nb-NO" dirty="0" err="1"/>
              <a:t>Idporten</a:t>
            </a:r>
            <a:r>
              <a:rPr lang="nb-NO" dirty="0"/>
              <a:t>/BANKID (må bestilles av oss, men snart fritt)</a:t>
            </a:r>
          </a:p>
          <a:p>
            <a:r>
              <a:rPr lang="nb-NO" dirty="0"/>
              <a:t>Med token-URL sendt i epost (eller SMS)</a:t>
            </a:r>
          </a:p>
          <a:p>
            <a:r>
              <a:rPr lang="nb-NO" dirty="0"/>
              <a:t>Skriver inn </a:t>
            </a:r>
            <a:r>
              <a:rPr lang="nb-NO" dirty="0" err="1"/>
              <a:t>personID</a:t>
            </a:r>
            <a:endParaRPr lang="nb-NO" dirty="0"/>
          </a:p>
          <a:p>
            <a:r>
              <a:rPr lang="nb-NO" dirty="0"/>
              <a:t>Bruker åpent skjema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8CB3A6-A379-1B4E-9B16-2E0137E60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07.05.2020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4710469-3DD9-1147-97FB-DCE5905E3E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29466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D66044-B893-9A40-8550-585A0AF0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378607"/>
            <a:ext cx="7921625" cy="858679"/>
          </a:xfrm>
        </p:spPr>
        <p:txBody>
          <a:bodyPr/>
          <a:lstStyle/>
          <a:p>
            <a:r>
              <a:rPr lang="nb-NO" dirty="0"/>
              <a:t>Nettskjema-diktafon: tilgjengelig for alle brukere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71BBFB6-1F0E-EE47-83F9-9C70209A8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395098"/>
            <a:ext cx="2088671" cy="3663110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3D5116C-29E0-C74C-97D0-64C14AF5D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1495903"/>
            <a:ext cx="1303314" cy="1505114"/>
          </a:xfrm>
          <a:prstGeom prst="rect">
            <a:avLst/>
          </a:prstGeom>
        </p:spPr>
      </p:pic>
      <p:sp>
        <p:nvSpPr>
          <p:cNvPr id="7" name="Pil høyre 6">
            <a:extLst>
              <a:ext uri="{FF2B5EF4-FFF2-40B4-BE49-F238E27FC236}">
                <a16:creationId xmlns:a16="http://schemas.microsoft.com/office/drawing/2014/main" id="{715F55B8-EA67-3446-80E1-F72488DDD5AC}"/>
              </a:ext>
            </a:extLst>
          </p:cNvPr>
          <p:cNvSpPr/>
          <p:nvPr/>
        </p:nvSpPr>
        <p:spPr>
          <a:xfrm>
            <a:off x="2896319" y="3138158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C3DC6D9-B010-F446-B551-974416459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287" y="1297840"/>
            <a:ext cx="2187824" cy="385762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9" name="Pil høyre 8">
            <a:extLst>
              <a:ext uri="{FF2B5EF4-FFF2-40B4-BE49-F238E27FC236}">
                <a16:creationId xmlns:a16="http://schemas.microsoft.com/office/drawing/2014/main" id="{3B2DA666-80C3-5C40-B01E-8152D2551131}"/>
              </a:ext>
            </a:extLst>
          </p:cNvPr>
          <p:cNvSpPr/>
          <p:nvPr/>
        </p:nvSpPr>
        <p:spPr>
          <a:xfrm rot="1466598">
            <a:off x="6073016" y="3242977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D5CC89D-FBB9-EB49-87F5-B9669118A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078" y="3571566"/>
            <a:ext cx="2478286" cy="1422052"/>
          </a:xfrm>
          <a:prstGeom prst="rect">
            <a:avLst/>
          </a:prstGeom>
        </p:spPr>
      </p:pic>
      <p:sp>
        <p:nvSpPr>
          <p:cNvPr id="10" name="Pil høyre 9">
            <a:extLst>
              <a:ext uri="{FF2B5EF4-FFF2-40B4-BE49-F238E27FC236}">
                <a16:creationId xmlns:a16="http://schemas.microsoft.com/office/drawing/2014/main" id="{D5823038-AB9C-E24A-A37B-5B5DC8BDE428}"/>
              </a:ext>
            </a:extLst>
          </p:cNvPr>
          <p:cNvSpPr/>
          <p:nvPr/>
        </p:nvSpPr>
        <p:spPr>
          <a:xfrm rot="19861731">
            <a:off x="6076925" y="2642363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1667404173"/>
      </p:ext>
    </p:extLst>
  </p:cSld>
  <p:clrMapOvr>
    <a:masterClrMapping/>
  </p:clrMapOvr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uio-collage-13</Template>
  <TotalTime>19441</TotalTime>
  <Words>405</Words>
  <Application>Microsoft Macintosh PowerPoint</Application>
  <PresentationFormat>Skjermfremvisning (16:9)</PresentationFormat>
  <Paragraphs>98</Paragraphs>
  <Slides>13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5" baseType="lpstr">
      <vt:lpstr>Arial</vt:lpstr>
      <vt:lpstr>UIONorsk16-10</vt:lpstr>
      <vt:lpstr>Nettskjema.no og TSD –sikker datainnsamling på nett</vt:lpstr>
      <vt:lpstr>Skjemaløsning på web</vt:lpstr>
      <vt:lpstr>Sikkerhet og personvern</vt:lpstr>
      <vt:lpstr>Tilgjengelighet </vt:lpstr>
      <vt:lpstr>Eks på skjema</vt:lpstr>
      <vt:lpstr>Modell</vt:lpstr>
      <vt:lpstr>3 skjematyper</vt:lpstr>
      <vt:lpstr>De som svarer logger inn</vt:lpstr>
      <vt:lpstr>Nettskjema-diktafon: tilgjengelig for alle brukere</vt:lpstr>
      <vt:lpstr>Nettskjema-bilde: Mobilapp for å ta bilder</vt:lpstr>
      <vt:lpstr>PowerPoint-presentasjon</vt:lpstr>
      <vt:lpstr>PowerPoint-presentasjon</vt:lpstr>
      <vt:lpstr>Tjenester for sensitive data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Tillit i mobilapper som samler inn senstive data</dc:title>
  <dc:creator>Dagfinn Bergsager</dc:creator>
  <cp:lastModifiedBy>Dagfinn Bergsager</cp:lastModifiedBy>
  <cp:revision>84</cp:revision>
  <cp:lastPrinted>2019-01-10T11:29:30Z</cp:lastPrinted>
  <dcterms:created xsi:type="dcterms:W3CDTF">2017-02-14T20:39:57Z</dcterms:created>
  <dcterms:modified xsi:type="dcterms:W3CDTF">2020-05-07T12:46:53Z</dcterms:modified>
</cp:coreProperties>
</file>