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2" r:id="rId19"/>
    <p:sldId id="270" r:id="rId20"/>
    <p:sldId id="273" r:id="rId21"/>
    <p:sldId id="271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28E908-9687-9F4E-B6AE-633EB3C192B0}">
          <p14:sldIdLst>
            <p14:sldId id="256"/>
            <p14:sldId id="257"/>
            <p14:sldId id="258"/>
            <p14:sldId id="259"/>
            <p14:sldId id="261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2"/>
            <p14:sldId id="270"/>
            <p14:sldId id="273"/>
            <p14:sldId id="271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6" autoAdjust="0"/>
    <p:restoredTop sz="96327"/>
  </p:normalViewPr>
  <p:slideViewPr>
    <p:cSldViewPr snapToGrid="0">
      <p:cViewPr>
        <p:scale>
          <a:sx n="102" d="100"/>
          <a:sy n="102" d="100"/>
        </p:scale>
        <p:origin x="12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10/6/23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569646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98854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2" name="Graphic 21" descr="Logo Universitet i oslo">
            <a:extLst>
              <a:ext uri="{FF2B5EF4-FFF2-40B4-BE49-F238E27FC236}">
                <a16:creationId xmlns:a16="http://schemas.microsoft.com/office/drawing/2014/main" id="{6E1EFA63-AE81-48F7-9E1A-4460842D51F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00" y="6102564"/>
            <a:ext cx="1931842" cy="38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2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7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7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3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8" name="Text Placeholder 4" descr="Logo Universi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7117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  <p:sp>
        <p:nvSpPr>
          <p:cNvPr id="11" name="Text Placeholder 4" descr="Logo Universi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1624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75680-9D72-4324-806A-0AC2820EB95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5CCF4-7B1F-4D68-9FE1-C8986EA78D2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15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9B97B0-7BE1-41B3-8AD6-00C053AB1671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27A861-73AB-4996-A205-5D7C21FD4695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64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5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15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35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9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FBC69D8-B71C-4206-87BD-EF7A4F58AE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98854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4" name="Graphic 23" descr="Logo Universitet i oslo">
            <a:extLst>
              <a:ext uri="{FF2B5EF4-FFF2-40B4-BE49-F238E27FC236}">
                <a16:creationId xmlns:a16="http://schemas.microsoft.com/office/drawing/2014/main" id="{D5876ED4-6402-4ADE-B19E-6AFD1B98A2B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28800" y="6102564"/>
            <a:ext cx="1931842" cy="38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73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27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16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94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04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0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B0E60-3547-4C9A-BE1E-87B0E1DC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B71A1-734C-4C77-9BE2-2289B1B80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6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FBC69D8-B71C-4206-87BD-EF7A4F58AE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22820"/>
            <a:ext cx="6093717" cy="107628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60C72AC-B09E-4EE6-9F89-F57BA1D22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282617"/>
            <a:ext cx="6097120" cy="1705095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4" name="Graphic 23" descr="Logo Universitet i oslo">
            <a:extLst>
              <a:ext uri="{FF2B5EF4-FFF2-40B4-BE49-F238E27FC236}">
                <a16:creationId xmlns:a16="http://schemas.microsoft.com/office/drawing/2014/main" id="{071EBF8B-CB57-4D96-BEC9-81D876B40C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00" y="6102564"/>
            <a:ext cx="1931842" cy="383961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A76EB581-AD77-44E6-B0C1-79B4F5E427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FF90891E-BD34-453C-A553-405075097B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39DE2A1-ED8C-4A49-A6AE-E9D46E40E9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C1935023-B5DB-4153-92C3-DA938CAF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1233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Farge/Innhold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569646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98854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pic>
        <p:nvPicPr>
          <p:cNvPr id="25" name="Graphic 24" descr="Logo Universitet i oslo">
            <a:extLst>
              <a:ext uri="{FF2B5EF4-FFF2-40B4-BE49-F238E27FC236}">
                <a16:creationId xmlns:a16="http://schemas.microsoft.com/office/drawing/2014/main" id="{1C54C566-FAF1-457B-ADC2-B572C2BA4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0" y="6276395"/>
            <a:ext cx="1029645" cy="204646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7790B458-49BE-41F6-BD1C-5F9A132992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7211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0FD2C0-C7B1-4B5E-A6A6-CCC2718B10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8202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7DE7D971-BF8D-4AE3-BC82-0E6BE0967F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F99AC1F-778E-44FF-BF8A-667198760B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B187476-A7FD-44F9-928A-D91ECC1D92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486B2F67-1009-493C-8D10-14604282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3773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98854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pic>
        <p:nvPicPr>
          <p:cNvPr id="26" name="Graphic 25" descr="Logo Universitet i oslo">
            <a:extLst>
              <a:ext uri="{FF2B5EF4-FFF2-40B4-BE49-F238E27FC236}">
                <a16:creationId xmlns:a16="http://schemas.microsoft.com/office/drawing/2014/main" id="{76DDCE7B-0FD7-4604-86F3-CED3F3DE49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0" y="6276395"/>
            <a:ext cx="1029645" cy="204646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F31F495-88E8-4FEA-B7F3-27E00B57CF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7211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77ACB398-B3D6-48BC-B1D7-F5D5F02787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8202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129987B5-A649-4445-9E7D-C33F5830D5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15C875F-FE3C-4CA4-9C94-4875E58176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F9DA2D0-7B9F-4D0E-A0AB-11A30AE78E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B366772D-733D-439F-A855-A43D8BA9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0479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Uthevet Tittel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Title 5">
            <a:extLst>
              <a:ext uri="{FF2B5EF4-FFF2-40B4-BE49-F238E27FC236}">
                <a16:creationId xmlns:a16="http://schemas.microsoft.com/office/drawing/2014/main" id="{3E4EB6FB-CA8A-4089-B382-7EE70734AA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22820"/>
            <a:ext cx="6093717" cy="107628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EE67333C-22A7-412D-89CE-C345901D4E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282617"/>
            <a:ext cx="6097120" cy="1705095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F31F495-88E8-4FEA-B7F3-27E00B57CF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7211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77ACB398-B3D6-48BC-B1D7-F5D5F02787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8202" y="6243181"/>
            <a:ext cx="1501215" cy="259232"/>
          </a:xfrm>
        </p:spPr>
        <p:txBody>
          <a:bodyPr anchor="b"/>
          <a:lstStyle>
            <a:lvl1pPr marL="0" indent="0">
              <a:buNone/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b-NO" dirty="0"/>
              <a:t>Enter partner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8" name="Graphic 27" descr="Logo Universitet i oslo">
            <a:extLst>
              <a:ext uri="{FF2B5EF4-FFF2-40B4-BE49-F238E27FC236}">
                <a16:creationId xmlns:a16="http://schemas.microsoft.com/office/drawing/2014/main" id="{AC4516CC-DFFC-4FB7-9D2B-83895F118E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00" y="6276395"/>
            <a:ext cx="1029645" cy="204646"/>
          </a:xfrm>
          <a:prstGeom prst="rect">
            <a:avLst/>
          </a:prstGeom>
        </p:spPr>
      </p:pic>
      <p:sp>
        <p:nvSpPr>
          <p:cNvPr id="29" name="Subtitle 2">
            <a:extLst>
              <a:ext uri="{FF2B5EF4-FFF2-40B4-BE49-F238E27FC236}">
                <a16:creationId xmlns:a16="http://schemas.microsoft.com/office/drawing/2014/main" id="{DAF2865F-7D0D-424F-8EE4-C35A273826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2BF95729-2A67-4547-A002-CD6025EBA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30900484-5C7A-4A15-B9AF-6C2346D534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375A6F63-D6F2-43D8-B209-39C06B42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1235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Farge/Innhold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569646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98854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pic>
        <p:nvPicPr>
          <p:cNvPr id="25" name="Graphic 24" descr="Logo Universitet i oslo">
            <a:extLst>
              <a:ext uri="{FF2B5EF4-FFF2-40B4-BE49-F238E27FC236}">
                <a16:creationId xmlns:a16="http://schemas.microsoft.com/office/drawing/2014/main" id="{96DF894F-36BB-4E38-9A63-6C7457B4E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0" y="6140468"/>
            <a:ext cx="1029645" cy="20464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4A25B0-0B90-4803-B642-75EEEF2DAF8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187702" y="6062665"/>
            <a:ext cx="1033463" cy="46196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FB8A002-B764-4891-A47B-B23E156797D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53610" y="6062664"/>
            <a:ext cx="1033463" cy="4619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81A5ECDA-FCA9-4A09-B537-7B2F880258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33A09C1-4C63-43F6-BB7C-8872A34650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0CC180C2-0FD7-45CC-B7D6-6564FC2C6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18ECB1C4-C5E3-4A77-9A92-AC851BDD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9178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Bild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98854"/>
            <a:ext cx="6933976" cy="2365779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pic>
        <p:nvPicPr>
          <p:cNvPr id="26" name="Graphic 25" descr="Logo Universitet i oslo">
            <a:extLst>
              <a:ext uri="{FF2B5EF4-FFF2-40B4-BE49-F238E27FC236}">
                <a16:creationId xmlns:a16="http://schemas.microsoft.com/office/drawing/2014/main" id="{75E708B6-95B5-4ACB-9931-428CE2A1E4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0" y="6140468"/>
            <a:ext cx="1029645" cy="20464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C0B916-B8B5-48D7-8BE8-ACB646AE6F5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187702" y="6062665"/>
            <a:ext cx="1033463" cy="46196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E6231B-1C42-4AEC-9D9E-5D1356315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53610" y="6062664"/>
            <a:ext cx="1033463" cy="4619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D593D964-011F-4C2E-847F-5E468F5675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0A0AAB19-6B1B-4BA9-A526-029A2412B3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A8B0EAD6-75E9-40E3-89E3-A0F061D7BD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CFAD5246-D054-439A-B79A-5A703492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1688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enter Uthevet Tittel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527594-E039-4932-98AD-71552210E2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48886" y="0"/>
            <a:ext cx="10343115" cy="569646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Title 5">
            <a:extLst>
              <a:ext uri="{FF2B5EF4-FFF2-40B4-BE49-F238E27FC236}">
                <a16:creationId xmlns:a16="http://schemas.microsoft.com/office/drawing/2014/main" id="{6EB2BA06-7D63-45DB-A644-9D71477BD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322820"/>
            <a:ext cx="6093717" cy="107628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en-US" dirty="0" err="1"/>
              <a:t>Overskrift</a:t>
            </a:r>
            <a:r>
              <a:rPr lang="en-US" dirty="0"/>
              <a:t> / </a:t>
            </a:r>
            <a:r>
              <a:rPr lang="en-US" dirty="0" err="1"/>
              <a:t>Senternavn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5D7EEC28-9D50-46B0-840F-B57A95CD53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282617"/>
            <a:ext cx="6097120" cy="1705095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26" name="Graphic 25" descr="Logo Universitet i oslo">
            <a:extLst>
              <a:ext uri="{FF2B5EF4-FFF2-40B4-BE49-F238E27FC236}">
                <a16:creationId xmlns:a16="http://schemas.microsoft.com/office/drawing/2014/main" id="{105B3387-AF80-4AB9-97AB-A8A22AC69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0" y="6140468"/>
            <a:ext cx="1029645" cy="20464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C0B916-B8B5-48D7-8BE8-ACB646AE6F5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187702" y="6062665"/>
            <a:ext cx="1033463" cy="46196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E6231B-1C42-4AEC-9D9E-5D1356315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53610" y="6062664"/>
            <a:ext cx="1033463" cy="4619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7EA36167-9D8E-4BCF-BBEC-1C2AB0346D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48501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0B3836F-D71C-44E0-8FFD-3D48410F41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A84ED1B-06EC-4B0E-AAB9-3AE2C287DA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8B52C5D0-3797-4E1D-82D8-1D81F522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3250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0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F87CABF-3FB3-9CF9-DE00-5EA6C60549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2FAFA07F-FA9E-307E-517C-DEF56A548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C9FDAB-8614-42EE-A86E-9FBB3E158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err="1"/>
              <a:t>Sikkerhet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mobilapper</a:t>
            </a:r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B2F027F-2C77-D61D-46CA-9CEC0592C4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5F94D988-1E6E-6B20-947E-048A8D20859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36" name="Subtitle 35">
            <a:extLst>
              <a:ext uri="{FF2B5EF4-FFF2-40B4-BE49-F238E27FC236}">
                <a16:creationId xmlns:a16="http://schemas.microsoft.com/office/drawing/2014/main" id="{7081760F-CF70-D5A4-6A0A-21CCD9C520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71431B8-2FC0-8505-7686-D57B72669F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F58BA38-5D53-997D-DC96-42C1196BFE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2" name="Date Placeholder 9">
            <a:extLst>
              <a:ext uri="{FF2B5EF4-FFF2-40B4-BE49-F238E27FC236}">
                <a16:creationId xmlns:a16="http://schemas.microsoft.com/office/drawing/2014/main" id="{6703860A-BB88-A9DD-4D41-313442F9D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3" name="Slide Number Placeholder 6" hidden="1">
            <a:extLst>
              <a:ext uri="{FF2B5EF4-FFF2-40B4-BE49-F238E27FC236}">
                <a16:creationId xmlns:a16="http://schemas.microsoft.com/office/drawing/2014/main" id="{DE1B4B62-E082-CF8C-5EE2-4D5535779C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91925" y="6264275"/>
            <a:ext cx="60007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24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170EFC5-5E78-9A86-1610-34F0E5F96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Autotekst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BFEEFF9-3EE8-8EAC-DD41-719C1B150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O" dirty="0"/>
              <a:t>Separate og røde bøtter</a:t>
            </a:r>
          </a:p>
          <a:p>
            <a:endParaRPr lang="en-NO" dirty="0"/>
          </a:p>
          <a:p>
            <a:endParaRPr lang="en-NO" dirty="0"/>
          </a:p>
          <a:p>
            <a:endParaRPr lang="en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985FB-EA9B-B555-B990-CF871276A6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029179-B68E-87C3-47CC-F7573583A3D8}"/>
              </a:ext>
            </a:extLst>
          </p:cNvPr>
          <p:cNvSpPr txBox="1"/>
          <p:nvPr/>
        </p:nvSpPr>
        <p:spPr>
          <a:xfrm>
            <a:off x="382933" y="3574345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(nå over 10000 timer transkribert)</a:t>
            </a:r>
          </a:p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967726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7D7BB-701A-C1CD-E68C-1B4EB2122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GPT UiO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0FE90-5DBB-37AC-1080-C852D9CD4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O" dirty="0"/>
              <a:t>Bruksbegrensing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28AC2-AFC8-C353-CEDB-9480C22B78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12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470FA-BEC4-786F-D952-8A4B52ADA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33" y="2503593"/>
            <a:ext cx="3951072" cy="1325563"/>
          </a:xfrm>
        </p:spPr>
        <p:txBody>
          <a:bodyPr/>
          <a:lstStyle/>
          <a:p>
            <a:r>
              <a:rPr lang="en-NO" dirty="0"/>
              <a:t>MinMatForsk</a:t>
            </a:r>
            <a:br>
              <a:rPr lang="en-NO" dirty="0"/>
            </a:br>
            <a:r>
              <a:rPr lang="en-NO" dirty="0"/>
              <a:t>Autopublication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F4DD3-EE3D-6401-82D4-21D08D907E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O" dirty="0"/>
              <a:t>Lokalt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9504C-3A68-8C74-7030-72163B0784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6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C4EE-B8CA-7AB7-AEC1-24C7ABFD8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32" y="2503593"/>
            <a:ext cx="4076333" cy="1325563"/>
          </a:xfrm>
        </p:spPr>
        <p:txBody>
          <a:bodyPr/>
          <a:lstStyle/>
          <a:p>
            <a:r>
              <a:rPr lang="en-NO" dirty="0"/>
              <a:t>Nettskjema-inn-Foodcapture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A8EF9-E8FE-1F3E-C1EC-57DA1B20B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O" dirty="0"/>
              <a:t>BankID verifisering</a:t>
            </a:r>
          </a:p>
          <a:p>
            <a:r>
              <a:rPr lang="en-GB" dirty="0"/>
              <a:t>M</a:t>
            </a:r>
            <a:r>
              <a:rPr lang="en-NO" dirty="0"/>
              <a:t>ed JWT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C52D8-1A2E-4F19-A54C-5638D288A6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29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090A683-61D4-7AAD-C4F3-FF01ED7B39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90B361C-B611-9019-B66A-B9BCAE881C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428409-ADE4-1CBF-BF28-B820FA97DD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O" dirty="0"/>
              <a:t>Utvikling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7B7289-4DD3-3C11-3E98-4256FB83EF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67435-4FB6-FEA2-6EA0-35028C0C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67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444B80B-F372-34D7-6631-A3558BD921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4630B67-66D4-B8F4-7511-7E3DE85C2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O" dirty="0"/>
              <a:t>“GPG-Signering funker feilfritt!”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AEB3F3-A77C-3AA5-6897-EA6A3322B8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956A7-2338-A3B1-CD6E-4558B6CDA42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91925" y="6264275"/>
            <a:ext cx="600075" cy="365125"/>
          </a:xfrm>
        </p:spPr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73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C44A580-9F05-9FBE-2D58-5694C4E40F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4F051-D5B5-C390-9D5C-2EB0F50D58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30CB53-0370-8DBE-5179-D25673FD23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O" dirty="0"/>
              <a:t>Bygging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D8DBA3-318E-8978-819B-FF8BA8C73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057C6-34AE-A051-23E0-C5405D4B4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1A83B-3A86-5DD0-653A-05DD322A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35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DD9FA0-AF0F-D2C3-FF62-79ABE8F2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Mobilapper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42C73E-0393-B484-55F5-4B713EC646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O" dirty="0"/>
              <a:t>Bygges og lastes opp manuelt</a:t>
            </a:r>
          </a:p>
          <a:p>
            <a:r>
              <a:rPr lang="en-GB" dirty="0"/>
              <a:t>S</a:t>
            </a:r>
            <a:r>
              <a:rPr lang="en-NO" dirty="0"/>
              <a:t>igneringssertifikater hos apple og google play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E121C-5413-63D5-1AB4-4E09C3E050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42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945691-8BB3-0865-CA51-8781E60BB3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9D3D8-DB01-1DE6-57A1-F3C70C7E11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09EB91-8DA6-8AB4-E5B9-CCBF734F7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O" dirty="0"/>
              <a:t>Deployment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EC42E-43BC-0B6A-2CEE-43E0A10844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E063C-19EC-C784-3A32-A638BC7AD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77EFF-A1E4-81AE-106F-3A24F0B3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26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0E2F1F7-83BA-D4CB-2C8C-10C93C0B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Manuell prosess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3ABDB9-D33C-D36E-6E6E-C1A5841BE3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B0A36-7F60-2D3F-1D5B-8B68E7187E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2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353F4343-35DD-7AB2-0DB4-F928AE15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Hva drifter vi?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CEDC015-33AC-986F-DBE9-76595294A3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O"/>
          </a:p>
        </p:txBody>
      </p:sp>
      <p:pic>
        <p:nvPicPr>
          <p:cNvPr id="28" name="Picture Placeholder 27" descr="A screenshot of a phone&#10;&#10;Description automatically generated">
            <a:extLst>
              <a:ext uri="{FF2B5EF4-FFF2-40B4-BE49-F238E27FC236}">
                <a16:creationId xmlns:a16="http://schemas.microsoft.com/office/drawing/2014/main" id="{FE4239DA-E618-8643-8205-5D55FD6EC2A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40600" y="0"/>
            <a:ext cx="4851400" cy="6858000"/>
          </a:xfrm>
        </p:spPr>
      </p:pic>
    </p:spTree>
    <p:extLst>
      <p:ext uri="{BB962C8B-B14F-4D97-AF65-F5344CB8AC3E}">
        <p14:creationId xmlns:p14="http://schemas.microsoft.com/office/powerpoint/2010/main" val="41844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9D7DC0B-8D22-8359-95A0-B13B6C201D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8333E-DA28-8A17-9A39-2F2FE4BC86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DF3890-E556-FEA1-9A59-2AC7ACF2CA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O" dirty="0"/>
              <a:t>Forbedringspotensiale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9014C2-72E2-56D4-46CD-DC0C331B77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02208-1408-35E1-327F-732B2EF81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66A92-E63F-D314-BC2B-F0796CE7E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7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F4526BD-C002-873E-D24F-36F452EBAE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99E77-6B94-E14A-2284-38B945C3D1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3260E9-E0C9-F286-105C-5CAFA977BB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O" dirty="0"/>
              <a:t>TL;DR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EE2A7-6F45-BE64-823D-EB0094DD84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2564F-CCD0-3DE8-B2B8-9CEBA3D85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A2201-F048-7ED9-D25D-65E2C19F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4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D094F6C-CF49-B754-9843-B55A78FC1C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1805B-433F-261A-02F7-1C63932710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70847B-EFC2-E04A-373D-09FFE8B0C8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O" dirty="0"/>
              <a:t>Frontend er alltid utsatt</a:t>
            </a:r>
            <a:br>
              <a:rPr lang="en-NO" dirty="0"/>
            </a:br>
            <a:r>
              <a:rPr lang="en-NO" dirty="0"/>
              <a:t>Nye muligheter gir nye utfordringer</a:t>
            </a:r>
            <a:br>
              <a:rPr lang="en-NO" dirty="0"/>
            </a:br>
            <a:r>
              <a:rPr lang="en-NO" dirty="0"/>
              <a:t>Automatisering er flott</a:t>
            </a:r>
            <a:br>
              <a:rPr lang="en-NO" dirty="0"/>
            </a:br>
            <a:r>
              <a:rPr lang="en-NO" dirty="0"/>
              <a:t>Vault er supert</a:t>
            </a:r>
            <a:br>
              <a:rPr lang="en-NO" dirty="0"/>
            </a:br>
            <a:endParaRPr lang="en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C61AB-8771-93AF-623A-6EFB0BFBC1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BEF92-1C3B-18D2-B309-727DA8B9D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5388D-562C-0A6B-1542-BDBC9D9C1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C32216-64CD-0887-F073-FA839AF9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Mye forskjellig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21A4B3-8EC2-EE1A-D298-C15F582505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9244" y="576197"/>
            <a:ext cx="3098506" cy="5498925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NO" sz="2400" dirty="0"/>
              <a:t>MinDag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NO" sz="2400" dirty="0"/>
              <a:t>MinEma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NO" sz="2400" dirty="0"/>
              <a:t>MinHverdag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NO" sz="2400" dirty="0"/>
              <a:t>MinValgdagbok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NO" sz="2400" dirty="0"/>
              <a:t>MinMatForsk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NO" sz="2400" dirty="0"/>
              <a:t>MinSafeStart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NO" sz="2400" dirty="0"/>
              <a:t>MittNå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NO" sz="2400" dirty="0"/>
              <a:t>MittEcho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NO" sz="2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NO" sz="2400" dirty="0"/>
              <a:t>Autotekst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NO" sz="2400" dirty="0"/>
              <a:t>GPT UiO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NO" sz="2400" dirty="0"/>
              <a:t>Autotekst-panopto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NO" sz="2400" dirty="0"/>
              <a:t>LetsGoGarmin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NO" sz="2400" dirty="0"/>
              <a:t>Olweus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NO" sz="2400" dirty="0"/>
              <a:t>Matrise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NO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D0E21-1D43-D447-013A-2305F74D0D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EC1FD-1AE9-8E03-42A5-99148F758556}"/>
              </a:ext>
            </a:extLst>
          </p:cNvPr>
          <p:cNvSpPr txBox="1"/>
          <p:nvPr/>
        </p:nvSpPr>
        <p:spPr>
          <a:xfrm>
            <a:off x="8467595" y="488515"/>
            <a:ext cx="3098506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defTabSz="914446">
              <a:buFont typeface="Arial" panose="020B0604020202020204" pitchFamily="34" charset="0"/>
              <a:buChar char="•"/>
            </a:pPr>
            <a:r>
              <a:rPr lang="en-NO" sz="2400" dirty="0">
                <a:solidFill>
                  <a:srgbClr val="000000"/>
                </a:solidFill>
              </a:rPr>
              <a:t>Hverdagsglede</a:t>
            </a:r>
          </a:p>
          <a:p>
            <a:pPr marL="685800" indent="-685800" defTabSz="914446">
              <a:buFont typeface="Arial" panose="020B0604020202020204" pitchFamily="34" charset="0"/>
              <a:buChar char="•"/>
            </a:pPr>
            <a:r>
              <a:rPr lang="en-NO" sz="2400" dirty="0">
                <a:solidFill>
                  <a:srgbClr val="000000"/>
                </a:solidFill>
              </a:rPr>
              <a:t>HappyHands</a:t>
            </a:r>
          </a:p>
          <a:p>
            <a:pPr marL="685800" indent="-685800" defTabSz="914446">
              <a:buFont typeface="Arial" panose="020B0604020202020204" pitchFamily="34" charset="0"/>
              <a:buChar char="•"/>
            </a:pPr>
            <a:r>
              <a:rPr lang="en-NO" sz="2400" dirty="0">
                <a:solidFill>
                  <a:srgbClr val="000000"/>
                </a:solidFill>
              </a:rPr>
              <a:t>Ungkost</a:t>
            </a:r>
          </a:p>
          <a:p>
            <a:pPr marL="685800" indent="-685800" defTabSz="914446">
              <a:buFont typeface="Arial" panose="020B0604020202020204" pitchFamily="34" charset="0"/>
              <a:buChar char="•"/>
            </a:pPr>
            <a:r>
              <a:rPr lang="en-NO" sz="2400" dirty="0">
                <a:solidFill>
                  <a:srgbClr val="000000"/>
                </a:solidFill>
              </a:rPr>
              <a:t>Letsgo</a:t>
            </a:r>
          </a:p>
          <a:p>
            <a:pPr marL="685800" indent="-685800" defTabSz="914446">
              <a:buFont typeface="Arial" panose="020B0604020202020204" pitchFamily="34" charset="0"/>
              <a:buChar char="•"/>
            </a:pPr>
            <a:r>
              <a:rPr lang="en-NO" sz="2400" dirty="0">
                <a:solidFill>
                  <a:srgbClr val="000000"/>
                </a:solidFill>
              </a:rPr>
              <a:t>AkkuratNå</a:t>
            </a:r>
          </a:p>
          <a:p>
            <a:pPr marL="685800" indent="-685800" defTabSz="914446">
              <a:buFont typeface="Arial" panose="020B0604020202020204" pitchFamily="34" charset="0"/>
              <a:buChar char="•"/>
            </a:pPr>
            <a:r>
              <a:rPr lang="en-NO" sz="2400" dirty="0">
                <a:solidFill>
                  <a:srgbClr val="000000"/>
                </a:solidFill>
              </a:rPr>
              <a:t>Viso</a:t>
            </a:r>
          </a:p>
          <a:p>
            <a:pPr marL="685800" indent="-685800" defTabSz="914446">
              <a:buFont typeface="Arial" panose="020B0604020202020204" pitchFamily="34" charset="0"/>
              <a:buChar char="•"/>
            </a:pPr>
            <a:r>
              <a:rPr lang="en-NO" sz="2400" dirty="0">
                <a:solidFill>
                  <a:srgbClr val="000000"/>
                </a:solidFill>
              </a:rPr>
              <a:t>ViTandem</a:t>
            </a:r>
          </a:p>
          <a:p>
            <a:pPr marL="685800" indent="-685800" defTabSz="914446">
              <a:buFont typeface="Arial" panose="020B0604020202020204" pitchFamily="34" charset="0"/>
              <a:buChar char="•"/>
            </a:pPr>
            <a:r>
              <a:rPr lang="en-NO" sz="2400" dirty="0">
                <a:solidFill>
                  <a:srgbClr val="000000"/>
                </a:solidFill>
              </a:rPr>
              <a:t>TusenTac</a:t>
            </a:r>
          </a:p>
          <a:p>
            <a:pPr marL="685800" indent="-685800" defTabSz="914446">
              <a:buFont typeface="Arial" panose="020B0604020202020204" pitchFamily="34" charset="0"/>
              <a:buChar char="•"/>
            </a:pPr>
            <a:r>
              <a:rPr lang="en-NO" sz="2400" dirty="0">
                <a:solidFill>
                  <a:srgbClr val="000000"/>
                </a:solidFill>
              </a:rPr>
              <a:t>FatigueAct</a:t>
            </a:r>
          </a:p>
          <a:p>
            <a:pPr marL="685800" indent="-685800" defTabSz="914446">
              <a:buFont typeface="Arial" panose="020B0604020202020204" pitchFamily="34" charset="0"/>
              <a:buChar char="•"/>
            </a:pPr>
            <a:r>
              <a:rPr lang="en-NO" sz="2400" dirty="0">
                <a:solidFill>
                  <a:srgbClr val="000000"/>
                </a:solidFill>
              </a:rPr>
              <a:t>Nettskjema-Diktafon</a:t>
            </a:r>
          </a:p>
          <a:p>
            <a:pPr marL="685800" indent="-685800" defTabSz="914446">
              <a:buFont typeface="Arial" panose="020B0604020202020204" pitchFamily="34" charset="0"/>
              <a:buChar char="•"/>
            </a:pPr>
            <a:r>
              <a:rPr lang="en-NO" sz="2400" dirty="0">
                <a:solidFill>
                  <a:srgbClr val="000000"/>
                </a:solidFill>
              </a:rPr>
              <a:t>Nettskjema-bilde</a:t>
            </a:r>
          </a:p>
          <a:p>
            <a:pPr marL="685800" indent="-685800" defTabSz="914446">
              <a:buFont typeface="Arial" panose="020B0604020202020204" pitchFamily="34" charset="0"/>
              <a:buChar char="•"/>
            </a:pPr>
            <a:endParaRPr lang="en-NO" sz="2400" dirty="0">
              <a:solidFill>
                <a:srgbClr val="000000"/>
              </a:solidFill>
            </a:endParaRPr>
          </a:p>
          <a:p>
            <a:pPr marL="685800" indent="-685800" defTabSz="914446">
              <a:buFont typeface="Arial" panose="020B0604020202020204" pitchFamily="34" charset="0"/>
              <a:buChar char="•"/>
            </a:pPr>
            <a:r>
              <a:rPr lang="en-NO" sz="2400" dirty="0">
                <a:solidFill>
                  <a:srgbClr val="000000"/>
                </a:solidFill>
              </a:rPr>
              <a:t>Og noen fler</a:t>
            </a:r>
          </a:p>
          <a:p>
            <a:endParaRPr lang="en-NO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017CAF-C739-1BBD-1DBB-8A2866C523A2}"/>
              </a:ext>
            </a:extLst>
          </p:cNvPr>
          <p:cNvSpPr txBox="1"/>
          <p:nvPr/>
        </p:nvSpPr>
        <p:spPr>
          <a:xfrm>
            <a:off x="946372" y="3945699"/>
            <a:ext cx="2590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400" dirty="0"/>
              <a:t>Men stort sett forskningsapper</a:t>
            </a:r>
          </a:p>
        </p:txBody>
      </p:sp>
    </p:spTree>
    <p:extLst>
      <p:ext uri="{BB962C8B-B14F-4D97-AF65-F5344CB8AC3E}">
        <p14:creationId xmlns:p14="http://schemas.microsoft.com/office/powerpoint/2010/main" val="271857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AF229-4350-3437-C9FA-325174853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712" y="1768008"/>
            <a:ext cx="3987851" cy="2451293"/>
          </a:xfrm>
        </p:spPr>
        <p:txBody>
          <a:bodyPr/>
          <a:lstStyle/>
          <a:p>
            <a:r>
              <a:rPr lang="en-NO" dirty="0"/>
              <a:t>Stort sett javascript</a:t>
            </a:r>
            <a:br>
              <a:rPr lang="en-NO" dirty="0"/>
            </a:br>
            <a:r>
              <a:rPr lang="en-NO" dirty="0"/>
              <a:t>+ litt python</a:t>
            </a:r>
            <a:br>
              <a:rPr lang="en-NO" dirty="0"/>
            </a:br>
            <a:r>
              <a:rPr lang="en-NO" dirty="0"/>
              <a:t>+ litt annet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6BAD4-6C21-373D-07F8-E0CDACFEDF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2416" y="1768008"/>
            <a:ext cx="7093419" cy="4351338"/>
          </a:xfrm>
        </p:spPr>
        <p:txBody>
          <a:bodyPr/>
          <a:lstStyle/>
          <a:p>
            <a:r>
              <a:rPr lang="en-NO" dirty="0"/>
              <a:t>Stort sett</a:t>
            </a:r>
          </a:p>
          <a:p>
            <a:r>
              <a:rPr lang="en-NO" dirty="0"/>
              <a:t>App -&gt; Nettskjema -&gt; TSD</a:t>
            </a:r>
          </a:p>
          <a:p>
            <a:endParaRPr lang="en-NO" dirty="0"/>
          </a:p>
          <a:p>
            <a:r>
              <a:rPr lang="en-NO" dirty="0"/>
              <a:t>Webapper som containere </a:t>
            </a:r>
            <a:r>
              <a:rPr lang="en-GB" dirty="0"/>
              <a:t>I</a:t>
            </a:r>
            <a:r>
              <a:rPr lang="en-NO" dirty="0"/>
              <a:t> OKD</a:t>
            </a:r>
          </a:p>
          <a:p>
            <a:r>
              <a:rPr lang="en-NO" dirty="0"/>
              <a:t>+ Bluemaster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10701-7290-DA45-6664-2632162CE6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A0EA0C-7DB0-14B5-8230-084A098677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0D22643-D2C6-B17F-C9F8-29CED07936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O" dirty="0"/>
              <a:t>Sikkerhet i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650318-CF8D-BA5D-12D5-F6EAF709F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O" dirty="0"/>
              <a:t>Mobilapper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03351B-EC96-D45F-1EC4-67F3517FF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8CE3E-76A0-92BF-3626-C24EC5A8D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7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823F-D375-1D36-079D-991EBB81E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32" y="2503593"/>
            <a:ext cx="4276749" cy="1325563"/>
          </a:xfrm>
        </p:spPr>
        <p:txBody>
          <a:bodyPr/>
          <a:lstStyle/>
          <a:p>
            <a:r>
              <a:rPr lang="en-NO" dirty="0"/>
              <a:t>Dataminimering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476EB-412D-7537-8E8D-57E003CDD6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CB75B-2690-4E48-A041-0A6E056D88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9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EADB7-4709-0208-3558-FB429AB7A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Lokal lagring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51C13-91D3-8A73-5DD2-B05A0B0A9C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8AFE2-AAEF-1662-0405-BA97C2D9F6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60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FAC9E-D5F4-8C85-FE8D-161768B3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Kryptering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A72A4-2AF1-C43D-9291-08D1A704E5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F123B-5FD5-50EF-156E-E2655F3994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8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7D6209C-BD18-AD61-6C2C-33B91A4F27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98792D0-3FD3-1813-BAD3-96F8E7D7EE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2E1055-0F8D-AB00-CF47-BEFBEB6C50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O" dirty="0"/>
              <a:t>Webapper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807B79-A5B9-364D-BD6B-0BCC00106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82AE0-487E-A25F-6EAE-A4A39CDE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60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Senter_NO" id="{A0F3668D-05D2-483B-A82B-30ABF34B1D3A}" vid="{D6B5249F-BDD2-4045-948A-FB18E1638B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2FC97A4EB864EBF6B6ADD443A67CC" ma:contentTypeVersion="11" ma:contentTypeDescription="Create a new document." ma:contentTypeScope="" ma:versionID="a30b65eca35bc2875518b791539d3c86">
  <xsd:schema xmlns:xsd="http://www.w3.org/2001/XMLSchema" xmlns:xs="http://www.w3.org/2001/XMLSchema" xmlns:p="http://schemas.microsoft.com/office/2006/metadata/properties" xmlns:ns2="3b00a67f-9791-437e-b702-303a706ea042" targetNamespace="http://schemas.microsoft.com/office/2006/metadata/properties" ma:root="true" ma:fieldsID="3915ecab2cff59e5d3d4d0af5306f32f" ns2:_="">
    <xsd:import namespace="3b00a67f-9791-437e-b702-303a706ea0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0a67f-9791-437e-b702-303a706ea0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D897AD-A65F-418E-BF39-4C691C577B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0a67f-9791-437e-b702-303a706ea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188</Words>
  <Application>Microsoft Macintosh PowerPoint</Application>
  <PresentationFormat>Widescreen</PresentationFormat>
  <Paragraphs>87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Sikkerhet i mobilapper</vt:lpstr>
      <vt:lpstr>Hva drifter vi?</vt:lpstr>
      <vt:lpstr>Mye forskjellig</vt:lpstr>
      <vt:lpstr>Stort sett javascript + litt python + litt annet</vt:lpstr>
      <vt:lpstr>Mobilapper</vt:lpstr>
      <vt:lpstr>Dataminimering</vt:lpstr>
      <vt:lpstr>Lokal lagring</vt:lpstr>
      <vt:lpstr>Kryptering</vt:lpstr>
      <vt:lpstr>Webapper</vt:lpstr>
      <vt:lpstr>Autotekst</vt:lpstr>
      <vt:lpstr>GPT UiO</vt:lpstr>
      <vt:lpstr>MinMatForsk Autopublication</vt:lpstr>
      <vt:lpstr>Nettskjema-inn-Foodcapture</vt:lpstr>
      <vt:lpstr>Utvikling</vt:lpstr>
      <vt:lpstr>“GPG-Signering funker feilfritt!”</vt:lpstr>
      <vt:lpstr>Bygging</vt:lpstr>
      <vt:lpstr>Mobilapper</vt:lpstr>
      <vt:lpstr>Deployment</vt:lpstr>
      <vt:lpstr>Manuell prosess</vt:lpstr>
      <vt:lpstr>Forbedringspotensiale</vt:lpstr>
      <vt:lpstr>TL;DR</vt:lpstr>
      <vt:lpstr>Frontend er alltid utsatt Nye muligheter gir nye utfordringer Automatisering er flott Vault er supert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Sikkerhet i mobilapper</dc:title>
  <dc:creator>Tor Magne Kippersund</dc:creator>
  <cp:lastModifiedBy>Tor Magne Kippersund</cp:lastModifiedBy>
  <cp:revision>1</cp:revision>
  <dcterms:created xsi:type="dcterms:W3CDTF">2023-10-06T12:28:51Z</dcterms:created>
  <dcterms:modified xsi:type="dcterms:W3CDTF">2023-10-06T14:04:20Z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0x010100D982FC97A4EB864EBF6B6ADD443A67CC</vt:lpwstr>
  </property>
</Properties>
</file>