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58" r:id="rId4"/>
    <p:sldId id="257" r:id="rId5"/>
    <p:sldId id="259" r:id="rId6"/>
    <p:sldId id="260" r:id="rId7"/>
    <p:sldId id="275" r:id="rId8"/>
    <p:sldId id="264" r:id="rId9"/>
    <p:sldId id="263" r:id="rId10"/>
    <p:sldId id="261" r:id="rId11"/>
    <p:sldId id="265" r:id="rId12"/>
    <p:sldId id="266" r:id="rId13"/>
    <p:sldId id="268" r:id="rId14"/>
    <p:sldId id="269" r:id="rId15"/>
    <p:sldId id="270" r:id="rId16"/>
    <p:sldId id="274" r:id="rId17"/>
    <p:sldId id="267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41" autoAdjust="0"/>
  </p:normalViewPr>
  <p:slideViewPr>
    <p:cSldViewPr>
      <p:cViewPr varScale="1">
        <p:scale>
          <a:sx n="79" d="100"/>
          <a:sy n="79" d="100"/>
        </p:scale>
        <p:origin x="-1914" y="-7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/>
              <a:t>Genre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0286520380917804E-2"/>
          <c:y val="0.187084573391609"/>
          <c:w val="0.93281626540198326"/>
          <c:h val="0.76050860813024723"/>
        </c:manualLayout>
      </c:layout>
      <c:lineChart>
        <c:grouping val="standard"/>
        <c:varyColors val="0"/>
        <c:ser>
          <c:idx val="0"/>
          <c:order val="0"/>
          <c:tx>
            <c:strRef>
              <c:f>'Ark1'!$A$26</c:f>
              <c:strCache>
                <c:ptCount val="1"/>
                <c:pt idx="0">
                  <c:v>ACAD</c:v>
                </c:pt>
              </c:strCache>
            </c:strRef>
          </c:tx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'Ark1'!$B$25:$F$25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10-15</c:v>
                </c:pt>
              </c:strCache>
            </c:strRef>
          </c:cat>
          <c:val>
            <c:numRef>
              <c:f>'Ark1'!$B$26:$F$26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12</c:v>
                </c:pt>
                <c:pt idx="3">
                  <c:v>12</c:v>
                </c:pt>
                <c:pt idx="4">
                  <c:v>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029-4581-83A7-EBAE73BCBB63}"/>
            </c:ext>
          </c:extLst>
        </c:ser>
        <c:ser>
          <c:idx val="1"/>
          <c:order val="1"/>
          <c:tx>
            <c:strRef>
              <c:f>'Ark1'!$A$27</c:f>
              <c:strCache>
                <c:ptCount val="1"/>
                <c:pt idx="0">
                  <c:v>FIC</c:v>
                </c:pt>
              </c:strCache>
            </c:strRef>
          </c:tx>
          <c:spPr>
            <a:ln w="22225" cap="rnd">
              <a:solidFill>
                <a:schemeClr val="accent4"/>
              </a:solidFill>
            </a:ln>
            <a:effectLst>
              <a:glow rad="139700">
                <a:schemeClr val="accent4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'Ark1'!$B$25:$F$25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10-15</c:v>
                </c:pt>
              </c:strCache>
            </c:strRef>
          </c:cat>
          <c:val>
            <c:numRef>
              <c:f>'Ark1'!$B$27:$F$27</c:f>
              <c:numCache>
                <c:formatCode>General</c:formatCode>
                <c:ptCount val="5"/>
                <c:pt idx="0">
                  <c:v>0</c:v>
                </c:pt>
                <c:pt idx="1">
                  <c:v>9</c:v>
                </c:pt>
                <c:pt idx="2">
                  <c:v>18</c:v>
                </c:pt>
                <c:pt idx="3">
                  <c:v>21</c:v>
                </c:pt>
                <c:pt idx="4">
                  <c:v>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029-4581-83A7-EBAE73BCBB63}"/>
            </c:ext>
          </c:extLst>
        </c:ser>
        <c:ser>
          <c:idx val="2"/>
          <c:order val="2"/>
          <c:tx>
            <c:strRef>
              <c:f>'Ark1'!$A$28</c:f>
              <c:strCache>
                <c:ptCount val="1"/>
                <c:pt idx="0">
                  <c:v>MAG</c:v>
                </c:pt>
              </c:strCache>
            </c:strRef>
          </c:tx>
          <c:spPr>
            <a:ln w="22225" cap="rnd">
              <a:solidFill>
                <a:schemeClr val="accent6"/>
              </a:solidFill>
            </a:ln>
            <a:effectLst>
              <a:glow rad="139700">
                <a:schemeClr val="accent6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'Ark1'!$B$25:$F$25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10-15</c:v>
                </c:pt>
              </c:strCache>
            </c:strRef>
          </c:cat>
          <c:val>
            <c:numRef>
              <c:f>'Ark1'!$B$28:$F$28</c:f>
              <c:numCache>
                <c:formatCode>General</c:formatCode>
                <c:ptCount val="5"/>
                <c:pt idx="0">
                  <c:v>2</c:v>
                </c:pt>
                <c:pt idx="1">
                  <c:v>13</c:v>
                </c:pt>
                <c:pt idx="2">
                  <c:v>19</c:v>
                </c:pt>
                <c:pt idx="3">
                  <c:v>16</c:v>
                </c:pt>
                <c:pt idx="4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029-4581-83A7-EBAE73BCBB63}"/>
            </c:ext>
          </c:extLst>
        </c:ser>
        <c:ser>
          <c:idx val="3"/>
          <c:order val="3"/>
          <c:tx>
            <c:strRef>
              <c:f>'Ark1'!$A$29</c:f>
              <c:strCache>
                <c:ptCount val="1"/>
                <c:pt idx="0">
                  <c:v>NEWS</c:v>
                </c:pt>
              </c:strCache>
            </c:strRef>
          </c:tx>
          <c:spPr>
            <a:ln w="22225" cap="rnd">
              <a:solidFill>
                <a:schemeClr val="accent2">
                  <a:lumMod val="60000"/>
                </a:schemeClr>
              </a:solidFill>
            </a:ln>
            <a:effectLst>
              <a:glow rad="139700">
                <a:schemeClr val="accent2">
                  <a:lumMod val="60000"/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'Ark1'!$B$25:$F$25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10-15</c:v>
                </c:pt>
              </c:strCache>
            </c:strRef>
          </c:cat>
          <c:val>
            <c:numRef>
              <c:f>'Ark1'!$B$29:$F$29</c:f>
              <c:numCache>
                <c:formatCode>General</c:formatCode>
                <c:ptCount val="5"/>
                <c:pt idx="0">
                  <c:v>2</c:v>
                </c:pt>
                <c:pt idx="1">
                  <c:v>18</c:v>
                </c:pt>
                <c:pt idx="2">
                  <c:v>28</c:v>
                </c:pt>
                <c:pt idx="3">
                  <c:v>22</c:v>
                </c:pt>
                <c:pt idx="4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029-4581-83A7-EBAE73BCBB63}"/>
            </c:ext>
          </c:extLst>
        </c:ser>
        <c:ser>
          <c:idx val="4"/>
          <c:order val="4"/>
          <c:tx>
            <c:strRef>
              <c:f>'Ark1'!$A$30</c:f>
              <c:strCache>
                <c:ptCount val="1"/>
                <c:pt idx="0">
                  <c:v>SPOK</c:v>
                </c:pt>
              </c:strCache>
            </c:strRef>
          </c:tx>
          <c:spPr>
            <a:ln w="22225" cap="rnd">
              <a:solidFill>
                <a:schemeClr val="accent4">
                  <a:lumMod val="60000"/>
                </a:schemeClr>
              </a:solidFill>
            </a:ln>
            <a:effectLst>
              <a:glow rad="139700">
                <a:schemeClr val="accent4">
                  <a:lumMod val="60000"/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'Ark1'!$B$25:$F$25</c:f>
              <c:strCache>
                <c:ptCount val="5"/>
                <c:pt idx="0">
                  <c:v>90-94</c:v>
                </c:pt>
                <c:pt idx="1">
                  <c:v>95-99</c:v>
                </c:pt>
                <c:pt idx="2">
                  <c:v>00-04</c:v>
                </c:pt>
                <c:pt idx="3">
                  <c:v>05-09</c:v>
                </c:pt>
                <c:pt idx="4">
                  <c:v>10-15</c:v>
                </c:pt>
              </c:strCache>
            </c:strRef>
          </c:cat>
          <c:val>
            <c:numRef>
              <c:f>'Ark1'!$B$30:$F$30</c:f>
              <c:numCache>
                <c:formatCode>General</c:formatCode>
                <c:ptCount val="5"/>
                <c:pt idx="0">
                  <c:v>2</c:v>
                </c:pt>
                <c:pt idx="1">
                  <c:v>62</c:v>
                </c:pt>
                <c:pt idx="2">
                  <c:v>64</c:v>
                </c:pt>
                <c:pt idx="3">
                  <c:v>53</c:v>
                </c:pt>
                <c:pt idx="4">
                  <c:v>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029-4581-83A7-EBAE73BCB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146752"/>
        <c:axId val="51148288"/>
      </c:lineChart>
      <c:catAx>
        <c:axId val="5114675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148288"/>
        <c:crosses val="autoZero"/>
        <c:auto val="1"/>
        <c:lblAlgn val="ctr"/>
        <c:lblOffset val="100"/>
        <c:noMultiLvlLbl val="0"/>
      </c:catAx>
      <c:valAx>
        <c:axId val="5114828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114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b-NO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794530-1449-2440-B7DC-0629E213EFBF}" type="datetime1">
              <a:rPr lang="nb-NO"/>
              <a:pPr>
                <a:defRPr/>
              </a:pPr>
              <a:t>31.05.2019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66BE41B-5D01-CA4A-B371-FE6E272442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025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50B0E1-3895-A548-9FC9-A3481E8A8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62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87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19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08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576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12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218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LancsBox</a:t>
            </a:r>
            <a:r>
              <a:rPr lang="en-GB" dirty="0"/>
              <a:t> to get a first overview of words collocating with </a:t>
            </a:r>
            <a:r>
              <a:rPr lang="en-GB" i="1" dirty="0"/>
              <a:t>closure</a:t>
            </a:r>
            <a:r>
              <a:rPr lang="en-GB" dirty="0"/>
              <a:t> (all 2,500 instances lemmatised). Focus on verbs with a strong collocational strength</a:t>
            </a:r>
          </a:p>
          <a:p>
            <a:endParaRPr lang="en-GB" dirty="0"/>
          </a:p>
          <a:p>
            <a:r>
              <a:rPr lang="en-GB" dirty="0" err="1"/>
              <a:t>LancsBox</a:t>
            </a:r>
            <a:r>
              <a:rPr lang="en-GB" dirty="0"/>
              <a:t>: T-score, Span 5&lt;&gt;0, Statistic value: 5, Collocation frequency: 5</a:t>
            </a:r>
          </a:p>
          <a:p>
            <a:r>
              <a:rPr lang="en-GB" dirty="0"/>
              <a:t>Corpus: Corpus 1| Search Term: closure| Statistic: 10 - T| Span: 5-0| Collocation freq. threshold: 5.0| Statistic value threshold: 5.0| CPN: 10 - T/ L5-R0/ C: 5.0-NC: 5.0| </a:t>
            </a:r>
          </a:p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6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52174-4857-0545-97D2-37091E8CA143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9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1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2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89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00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50B0E1-3895-A548-9FC9-A3481E8A8A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3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47F1F-6DB2-274A-B603-4EA9FA7F7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0C77-8D64-7546-93F6-B0999DAA2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C490-AD6E-3848-BAF7-583DFBEBC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C8F24-108B-434D-8637-0A1C94CA7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745DD-CE85-964C-BEE7-2DDFE4A8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7EFC-9806-EE4C-B268-D5C02C45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850E4-626B-A54B-836E-F945A6E75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810D0-56CA-2940-85ED-2D34FBACB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C2BC7-49D5-ED4C-8A70-60AD08C0E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D80AD-59BF-8D49-8F4F-61CE2149A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6742B3B6-B89F-3142-828C-D238B4A16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iO_A_ENG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1971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683568" y="3068960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800" i="1" smtClean="0">
                <a:latin typeface="Calibri" panose="020F0502020204030204" pitchFamily="34" charset="0"/>
              </a:rPr>
              <a:t>Bringing </a:t>
            </a:r>
            <a:r>
              <a:rPr lang="nb-NO" sz="4800" i="1" dirty="0" err="1">
                <a:latin typeface="Calibri" panose="020F0502020204030204" pitchFamily="34" charset="0"/>
              </a:rPr>
              <a:t>closure</a:t>
            </a:r>
            <a:endParaRPr lang="nb-NO" sz="4800" i="1" dirty="0">
              <a:latin typeface="Calibri" panose="020F0502020204030204" pitchFamily="34" charset="0"/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5796136" y="5445224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Jarle Ebeling</a:t>
            </a:r>
          </a:p>
          <a:p>
            <a:r>
              <a:rPr lang="nb-NO" dirty="0"/>
              <a:t>ICAME 38 – </a:t>
            </a:r>
            <a:r>
              <a:rPr lang="nb-NO" dirty="0" err="1"/>
              <a:t>Prague</a:t>
            </a:r>
            <a:endParaRPr lang="nb-NO" dirty="0"/>
          </a:p>
          <a:p>
            <a:r>
              <a:rPr lang="nb-NO" dirty="0"/>
              <a:t>24. – 28.5.2017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395536" y="54868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 3. Verbs occurring at least 5 times in one quinquennial</a:t>
            </a: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535343"/>
              </p:ext>
            </p:extLst>
          </p:nvPr>
        </p:nvGraphicFramePr>
        <p:xfrm>
          <a:off x="399861" y="1124744"/>
          <a:ext cx="8291264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0399">
                  <a:extLst>
                    <a:ext uri="{9D8B030D-6E8A-4147-A177-3AD203B41FA5}">
                      <a16:colId xmlns="" xmlns:a16="http://schemas.microsoft.com/office/drawing/2014/main" val="1573304178"/>
                    </a:ext>
                  </a:extLst>
                </a:gridCol>
                <a:gridCol w="1348173">
                  <a:extLst>
                    <a:ext uri="{9D8B030D-6E8A-4147-A177-3AD203B41FA5}">
                      <a16:colId xmlns="" xmlns:a16="http://schemas.microsoft.com/office/drawing/2014/main" val="1809519262"/>
                    </a:ext>
                  </a:extLst>
                </a:gridCol>
                <a:gridCol w="1348173">
                  <a:extLst>
                    <a:ext uri="{9D8B030D-6E8A-4147-A177-3AD203B41FA5}">
                      <a16:colId xmlns="" xmlns:a16="http://schemas.microsoft.com/office/drawing/2014/main" val="4033632635"/>
                    </a:ext>
                  </a:extLst>
                </a:gridCol>
                <a:gridCol w="1348173">
                  <a:extLst>
                    <a:ext uri="{9D8B030D-6E8A-4147-A177-3AD203B41FA5}">
                      <a16:colId xmlns="" xmlns:a16="http://schemas.microsoft.com/office/drawing/2014/main" val="2997837331"/>
                    </a:ext>
                  </a:extLst>
                </a:gridCol>
                <a:gridCol w="1348173">
                  <a:extLst>
                    <a:ext uri="{9D8B030D-6E8A-4147-A177-3AD203B41FA5}">
                      <a16:colId xmlns="" xmlns:a16="http://schemas.microsoft.com/office/drawing/2014/main" val="2212237175"/>
                    </a:ext>
                  </a:extLst>
                </a:gridCol>
                <a:gridCol w="1348173">
                  <a:extLst>
                    <a:ext uri="{9D8B030D-6E8A-4147-A177-3AD203B41FA5}">
                      <a16:colId xmlns="" xmlns:a16="http://schemas.microsoft.com/office/drawing/2014/main" val="3700237387"/>
                    </a:ext>
                  </a:extLst>
                </a:gridCol>
              </a:tblGrid>
              <a:tr h="326436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 err="1">
                          <a:effectLst/>
                          <a:latin typeface="Calibri" panose="020F0502020204030204" pitchFamily="34" charset="0"/>
                        </a:rPr>
                        <a:t>Quinquennial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90-94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95-99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00-04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05-09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10-15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79943152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 err="1">
                          <a:effectLst/>
                          <a:latin typeface="Calibri" panose="020F0502020204030204" pitchFamily="34" charset="0"/>
                        </a:rPr>
                        <a:t>achieve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91237530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i="1" u="none" strike="noStrike" dirty="0">
                          <a:effectLst/>
                          <a:latin typeface="Calibri" panose="020F0502020204030204" pitchFamily="34" charset="0"/>
                        </a:rPr>
                        <a:t>be</a:t>
                      </a:r>
                      <a:endParaRPr lang="nb-NO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65007399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bring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9778705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find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72679202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get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81847414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give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43444879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87490684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look for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90370668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need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18310631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i="1" u="none" strike="noStrike" dirty="0" err="1"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r>
                        <a:rPr lang="nb-NO" sz="2000" i="1" u="none" strike="noStrike" dirty="0">
                          <a:effectLst/>
                          <a:latin typeface="Calibri" panose="020F0502020204030204" pitchFamily="34" charset="0"/>
                        </a:rPr>
                        <a:t> verb</a:t>
                      </a:r>
                      <a:endParaRPr lang="nb-NO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8793194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provide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72226595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seek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61935697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want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4072889"/>
                  </a:ext>
                </a:extLst>
              </a:tr>
              <a:tr h="326436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87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102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118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54077687"/>
                  </a:ext>
                </a:extLst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395536" y="624840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Instances with these "verbs" account for approx. 80% of all occurrences.</a:t>
            </a:r>
          </a:p>
        </p:txBody>
      </p:sp>
    </p:spTree>
    <p:extLst>
      <p:ext uri="{BB962C8B-B14F-4D97-AF65-F5344CB8AC3E}">
        <p14:creationId xmlns:p14="http://schemas.microsoft.com/office/powerpoint/2010/main" val="13731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467544" y="764704"/>
            <a:ext cx="821925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/>
              <a:t>Modification of </a:t>
            </a:r>
            <a:r>
              <a:rPr lang="en-GB" b="1" i="1" dirty="0"/>
              <a:t>closure</a:t>
            </a:r>
          </a:p>
          <a:p>
            <a:endParaRPr lang="en-GB" dirty="0"/>
          </a:p>
          <a:p>
            <a:r>
              <a:rPr lang="en-GB" dirty="0"/>
              <a:t>Approx. 42% of the instances have some kind of pre-modification or a determiner in front of </a:t>
            </a:r>
            <a:r>
              <a:rPr lang="en-GB" i="1" dirty="0"/>
              <a:t>closure</a:t>
            </a:r>
          </a:p>
          <a:p>
            <a:endParaRPr lang="en-GB" i="1" dirty="0"/>
          </a:p>
          <a:p>
            <a:r>
              <a:rPr lang="en-GB" dirty="0"/>
              <a:t>some: 42</a:t>
            </a:r>
          </a:p>
          <a:p>
            <a:r>
              <a:rPr lang="en-GB" dirty="0"/>
              <a:t>a/some sense of: 24</a:t>
            </a:r>
          </a:p>
          <a:p>
            <a:r>
              <a:rPr lang="en-GB" dirty="0"/>
              <a:t>no: 11</a:t>
            </a:r>
          </a:p>
          <a:p>
            <a:r>
              <a:rPr lang="en-GB" dirty="0"/>
              <a:t>some kind of: 10</a:t>
            </a:r>
          </a:p>
          <a:p>
            <a:endParaRPr lang="en-GB" dirty="0"/>
          </a:p>
          <a:p>
            <a:pPr marL="530225" indent="-530225">
              <a:spcAft>
                <a:spcPts val="600"/>
              </a:spcAft>
            </a:pPr>
            <a:r>
              <a:rPr lang="en-US" dirty="0"/>
              <a:t>-- have had some horrible things happen in their life. They want </a:t>
            </a:r>
            <a:r>
              <a:rPr lang="en-US" u="sng" dirty="0"/>
              <a:t>some closure</a:t>
            </a:r>
            <a:r>
              <a:rPr lang="en-US" dirty="0"/>
              <a:t> to this, and so they're hoping that ...</a:t>
            </a:r>
          </a:p>
          <a:p>
            <a:pPr marL="530225" indent="-530225">
              <a:spcAft>
                <a:spcPts val="600"/>
              </a:spcAft>
            </a:pPr>
            <a:r>
              <a:rPr lang="en-US" dirty="0"/>
              <a:t>..., a good therapist gently helps you end the therapy and </a:t>
            </a:r>
            <a:r>
              <a:rPr lang="en-US" u="sng" dirty="0"/>
              <a:t>achieve a sense of closure</a:t>
            </a:r>
            <a:r>
              <a:rPr lang="en-US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0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56763"/>
            <a:ext cx="9649072" cy="641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323528" y="533232"/>
            <a:ext cx="813690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b="1" dirty="0"/>
              <a:t>Different (verb) patterns</a:t>
            </a:r>
          </a:p>
          <a:p>
            <a:r>
              <a:rPr lang="en-GB" dirty="0"/>
              <a:t>1. something brings/provides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But Steve Fritsch says </a:t>
            </a:r>
            <a:r>
              <a:rPr lang="en-US" i="1" dirty="0"/>
              <a:t>the return of his brother's remains </a:t>
            </a:r>
            <a:r>
              <a:rPr lang="en-US" u="sng" dirty="0"/>
              <a:t>brings final	closure</a:t>
            </a:r>
            <a:r>
              <a:rPr lang="en-US" dirty="0"/>
              <a:t>.</a:t>
            </a:r>
          </a:p>
          <a:p>
            <a:endParaRPr lang="en-GB" dirty="0"/>
          </a:p>
          <a:p>
            <a:r>
              <a:rPr lang="en-GB" dirty="0"/>
              <a:t>2. someone achieves/finds/gets/has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will never get this cancer off your marriage until </a:t>
            </a:r>
            <a:r>
              <a:rPr lang="en-US" i="1" dirty="0"/>
              <a:t>you</a:t>
            </a:r>
            <a:r>
              <a:rPr lang="en-US" dirty="0"/>
              <a:t> </a:t>
            </a:r>
            <a:r>
              <a:rPr lang="en-US" u="sng" dirty="0"/>
              <a:t>achieve emotional closure</a:t>
            </a:r>
            <a:r>
              <a:rPr lang="en-US" dirty="0"/>
              <a:t>.</a:t>
            </a:r>
          </a:p>
          <a:p>
            <a:endParaRPr lang="en-GB" dirty="0"/>
          </a:p>
          <a:p>
            <a:r>
              <a:rPr lang="en-GB" dirty="0"/>
              <a:t>3.  someone looks for/needs/seeks/wants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I'm</a:t>
            </a:r>
            <a:r>
              <a:rPr lang="en-US" dirty="0"/>
              <a:t> not </a:t>
            </a:r>
            <a:r>
              <a:rPr lang="en-US" i="1" dirty="0"/>
              <a:t>looking</a:t>
            </a:r>
            <a:r>
              <a:rPr lang="en-US" dirty="0"/>
              <a:t> so much for justice for Toni, but </a:t>
            </a:r>
            <a:r>
              <a:rPr lang="en-US" i="1" dirty="0"/>
              <a:t>for closure </a:t>
            </a:r>
            <a:r>
              <a:rPr lang="en-US" dirty="0"/>
              <a:t>for the girls, ...</a:t>
            </a:r>
          </a:p>
          <a:p>
            <a:endParaRPr lang="en-GB" dirty="0"/>
          </a:p>
          <a:p>
            <a:r>
              <a:rPr lang="en-GB" dirty="0"/>
              <a:t>4. there BE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Well, today is sentencing. Hopefully, </a:t>
            </a:r>
            <a:r>
              <a:rPr lang="en-US" u="sng" dirty="0"/>
              <a:t>there will be closure </a:t>
            </a:r>
            <a:r>
              <a:rPr lang="en-US" dirty="0"/>
              <a:t>for you and the rest of the victims.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5. No verb (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of 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highlighted/commented upon)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What's </a:t>
            </a:r>
            <a:r>
              <a:rPr lang="en-US" u="sng" dirty="0"/>
              <a:t>the most bullshit word </a:t>
            </a:r>
            <a:r>
              <a:rPr lang="en-US" dirty="0"/>
              <a:t>in the English language. "</a:t>
            </a:r>
            <a:r>
              <a:rPr lang="en-US" u="sng" dirty="0"/>
              <a:t>Closure</a:t>
            </a:r>
            <a:r>
              <a:rPr lang="en-US" dirty="0"/>
              <a:t>."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6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94550"/>
              </p:ext>
            </p:extLst>
          </p:nvPr>
        </p:nvGraphicFramePr>
        <p:xfrm>
          <a:off x="395536" y="548680"/>
          <a:ext cx="7992888" cy="59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2262176835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847773783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4152771703"/>
                    </a:ext>
                  </a:extLst>
                </a:gridCol>
              </a:tblGrid>
              <a:tr h="587400"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Levels of analysis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08898538"/>
                  </a:ext>
                </a:extLst>
              </a:tr>
              <a:tr h="1278080">
                <a:tc>
                  <a:txBody>
                    <a:bodyPr/>
                    <a:lstStyle/>
                    <a:p>
                      <a:r>
                        <a:rPr lang="en-GB" dirty="0"/>
                        <a:t>Concordance/</a:t>
                      </a:r>
                    </a:p>
                    <a:p>
                      <a:r>
                        <a:rPr lang="en-GB" dirty="0"/>
                        <a:t>Collocation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..., dead of a massive heart attack. There was a strangely satisfying kind of closure in this, Jane told Doug when she phoned him in Florida.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75304058"/>
                  </a:ext>
                </a:extLst>
              </a:tr>
              <a:tr h="1278080">
                <a:tc>
                  <a:txBody>
                    <a:bodyPr/>
                    <a:lstStyle/>
                    <a:p>
                      <a:r>
                        <a:rPr lang="en-GB" dirty="0"/>
                        <a:t>Colligation / Syntax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 + (pre-modification +)  </a:t>
                      </a:r>
                      <a:r>
                        <a:rPr lang="en-GB" i="1" dirty="0"/>
                        <a:t>closure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3036343"/>
                  </a:ext>
                </a:extLst>
              </a:tr>
              <a:tr h="1278080">
                <a:tc>
                  <a:txBody>
                    <a:bodyPr/>
                    <a:lstStyle/>
                    <a:p>
                      <a:r>
                        <a:rPr lang="en-GB" dirty="0"/>
                        <a:t>Semantic preference/ Meaning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desire/want ending of bad experience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1600" dirty="0"/>
                        <a:t>How long ago was 16 years? [...] I mean, some things we - I've had to learn to live with. [...] Don't heal, they don't, they don't, and this - and they don't close. There's no closure. There's no healing, there's no closure.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6432569"/>
                  </a:ext>
                </a:extLst>
              </a:tr>
              <a:tr h="1278080">
                <a:tc>
                  <a:txBody>
                    <a:bodyPr/>
                    <a:lstStyle/>
                    <a:p>
                      <a:r>
                        <a:rPr lang="en-GB" dirty="0"/>
                        <a:t>Semantic prosody / Communicative 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come to terms with /</a:t>
                      </a:r>
                    </a:p>
                    <a:p>
                      <a:r>
                        <a:rPr lang="en-GB" dirty="0"/>
                        <a:t>"carry on" / healing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1279684"/>
                  </a:ext>
                </a:extLst>
              </a:tr>
            </a:tbl>
          </a:graphicData>
        </a:graphic>
      </p:graphicFrame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1268760"/>
            <a:ext cx="2334707" cy="9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1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395536" y="620688"/>
            <a:ext cx="806489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V[</a:t>
            </a:r>
            <a:r>
              <a:rPr lang="en-GB" sz="1600" dirty="0"/>
              <a:t>DESIRE/WANT</a:t>
            </a:r>
            <a:r>
              <a:rPr lang="en-GB" dirty="0"/>
              <a:t>] </a:t>
            </a:r>
            <a:r>
              <a:rPr lang="en-GB" i="1" dirty="0"/>
              <a:t>closure</a:t>
            </a:r>
          </a:p>
          <a:p>
            <a:endParaRPr lang="en-GB" dirty="0"/>
          </a:p>
          <a:p>
            <a:r>
              <a:rPr lang="en-GB" dirty="0"/>
              <a:t>Types of social facts (cf. Stubbs 2014: 50, Table 1)</a:t>
            </a:r>
          </a:p>
          <a:p>
            <a:endParaRPr lang="en-GB" dirty="0"/>
          </a:p>
          <a:p>
            <a:r>
              <a:rPr lang="en-GB" u="sng" dirty="0"/>
              <a:t>Institutional facts </a:t>
            </a:r>
            <a:r>
              <a:rPr lang="en-GB" dirty="0"/>
              <a:t>are ontologically subjective but epistemically objective (marriage, money, professorship)</a:t>
            </a:r>
          </a:p>
          <a:p>
            <a:endParaRPr lang="en-GB" dirty="0"/>
          </a:p>
          <a:p>
            <a:r>
              <a:rPr lang="en-GB" dirty="0"/>
              <a:t>What about:?</a:t>
            </a:r>
          </a:p>
          <a:p>
            <a:r>
              <a:rPr lang="en-GB" dirty="0"/>
              <a:t>pleasure, fear, excitement, </a:t>
            </a:r>
            <a:r>
              <a:rPr lang="en-GB" b="1" dirty="0"/>
              <a:t>desire</a:t>
            </a:r>
            <a:r>
              <a:rPr lang="en-GB" dirty="0"/>
              <a:t>: ontologically and epistemically subjective</a:t>
            </a:r>
          </a:p>
          <a:p>
            <a:pPr lvl="1"/>
            <a:r>
              <a:rPr lang="en-GB" dirty="0"/>
              <a:t>Depends on personal experience/judgement (epistemically subjective), yet meaning and use shared and understood by a (speech) community (ontologically subjective)</a:t>
            </a:r>
          </a:p>
          <a:p>
            <a:pPr lvl="1"/>
            <a:endParaRPr lang="en-GB" dirty="0"/>
          </a:p>
          <a:p>
            <a:pPr marL="0" lvl="1"/>
            <a:r>
              <a:rPr lang="en-GB" dirty="0"/>
              <a:t>Do we need a new/different term for these?</a:t>
            </a:r>
          </a:p>
          <a:p>
            <a:pPr marL="0" lvl="1"/>
            <a:endParaRPr lang="en-GB" dirty="0"/>
          </a:p>
          <a:p>
            <a:pPr marL="914400" lvl="3">
              <a:spcAft>
                <a:spcPts val="600"/>
              </a:spcAft>
            </a:pPr>
            <a:r>
              <a:rPr lang="en-GB" b="1" dirty="0"/>
              <a:t>Culturally entrenched speech acts?</a:t>
            </a:r>
          </a:p>
          <a:p>
            <a:pPr marL="914400" lvl="3">
              <a:spcAft>
                <a:spcPts val="600"/>
              </a:spcAft>
            </a:pPr>
            <a:r>
              <a:rPr lang="en-GB" b="1" dirty="0"/>
              <a:t>Cultural (f)acts?</a:t>
            </a:r>
          </a:p>
          <a:p>
            <a:pPr marL="0"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1C490-AD6E-3848-BAF7-583DFBEBC1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404969" y="908720"/>
            <a:ext cx="82487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b="1" dirty="0"/>
              <a:t>Avenues of further research</a:t>
            </a:r>
          </a:p>
          <a:p>
            <a:pPr algn="ctr">
              <a:spcAft>
                <a:spcPts val="600"/>
              </a:spcAft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Syntactic flexibility/versatility (Cp. e.g. the fixedness of </a:t>
            </a:r>
            <a:r>
              <a:rPr lang="en-GB" i="1" dirty="0"/>
              <a:t>come to terms with </a:t>
            </a:r>
            <a:r>
              <a:rPr lang="en-GB" dirty="0" err="1"/>
              <a:t>with</a:t>
            </a:r>
            <a:r>
              <a:rPr lang="en-GB" dirty="0"/>
              <a:t> the several different (types of) verbs </a:t>
            </a:r>
            <a:r>
              <a:rPr lang="en-GB" i="1" dirty="0"/>
              <a:t>closure</a:t>
            </a:r>
            <a:r>
              <a:rPr lang="en-GB" dirty="0"/>
              <a:t> collocate with)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Diachronic development (Why/When did it become a household expression? Is it a new concept? Or new "name" for an hitherto, non-articulated concept/feeling?)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Genre spread (Has it spread to all genres/text types? All variants of English?)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Cultural dispersion (Has it "travelled" as a new concept? (How) Is it articulated in other languages?) </a:t>
            </a:r>
          </a:p>
        </p:txBody>
      </p:sp>
    </p:spTree>
    <p:extLst>
      <p:ext uri="{BB962C8B-B14F-4D97-AF65-F5344CB8AC3E}">
        <p14:creationId xmlns:p14="http://schemas.microsoft.com/office/powerpoint/2010/main" val="9468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4704"/>
            <a:ext cx="9144000" cy="5483695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 bwMode="auto">
          <a:xfrm>
            <a:off x="3131840" y="1340768"/>
            <a:ext cx="936104" cy="5040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4499992" y="4725144"/>
            <a:ext cx="576064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Ellipse 4"/>
          <p:cNvSpPr/>
          <p:nvPr/>
        </p:nvSpPr>
        <p:spPr bwMode="auto">
          <a:xfrm>
            <a:off x="1259632" y="3861048"/>
            <a:ext cx="720080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6372200" y="4437112"/>
            <a:ext cx="792088" cy="57606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9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323528" y="533232"/>
            <a:ext cx="813690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b="1" dirty="0"/>
              <a:t>Different (verb) patterns</a:t>
            </a:r>
          </a:p>
          <a:p>
            <a:r>
              <a:rPr lang="en-GB" dirty="0"/>
              <a:t>1. something brings/provides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But Steve Fritsch says </a:t>
            </a:r>
            <a:r>
              <a:rPr lang="en-US" i="1" dirty="0"/>
              <a:t>the return of his brother's remains </a:t>
            </a:r>
            <a:r>
              <a:rPr lang="en-US" u="sng" dirty="0"/>
              <a:t>brings final	closure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First, </a:t>
            </a:r>
            <a:r>
              <a:rPr lang="en-US" i="1" dirty="0"/>
              <a:t>it</a:t>
            </a:r>
            <a:r>
              <a:rPr lang="en-US" dirty="0"/>
              <a:t> </a:t>
            </a:r>
            <a:r>
              <a:rPr lang="en-US" u="sng" dirty="0"/>
              <a:t>provided closure </a:t>
            </a:r>
            <a:r>
              <a:rPr lang="en-US" dirty="0"/>
              <a:t>and shared knowledge with a wider audience.</a:t>
            </a:r>
          </a:p>
          <a:p>
            <a:endParaRPr lang="en-GB" dirty="0"/>
          </a:p>
          <a:p>
            <a:r>
              <a:rPr lang="en-GB" dirty="0"/>
              <a:t>2. someone achieves/finds/gets/has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will never get this cancer off your marriage until </a:t>
            </a:r>
            <a:r>
              <a:rPr lang="en-US" i="1" dirty="0"/>
              <a:t>you</a:t>
            </a:r>
            <a:r>
              <a:rPr lang="en-US" dirty="0"/>
              <a:t> </a:t>
            </a:r>
            <a:r>
              <a:rPr lang="en-US" u="sng" dirty="0"/>
              <a:t>achieve emotional closure</a:t>
            </a:r>
            <a:r>
              <a:rPr lang="en-US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It's really about helping </a:t>
            </a:r>
            <a:r>
              <a:rPr lang="en-US" i="1" dirty="0"/>
              <a:t>people</a:t>
            </a:r>
            <a:r>
              <a:rPr lang="en-US" dirty="0"/>
              <a:t> </a:t>
            </a:r>
            <a:r>
              <a:rPr lang="en-US" u="sng" dirty="0"/>
              <a:t>find closure </a:t>
            </a:r>
            <a:r>
              <a:rPr lang="en-US" dirty="0"/>
              <a:t>and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think </a:t>
            </a:r>
            <a:r>
              <a:rPr lang="en-US" i="1" dirty="0"/>
              <a:t>they</a:t>
            </a:r>
            <a:r>
              <a:rPr lang="en-US" dirty="0"/>
              <a:t> </a:t>
            </a:r>
            <a:r>
              <a:rPr lang="en-US" u="sng" dirty="0"/>
              <a:t>need to get some closure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  <a:p>
            <a:r>
              <a:rPr lang="en-GB" dirty="0"/>
              <a:t>3.  someone looks for/needs/seeks/wants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dirty="0"/>
              <a:t>I'm</a:t>
            </a:r>
            <a:r>
              <a:rPr lang="en-US" dirty="0"/>
              <a:t> not </a:t>
            </a:r>
            <a:r>
              <a:rPr lang="en-US" i="1" dirty="0"/>
              <a:t>looking</a:t>
            </a:r>
            <a:r>
              <a:rPr lang="en-US" dirty="0"/>
              <a:t> so much for justice for Toni, but </a:t>
            </a:r>
            <a:r>
              <a:rPr lang="en-US" i="1" dirty="0"/>
              <a:t>for closure </a:t>
            </a:r>
            <a:r>
              <a:rPr lang="en-US" dirty="0"/>
              <a:t>for the girls,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Anyway, she says, if a </a:t>
            </a:r>
            <a:r>
              <a:rPr lang="en-US" i="1" dirty="0"/>
              <a:t>person</a:t>
            </a:r>
            <a:r>
              <a:rPr lang="en-US" dirty="0"/>
              <a:t> </a:t>
            </a:r>
            <a:r>
              <a:rPr lang="en-US" u="sng" dirty="0"/>
              <a:t>wants closure</a:t>
            </a:r>
            <a:r>
              <a:rPr lang="en-US" dirty="0"/>
              <a:t>, they got ta deal with their problems head on.</a:t>
            </a:r>
            <a:endParaRPr lang="en-GB" dirty="0"/>
          </a:p>
          <a:p>
            <a:endParaRPr lang="en-GB" dirty="0"/>
          </a:p>
          <a:p>
            <a:r>
              <a:rPr lang="en-GB" dirty="0"/>
              <a:t>4. there BE closure</a:t>
            </a:r>
          </a:p>
        </p:txBody>
      </p:sp>
    </p:spTree>
    <p:extLst>
      <p:ext uri="{BB962C8B-B14F-4D97-AF65-F5344CB8AC3E}">
        <p14:creationId xmlns:p14="http://schemas.microsoft.com/office/powerpoint/2010/main" val="27712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899592" y="2636912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Overview of talk</a:t>
            </a:r>
          </a:p>
          <a:p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Examples of kinds of </a:t>
            </a:r>
            <a:r>
              <a:rPr lang="en-GB" i="1" dirty="0"/>
              <a:t>closure</a:t>
            </a:r>
            <a:r>
              <a:rPr lang="en-GB" dirty="0"/>
              <a:t> in the BNC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"Emotional" </a:t>
            </a:r>
            <a:r>
              <a:rPr lang="en-GB" i="1" dirty="0"/>
              <a:t>closure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Frequency of use in COCA </a:t>
            </a:r>
            <a:r>
              <a:rPr lang="en-GB" dirty="0" smtClean="0"/>
              <a:t>1990-2015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Verbs that collocate with (</a:t>
            </a:r>
            <a:r>
              <a:rPr lang="en-GB" dirty="0" smtClean="0"/>
              <a:t>emotional) </a:t>
            </a:r>
            <a:r>
              <a:rPr lang="en-GB" i="1" dirty="0"/>
              <a:t>closure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V[</a:t>
            </a:r>
            <a:r>
              <a:rPr lang="en-GB" sz="1600" dirty="0"/>
              <a:t>DESIRE/WANT</a:t>
            </a:r>
            <a:r>
              <a:rPr lang="en-GB" dirty="0"/>
              <a:t>] </a:t>
            </a:r>
            <a:r>
              <a:rPr lang="en-GB" i="1" dirty="0"/>
              <a:t>closure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755576" y="1052736"/>
            <a:ext cx="7416824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Aim</a:t>
            </a:r>
          </a:p>
          <a:p>
            <a:pPr algn="ctr"/>
            <a:r>
              <a:rPr lang="en-US" dirty="0"/>
              <a:t>Explore V + (emotional) </a:t>
            </a:r>
            <a:r>
              <a:rPr lang="en-US" i="1" dirty="0"/>
              <a:t>closure</a:t>
            </a:r>
            <a:r>
              <a:rPr lang="en-US" dirty="0"/>
              <a:t> as an extended lexical unit and as a cultural fact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1C490-AD6E-3848-BAF7-583DFBEBC1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323528" y="47667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b="1" dirty="0"/>
              <a:t>Piqued my interest</a:t>
            </a:r>
          </a:p>
          <a:p>
            <a:pPr>
              <a:spcAft>
                <a:spcPts val="600"/>
              </a:spcAft>
            </a:pPr>
            <a:r>
              <a:rPr lang="en-US" sz="1800" dirty="0"/>
              <a:t>..., but Daniel still needed to put his own mind at rest. </a:t>
            </a:r>
            <a:r>
              <a:rPr lang="en-US" sz="1800" u="sng" dirty="0"/>
              <a:t>Achieve closure</a:t>
            </a:r>
            <a:r>
              <a:rPr lang="en-US" sz="1800" dirty="0"/>
              <a:t>, as Miranda liked to say. </a:t>
            </a:r>
            <a:r>
              <a:rPr lang="en-US" sz="1400" dirty="0"/>
              <a:t>[MarEdw1.s913]</a:t>
            </a:r>
          </a:p>
          <a:p>
            <a:r>
              <a:rPr lang="en-US" sz="1800" dirty="0"/>
              <a:t>"Sad. At least they </a:t>
            </a:r>
            <a:r>
              <a:rPr lang="en-US" sz="1800" u="sng" dirty="0"/>
              <a:t>'ll get closure </a:t>
            </a:r>
            <a:r>
              <a:rPr lang="en-US" sz="1800" dirty="0"/>
              <a:t>now. The families I mean." </a:t>
            </a:r>
            <a:r>
              <a:rPr lang="en-US" sz="1400" dirty="0"/>
              <a:t>[LucVes1.s4306]</a:t>
            </a:r>
            <a:endParaRPr lang="en-GB" sz="1400" dirty="0"/>
          </a:p>
        </p:txBody>
      </p:sp>
      <p:pic>
        <p:nvPicPr>
          <p:cNvPr id="8" name="Bild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7081"/>
            <a:ext cx="8363272" cy="4413046"/>
          </a:xfrm>
          <a:prstGeom prst="rect">
            <a:avLst/>
          </a:prstGeom>
        </p:spPr>
      </p:pic>
      <p:sp>
        <p:nvSpPr>
          <p:cNvPr id="9" name="TekstSylinder 8"/>
          <p:cNvSpPr txBox="1"/>
          <p:nvPr/>
        </p:nvSpPr>
        <p:spPr>
          <a:xfrm>
            <a:off x="323528" y="6417136"/>
            <a:ext cx="836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Figure 1. </a:t>
            </a:r>
            <a:r>
              <a:rPr lang="en-GB" sz="1600" i="1" dirty="0"/>
              <a:t>closure</a:t>
            </a:r>
            <a:r>
              <a:rPr lang="en-GB" sz="1600" dirty="0"/>
              <a:t> in COHA</a:t>
            </a:r>
          </a:p>
        </p:txBody>
      </p:sp>
    </p:spTree>
    <p:extLst>
      <p:ext uri="{BB962C8B-B14F-4D97-AF65-F5344CB8AC3E}">
        <p14:creationId xmlns:p14="http://schemas.microsoft.com/office/powerpoint/2010/main" val="332877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2C73E-9AF7-E94D-835E-11E3182CE4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ekstSylinder 1"/>
          <p:cNvSpPr txBox="1"/>
          <p:nvPr/>
        </p:nvSpPr>
        <p:spPr>
          <a:xfrm>
            <a:off x="323528" y="764704"/>
            <a:ext cx="836327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Kinds of </a:t>
            </a:r>
            <a:r>
              <a:rPr lang="en-GB" b="1" i="1" dirty="0"/>
              <a:t>closure</a:t>
            </a:r>
            <a:r>
              <a:rPr lang="en-GB" b="1" dirty="0"/>
              <a:t> in the BNC</a:t>
            </a:r>
          </a:p>
          <a:p>
            <a:pPr algn="ctr"/>
            <a:r>
              <a:rPr lang="en-GB" sz="1600" b="1" dirty="0"/>
              <a:t>(1,922 matches in 633 texts [</a:t>
            </a:r>
            <a:r>
              <a:rPr lang="en-GB" sz="1600" b="1" dirty="0" err="1"/>
              <a:t>BNC</a:t>
            </a:r>
            <a:r>
              <a:rPr lang="en-GB" sz="1600" b="1" i="1" dirty="0" err="1"/>
              <a:t>web</a:t>
            </a:r>
            <a:r>
              <a:rPr lang="en-GB" sz="1600" b="1" i="1" dirty="0"/>
              <a:t>, CQP edition</a:t>
            </a:r>
            <a:r>
              <a:rPr lang="en-GB" sz="1600" b="1" dirty="0"/>
              <a:t>])</a:t>
            </a:r>
          </a:p>
          <a:p>
            <a:endParaRPr lang="en-GB" dirty="0"/>
          </a:p>
          <a:p>
            <a:r>
              <a:rPr lang="en-GB" dirty="0"/>
              <a:t>Concrete, observable, mostly (regarded/pitched as) undesirable [Ex. reactor]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factory/hospital/office/pit/plant/school/road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(planned/possible/premature/recent) closure of the factory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plant etc. faces/is earmarked/heading for closure</a:t>
            </a:r>
          </a:p>
          <a:p>
            <a:endParaRPr lang="en-GB" dirty="0"/>
          </a:p>
          <a:p>
            <a:r>
              <a:rPr lang="en-GB" dirty="0"/>
              <a:t>Concrete, observable, desirable/neutral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wound closure / colostomy closure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velar/alveolar closure</a:t>
            </a:r>
          </a:p>
          <a:p>
            <a:endParaRPr lang="en-GB" dirty="0"/>
          </a:p>
          <a:p>
            <a:r>
              <a:rPr lang="en-GB" dirty="0"/>
              <a:t>Abstract (metaphorical?)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narrative closure (neutral)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social closure (undesirable, e.g. access to private schools)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"emotional" closure (desirable)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(How many of this type in the BNC do you think?)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1C490-AD6E-3848-BAF7-583DFBEBC1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kstSylinder 6"/>
          <p:cNvSpPr txBox="1"/>
          <p:nvPr/>
        </p:nvSpPr>
        <p:spPr>
          <a:xfrm>
            <a:off x="449339" y="980728"/>
            <a:ext cx="8248794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/>
              <a:t>Only two clear instances</a:t>
            </a:r>
          </a:p>
          <a:p>
            <a:pPr algn="ctr"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1800" dirty="0"/>
              <a:t>Sydney </a:t>
            </a:r>
            <a:r>
              <a:rPr lang="en-US" sz="1800" dirty="0" err="1"/>
              <a:t>Schanberg</a:t>
            </a:r>
            <a:r>
              <a:rPr lang="en-US" sz="1800" dirty="0"/>
              <a:t> put [sic] it as follows, "You do </a:t>
            </a:r>
            <a:r>
              <a:rPr lang="en-US" sz="1800" dirty="0" err="1"/>
              <a:t>n't</a:t>
            </a:r>
            <a:r>
              <a:rPr lang="en-US" sz="1800" dirty="0"/>
              <a:t>, as the psychiatrists say, "get closure" ." </a:t>
            </a:r>
            <a:r>
              <a:rPr lang="en-US" sz="1600" dirty="0"/>
              <a:t>[G2E.s1951]</a:t>
            </a:r>
          </a:p>
          <a:p>
            <a:pPr>
              <a:spcAft>
                <a:spcPts val="0"/>
              </a:spcAft>
            </a:pPr>
            <a:r>
              <a:rPr lang="en-US" sz="1800" dirty="0"/>
              <a:t>Part of </a:t>
            </a:r>
            <a:r>
              <a:rPr lang="en-US" sz="1800" dirty="0" err="1"/>
              <a:t>Schanberg</a:t>
            </a:r>
            <a:r>
              <a:rPr lang="en-US" sz="1800" dirty="0"/>
              <a:t> 's problem in achieving "closure" has undoubtedly been the degree of exposure that The Killing Fields has brought him. </a:t>
            </a:r>
            <a:r>
              <a:rPr lang="en-US" sz="1600" dirty="0"/>
              <a:t>[G2E.s1987]</a:t>
            </a:r>
          </a:p>
          <a:p>
            <a:pPr>
              <a:spcAft>
                <a:spcPts val="0"/>
              </a:spcAft>
            </a:pPr>
            <a:endParaRPr lang="en-US" sz="1800" dirty="0"/>
          </a:p>
          <a:p>
            <a:r>
              <a:rPr lang="en-US" sz="1600" dirty="0"/>
              <a:t>Source info: Harpers &amp; Queen (Harper's Bazaar) [Written, W:pop_lore, Adult, Informative: Leisure, Perceived level of difficulty: Low, Medium of Text: Periodical, Target audience sex: Female])</a:t>
            </a:r>
          </a:p>
        </p:txBody>
      </p:sp>
    </p:spTree>
    <p:extLst>
      <p:ext uri="{BB962C8B-B14F-4D97-AF65-F5344CB8AC3E}">
        <p14:creationId xmlns:p14="http://schemas.microsoft.com/office/powerpoint/2010/main" val="20499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672101" y="1052736"/>
            <a:ext cx="79928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800" dirty="0"/>
              <a:t>Method</a:t>
            </a:r>
          </a:p>
          <a:p>
            <a:pPr algn="ctr">
              <a:spcAft>
                <a:spcPts val="600"/>
              </a:spcAft>
            </a:pPr>
            <a:endParaRPr lang="en-GB" sz="2800" dirty="0"/>
          </a:p>
          <a:p>
            <a:pPr marL="457200" indent="-457200">
              <a:buAutoNum type="arabicPeriod"/>
            </a:pPr>
            <a:r>
              <a:rPr lang="en-GB" dirty="0"/>
              <a:t>Extract 500 instances for each five year period from COCA between 1990 and 2015 (= 5 5-year periods/quinquennials)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Classify instances of the type "emotional" </a:t>
            </a:r>
            <a:r>
              <a:rPr lang="en-GB" i="1" dirty="0"/>
              <a:t>closure</a:t>
            </a:r>
            <a:r>
              <a:rPr lang="en-GB" dirty="0"/>
              <a:t> according to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the verb it collocates with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type of pre-modification of </a:t>
            </a:r>
            <a:r>
              <a:rPr lang="en-GB" i="1" dirty="0"/>
              <a:t>closure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genre (COCA)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note down if the use is highlighted/commented on (cf. the two instances from the BNC)</a:t>
            </a:r>
          </a:p>
        </p:txBody>
      </p:sp>
    </p:spTree>
    <p:extLst>
      <p:ext uri="{BB962C8B-B14F-4D97-AF65-F5344CB8AC3E}">
        <p14:creationId xmlns:p14="http://schemas.microsoft.com/office/powerpoint/2010/main" val="2600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88283"/>
              </p:ext>
            </p:extLst>
          </p:nvPr>
        </p:nvGraphicFramePr>
        <p:xfrm>
          <a:off x="622101" y="4400275"/>
          <a:ext cx="7622307" cy="180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4604">
                  <a:extLst>
                    <a:ext uri="{9D8B030D-6E8A-4147-A177-3AD203B41FA5}">
                      <a16:colId xmlns="" xmlns:a16="http://schemas.microsoft.com/office/drawing/2014/main" val="3698345261"/>
                    </a:ext>
                  </a:extLst>
                </a:gridCol>
                <a:gridCol w="1299657">
                  <a:extLst>
                    <a:ext uri="{9D8B030D-6E8A-4147-A177-3AD203B41FA5}">
                      <a16:colId xmlns="" xmlns:a16="http://schemas.microsoft.com/office/drawing/2014/main" val="1970769192"/>
                    </a:ext>
                  </a:extLst>
                </a:gridCol>
                <a:gridCol w="1155638">
                  <a:extLst>
                    <a:ext uri="{9D8B030D-6E8A-4147-A177-3AD203B41FA5}">
                      <a16:colId xmlns="" xmlns:a16="http://schemas.microsoft.com/office/drawing/2014/main" val="3779831087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1343614455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760584015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842237142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 err="1">
                          <a:effectLst/>
                          <a:latin typeface="Calibri" panose="020F0502020204030204" pitchFamily="34" charset="0"/>
                        </a:rPr>
                        <a:t>Quinquennial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90-94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95-99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00-04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05-09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10-15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13214064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</a:t>
                      </a:r>
                      <a:r>
                        <a:rPr lang="nb-NO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</a:t>
                      </a:r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b-NO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</a:t>
                      </a:r>
                      <a:r>
                        <a:rPr lang="nb-N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17663547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Percentages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1.4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21.4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28.2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24.8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29.2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9335599"/>
                  </a:ext>
                </a:extLst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637877" y="3732039"/>
            <a:ext cx="7812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 1a. No. of "emotional" </a:t>
            </a:r>
            <a:r>
              <a:rPr lang="en-GB" i="1" dirty="0"/>
              <a:t>closure</a:t>
            </a:r>
            <a:r>
              <a:rPr lang="en-GB" dirty="0"/>
              <a:t> in each 5-year period based on 500 instances</a:t>
            </a: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1262"/>
              </p:ext>
            </p:extLst>
          </p:nvPr>
        </p:nvGraphicFramePr>
        <p:xfrm>
          <a:off x="678968" y="1088939"/>
          <a:ext cx="7588325" cy="2232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8317">
                  <a:extLst>
                    <a:ext uri="{9D8B030D-6E8A-4147-A177-3AD203B41FA5}">
                      <a16:colId xmlns="" xmlns:a16="http://schemas.microsoft.com/office/drawing/2014/main" val="1728859043"/>
                    </a:ext>
                  </a:extLst>
                </a:gridCol>
                <a:gridCol w="1330659">
                  <a:extLst>
                    <a:ext uri="{9D8B030D-6E8A-4147-A177-3AD203B41FA5}">
                      <a16:colId xmlns="" xmlns:a16="http://schemas.microsoft.com/office/drawing/2014/main" val="3823884086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4113125902"/>
                    </a:ext>
                  </a:extLst>
                </a:gridCol>
                <a:gridCol w="2111117">
                  <a:extLst>
                    <a:ext uri="{9D8B030D-6E8A-4147-A177-3AD203B41FA5}">
                      <a16:colId xmlns="" xmlns:a16="http://schemas.microsoft.com/office/drawing/2014/main" val="2577678288"/>
                    </a:ext>
                  </a:extLst>
                </a:gridCol>
              </a:tblGrid>
              <a:tr h="372041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 err="1">
                          <a:effectLst/>
                          <a:latin typeface="Calibri" panose="020F0502020204030204" pitchFamily="34" charset="0"/>
                        </a:rPr>
                        <a:t>Quinquennial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 err="1">
                          <a:effectLst/>
                          <a:latin typeface="Calibri" panose="020F0502020204030204" pitchFamily="34" charset="0"/>
                        </a:rPr>
                        <a:t>Freq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Size (M)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Per mill. 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89980231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1990-1994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792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104.0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7.62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4367694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1995-1999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962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103.4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9.30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5332241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2000-2004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824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102.9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8.00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38193328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2005-2009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789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102.0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7.73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05019357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2010-2015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957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121.6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7.87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6044167"/>
                  </a:ext>
                </a:extLst>
              </a:tr>
            </a:tbl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633933" y="640905"/>
            <a:ext cx="7812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 1. Total no. of </a:t>
            </a:r>
            <a:r>
              <a:rPr lang="en-GB" i="1" dirty="0"/>
              <a:t>closure</a:t>
            </a:r>
            <a:r>
              <a:rPr lang="en-GB" dirty="0"/>
              <a:t> in each 5-year period</a:t>
            </a:r>
          </a:p>
        </p:txBody>
      </p:sp>
    </p:spTree>
    <p:extLst>
      <p:ext uri="{BB962C8B-B14F-4D97-AF65-F5344CB8AC3E}">
        <p14:creationId xmlns:p14="http://schemas.microsoft.com/office/powerpoint/2010/main" val="22524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44069"/>
              </p:ext>
            </p:extLst>
          </p:nvPr>
        </p:nvGraphicFramePr>
        <p:xfrm>
          <a:off x="611560" y="1052736"/>
          <a:ext cx="8075239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004">
                  <a:extLst>
                    <a:ext uri="{9D8B030D-6E8A-4147-A177-3AD203B41FA5}">
                      <a16:colId xmlns="" xmlns:a16="http://schemas.microsoft.com/office/drawing/2014/main" val="4014385911"/>
                    </a:ext>
                  </a:extLst>
                </a:gridCol>
                <a:gridCol w="1313047">
                  <a:extLst>
                    <a:ext uri="{9D8B030D-6E8A-4147-A177-3AD203B41FA5}">
                      <a16:colId xmlns="" xmlns:a16="http://schemas.microsoft.com/office/drawing/2014/main" val="1337927092"/>
                    </a:ext>
                  </a:extLst>
                </a:gridCol>
                <a:gridCol w="1313047">
                  <a:extLst>
                    <a:ext uri="{9D8B030D-6E8A-4147-A177-3AD203B41FA5}">
                      <a16:colId xmlns="" xmlns:a16="http://schemas.microsoft.com/office/drawing/2014/main" val="2619128024"/>
                    </a:ext>
                  </a:extLst>
                </a:gridCol>
                <a:gridCol w="1313047">
                  <a:extLst>
                    <a:ext uri="{9D8B030D-6E8A-4147-A177-3AD203B41FA5}">
                      <a16:colId xmlns="" xmlns:a16="http://schemas.microsoft.com/office/drawing/2014/main" val="4105964934"/>
                    </a:ext>
                  </a:extLst>
                </a:gridCol>
                <a:gridCol w="1313047">
                  <a:extLst>
                    <a:ext uri="{9D8B030D-6E8A-4147-A177-3AD203B41FA5}">
                      <a16:colId xmlns="" xmlns:a16="http://schemas.microsoft.com/office/drawing/2014/main" val="1849907582"/>
                    </a:ext>
                  </a:extLst>
                </a:gridCol>
                <a:gridCol w="1313047">
                  <a:extLst>
                    <a:ext uri="{9D8B030D-6E8A-4147-A177-3AD203B41FA5}">
                      <a16:colId xmlns="" xmlns:a16="http://schemas.microsoft.com/office/drawing/2014/main" val="1590990835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 dirty="0" err="1">
                          <a:effectLst/>
                          <a:latin typeface="Calibri" panose="020F0502020204030204" pitchFamily="34" charset="0"/>
                        </a:rPr>
                        <a:t>Quinquennial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90-94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95-99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00-04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05-09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10-15</a:t>
                      </a:r>
                      <a:endParaRPr lang="nb-NO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1890475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ACAD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22699267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FIC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51597946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MAG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8963004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NEWS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9088803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SPOK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 dirty="0"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nb-NO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u="none" strike="noStrike"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nb-NO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22208037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l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141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124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2000" b="1" u="none" strike="noStrike" dirty="0"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nb-NO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33610844"/>
                  </a:ext>
                </a:extLst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11560" y="652626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 2. No. of occurrence by COCA genre</a:t>
            </a:r>
          </a:p>
        </p:txBody>
      </p:sp>
    </p:spTree>
    <p:extLst>
      <p:ext uri="{BB962C8B-B14F-4D97-AF65-F5344CB8AC3E}">
        <p14:creationId xmlns:p14="http://schemas.microsoft.com/office/powerpoint/2010/main" val="32354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F1C490-AD6E-3848-BAF7-583DFBEBC1A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84A5B1F7-9B08-4675-83C6-7D073BA9A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810905"/>
              </p:ext>
            </p:extLst>
          </p:nvPr>
        </p:nvGraphicFramePr>
        <p:xfrm>
          <a:off x="395536" y="548680"/>
          <a:ext cx="8064896" cy="569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kstSylinder 1"/>
          <p:cNvSpPr txBox="1"/>
          <p:nvPr/>
        </p:nvSpPr>
        <p:spPr>
          <a:xfrm>
            <a:off x="395536" y="633181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2. Instances of V + (emotional) </a:t>
            </a:r>
            <a:r>
              <a:rPr lang="en-GB" i="1" dirty="0"/>
              <a:t>closure</a:t>
            </a:r>
            <a:r>
              <a:rPr lang="en-GB" dirty="0"/>
              <a:t> in COCA by genre</a:t>
            </a:r>
          </a:p>
        </p:txBody>
      </p:sp>
    </p:spTree>
    <p:extLst>
      <p:ext uri="{BB962C8B-B14F-4D97-AF65-F5344CB8AC3E}">
        <p14:creationId xmlns:p14="http://schemas.microsoft.com/office/powerpoint/2010/main" val="29740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1212</Words>
  <Application>Microsoft Office PowerPoint</Application>
  <PresentationFormat>On-screen Show (4:3)</PresentationFormat>
  <Paragraphs>340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Jarle Ebeling</cp:lastModifiedBy>
  <cp:revision>176</cp:revision>
  <dcterms:created xsi:type="dcterms:W3CDTF">2011-04-26T13:37:43Z</dcterms:created>
  <dcterms:modified xsi:type="dcterms:W3CDTF">2019-05-31T13:16:06Z</dcterms:modified>
</cp:coreProperties>
</file>