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73" r:id="rId4"/>
    <p:sldId id="274" r:id="rId5"/>
    <p:sldId id="277" r:id="rId6"/>
    <p:sldId id="290" r:id="rId7"/>
    <p:sldId id="259" r:id="rId8"/>
    <p:sldId id="257" r:id="rId9"/>
    <p:sldId id="263" r:id="rId10"/>
    <p:sldId id="287" r:id="rId11"/>
    <p:sldId id="265" r:id="rId12"/>
    <p:sldId id="279" r:id="rId13"/>
    <p:sldId id="288" r:id="rId14"/>
    <p:sldId id="283" r:id="rId15"/>
    <p:sldId id="289" r:id="rId16"/>
    <p:sldId id="267" r:id="rId17"/>
    <p:sldId id="268" r:id="rId18"/>
    <p:sldId id="295" r:id="rId19"/>
    <p:sldId id="261" r:id="rId20"/>
    <p:sldId id="276" r:id="rId21"/>
    <p:sldId id="281" r:id="rId22"/>
    <p:sldId id="291" r:id="rId23"/>
    <p:sldId id="275" r:id="rId2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gne Oksefjell Ebeling" initials="SO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18D83"/>
    <a:srgbClr val="F0D2E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B7F9F-2668-4D06-9B93-D1C76B155ED4}" v="3554" dt="2019-03-13T12:11:25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97" autoAdjust="0"/>
  </p:normalViewPr>
  <p:slideViewPr>
    <p:cSldViewPr>
      <p:cViewPr varScale="1">
        <p:scale>
          <a:sx n="86" d="100"/>
          <a:sy n="86" d="100"/>
        </p:scale>
        <p:origin x="23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e Ebeling" userId="6aa2a5c0-1190-452e-9b3b-46b7e91a2adf" providerId="ADAL" clId="{3C6B7F9F-2668-4D06-9B93-D1C76B155ED4}"/>
    <pc:docChg chg="custSel delSld modSld">
      <pc:chgData name="Jarle Ebeling" userId="6aa2a5c0-1190-452e-9b3b-46b7e91a2adf" providerId="ADAL" clId="{3C6B7F9F-2668-4D06-9B93-D1C76B155ED4}" dt="2019-03-13T12:11:25.779" v="3550" actId="1076"/>
      <pc:docMkLst>
        <pc:docMk/>
      </pc:docMkLst>
      <pc:sldChg chg="modSp">
        <pc:chgData name="Jarle Ebeling" userId="6aa2a5c0-1190-452e-9b3b-46b7e91a2adf" providerId="ADAL" clId="{3C6B7F9F-2668-4D06-9B93-D1C76B155ED4}" dt="2019-03-13T12:11:25.779" v="3550" actId="1076"/>
        <pc:sldMkLst>
          <pc:docMk/>
          <pc:sldMk cId="2212054286" sldId="257"/>
        </pc:sldMkLst>
        <pc:spChg chg="mod">
          <ac:chgData name="Jarle Ebeling" userId="6aa2a5c0-1190-452e-9b3b-46b7e91a2adf" providerId="ADAL" clId="{3C6B7F9F-2668-4D06-9B93-D1C76B155ED4}" dt="2019-03-13T12:11:23.298" v="3549" actId="1076"/>
          <ac:spMkLst>
            <pc:docMk/>
            <pc:sldMk cId="2212054286" sldId="257"/>
            <ac:spMk id="2" creationId="{00000000-0000-0000-0000-000000000000}"/>
          </ac:spMkLst>
        </pc:spChg>
        <pc:spChg chg="mod">
          <ac:chgData name="Jarle Ebeling" userId="6aa2a5c0-1190-452e-9b3b-46b7e91a2adf" providerId="ADAL" clId="{3C6B7F9F-2668-4D06-9B93-D1C76B155ED4}" dt="2019-03-13T12:11:25.779" v="3550" actId="1076"/>
          <ac:spMkLst>
            <pc:docMk/>
            <pc:sldMk cId="2212054286" sldId="257"/>
            <ac:spMk id="3" creationId="{00000000-0000-0000-0000-000000000000}"/>
          </ac:spMkLst>
        </pc:spChg>
      </pc:sldChg>
      <pc:sldChg chg="modNotesTx">
        <pc:chgData name="Jarle Ebeling" userId="6aa2a5c0-1190-452e-9b3b-46b7e91a2adf" providerId="ADAL" clId="{3C6B7F9F-2668-4D06-9B93-D1C76B155ED4}" dt="2019-03-13T10:59:43.949" v="1168" actId="6549"/>
        <pc:sldMkLst>
          <pc:docMk/>
          <pc:sldMk cId="4196433635" sldId="258"/>
        </pc:sldMkLst>
      </pc:sldChg>
      <pc:sldChg chg="modNotesTx">
        <pc:chgData name="Jarle Ebeling" userId="6aa2a5c0-1190-452e-9b3b-46b7e91a2adf" providerId="ADAL" clId="{3C6B7F9F-2668-4D06-9B93-D1C76B155ED4}" dt="2019-03-13T12:10:47.267" v="3546" actId="20577"/>
        <pc:sldMkLst>
          <pc:docMk/>
          <pc:sldMk cId="1398808525" sldId="259"/>
        </pc:sldMkLst>
      </pc:sldChg>
      <pc:sldChg chg="modSp modNotesTx">
        <pc:chgData name="Jarle Ebeling" userId="6aa2a5c0-1190-452e-9b3b-46b7e91a2adf" providerId="ADAL" clId="{3C6B7F9F-2668-4D06-9B93-D1C76B155ED4}" dt="2019-03-13T10:51:50.950" v="944" actId="20577"/>
        <pc:sldMkLst>
          <pc:docMk/>
          <pc:sldMk cId="3679076121" sldId="273"/>
        </pc:sldMkLst>
        <pc:spChg chg="mod">
          <ac:chgData name="Jarle Ebeling" userId="6aa2a5c0-1190-452e-9b3b-46b7e91a2adf" providerId="ADAL" clId="{3C6B7F9F-2668-4D06-9B93-D1C76B155ED4}" dt="2019-03-13T10:39:57.800" v="115" actId="20577"/>
          <ac:spMkLst>
            <pc:docMk/>
            <pc:sldMk cId="3679076121" sldId="273"/>
            <ac:spMk id="3" creationId="{BAE88D42-F817-4DA8-8652-786B8462AD53}"/>
          </ac:spMkLst>
        </pc:spChg>
      </pc:sldChg>
      <pc:sldChg chg="modNotesTx">
        <pc:chgData name="Jarle Ebeling" userId="6aa2a5c0-1190-452e-9b3b-46b7e91a2adf" providerId="ADAL" clId="{3C6B7F9F-2668-4D06-9B93-D1C76B155ED4}" dt="2019-03-13T10:55:16.556" v="1074" actId="20577"/>
        <pc:sldMkLst>
          <pc:docMk/>
          <pc:sldMk cId="1973257683" sldId="274"/>
        </pc:sldMkLst>
      </pc:sldChg>
      <pc:sldChg chg="del">
        <pc:chgData name="Jarle Ebeling" userId="6aa2a5c0-1190-452e-9b3b-46b7e91a2adf" providerId="ADAL" clId="{3C6B7F9F-2668-4D06-9B93-D1C76B155ED4}" dt="2019-03-12T16:43:43.199" v="0" actId="2696"/>
        <pc:sldMkLst>
          <pc:docMk/>
          <pc:sldMk cId="2770985398" sldId="275"/>
        </pc:sldMkLst>
      </pc:sldChg>
      <pc:sldChg chg="modNotesTx">
        <pc:chgData name="Jarle Ebeling" userId="6aa2a5c0-1190-452e-9b3b-46b7e91a2adf" providerId="ADAL" clId="{3C6B7F9F-2668-4D06-9B93-D1C76B155ED4}" dt="2019-03-13T10:57:57.715" v="1114" actId="20577"/>
        <pc:sldMkLst>
          <pc:docMk/>
          <pc:sldMk cId="3662654486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2142-532D-4A43-861C-2A4F4F60EDF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73347-B9C8-47BE-909E-D191F7419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9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37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510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85DC9-C88B-4DA5-A4FA-A862B007AA5A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6977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  <a:p>
            <a:pPr rtl="0"/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F957-7CB6-4788-A457-965C1F6DB40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178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543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797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43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F957-7CB6-4788-A457-965C1F6DB40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174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F957-7CB6-4788-A457-965C1F6DB40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16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F957-7CB6-4788-A457-965C1F6DB40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474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1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510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980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6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NOT PRESENTED!</a:t>
            </a:r>
            <a:endParaRPr lang="en-GB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013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PRESENTED!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C73347-B9C8-47BE-909E-D191F74196E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81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54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32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3347-B9C8-47BE-909E-D191F74196E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2947-2C14-40BD-8DD5-CD29516A38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00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EF957-7CB6-4788-A457-965C1F6DB40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721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85DC9-C88B-4DA5-A4FA-A862B007AA5A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2300554"/>
            <a:ext cx="7543800" cy="1143000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449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1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95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1700"/>
            </a:lvl1pPr>
            <a:lvl2pPr marL="390815" indent="0">
              <a:buNone/>
              <a:defRPr sz="1500"/>
            </a:lvl2pPr>
            <a:lvl3pPr marL="781629" indent="0">
              <a:buNone/>
              <a:defRPr sz="1400"/>
            </a:lvl3pPr>
            <a:lvl4pPr marL="1172444" indent="0">
              <a:buNone/>
              <a:defRPr sz="1200"/>
            </a:lvl4pPr>
            <a:lvl5pPr marL="1563258" indent="0">
              <a:buNone/>
              <a:defRPr sz="1200"/>
            </a:lvl5pPr>
            <a:lvl6pPr marL="1954073" indent="0">
              <a:buNone/>
              <a:defRPr sz="1200"/>
            </a:lvl6pPr>
            <a:lvl7pPr marL="2344887" indent="0">
              <a:buNone/>
              <a:defRPr sz="1200"/>
            </a:lvl7pPr>
            <a:lvl8pPr marL="2735702" indent="0">
              <a:buNone/>
              <a:defRPr sz="1200"/>
            </a:lvl8pPr>
            <a:lvl9pPr marL="312651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0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2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15" indent="0">
              <a:buNone/>
              <a:defRPr sz="1700" b="1"/>
            </a:lvl2pPr>
            <a:lvl3pPr marL="781629" indent="0">
              <a:buNone/>
              <a:defRPr sz="1500" b="1"/>
            </a:lvl3pPr>
            <a:lvl4pPr marL="1172444" indent="0">
              <a:buNone/>
              <a:defRPr sz="1400" b="1"/>
            </a:lvl4pPr>
            <a:lvl5pPr marL="1563258" indent="0">
              <a:buNone/>
              <a:defRPr sz="1400" b="1"/>
            </a:lvl5pPr>
            <a:lvl6pPr marL="1954073" indent="0">
              <a:buNone/>
              <a:defRPr sz="1400" b="1"/>
            </a:lvl6pPr>
            <a:lvl7pPr marL="2344887" indent="0">
              <a:buNone/>
              <a:defRPr sz="1400" b="1"/>
            </a:lvl7pPr>
            <a:lvl8pPr marL="2735702" indent="0">
              <a:buNone/>
              <a:defRPr sz="1400" b="1"/>
            </a:lvl8pPr>
            <a:lvl9pPr marL="312651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2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15" indent="0">
              <a:buNone/>
              <a:defRPr sz="1700" b="1"/>
            </a:lvl2pPr>
            <a:lvl3pPr marL="781629" indent="0">
              <a:buNone/>
              <a:defRPr sz="1500" b="1"/>
            </a:lvl3pPr>
            <a:lvl4pPr marL="1172444" indent="0">
              <a:buNone/>
              <a:defRPr sz="1400" b="1"/>
            </a:lvl4pPr>
            <a:lvl5pPr marL="1563258" indent="0">
              <a:buNone/>
              <a:defRPr sz="1400" b="1"/>
            </a:lvl5pPr>
            <a:lvl6pPr marL="1954073" indent="0">
              <a:buNone/>
              <a:defRPr sz="1400" b="1"/>
            </a:lvl6pPr>
            <a:lvl7pPr marL="2344887" indent="0">
              <a:buNone/>
              <a:defRPr sz="1400" b="1"/>
            </a:lvl7pPr>
            <a:lvl8pPr marL="2735702" indent="0">
              <a:buNone/>
              <a:defRPr sz="1400" b="1"/>
            </a:lvl8pPr>
            <a:lvl9pPr marL="312651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6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5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0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90815" indent="0">
              <a:buNone/>
              <a:defRPr sz="1000"/>
            </a:lvl2pPr>
            <a:lvl3pPr marL="781629" indent="0">
              <a:buNone/>
              <a:defRPr sz="900"/>
            </a:lvl3pPr>
            <a:lvl4pPr marL="1172444" indent="0">
              <a:buNone/>
              <a:defRPr sz="800"/>
            </a:lvl4pPr>
            <a:lvl5pPr marL="1563258" indent="0">
              <a:buNone/>
              <a:defRPr sz="800"/>
            </a:lvl5pPr>
            <a:lvl6pPr marL="1954073" indent="0">
              <a:buNone/>
              <a:defRPr sz="800"/>
            </a:lvl6pPr>
            <a:lvl7pPr marL="2344887" indent="0">
              <a:buNone/>
              <a:defRPr sz="800"/>
            </a:lvl7pPr>
            <a:lvl8pPr marL="2735702" indent="0">
              <a:buNone/>
              <a:defRPr sz="800"/>
            </a:lvl8pPr>
            <a:lvl9pPr marL="312651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8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90815" indent="0">
              <a:buNone/>
              <a:defRPr sz="2400"/>
            </a:lvl2pPr>
            <a:lvl3pPr marL="781629" indent="0">
              <a:buNone/>
              <a:defRPr sz="2100"/>
            </a:lvl3pPr>
            <a:lvl4pPr marL="1172444" indent="0">
              <a:buNone/>
              <a:defRPr sz="1700"/>
            </a:lvl4pPr>
            <a:lvl5pPr marL="1563258" indent="0">
              <a:buNone/>
              <a:defRPr sz="1700"/>
            </a:lvl5pPr>
            <a:lvl6pPr marL="1954073" indent="0">
              <a:buNone/>
              <a:defRPr sz="1700"/>
            </a:lvl6pPr>
            <a:lvl7pPr marL="2344887" indent="0">
              <a:buNone/>
              <a:defRPr sz="1700"/>
            </a:lvl7pPr>
            <a:lvl8pPr marL="2735702" indent="0">
              <a:buNone/>
              <a:defRPr sz="1700"/>
            </a:lvl8pPr>
            <a:lvl9pPr marL="3126516" indent="0">
              <a:buNone/>
              <a:defRPr sz="17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90815" indent="0">
              <a:buNone/>
              <a:defRPr sz="1000"/>
            </a:lvl2pPr>
            <a:lvl3pPr marL="781629" indent="0">
              <a:buNone/>
              <a:defRPr sz="900"/>
            </a:lvl3pPr>
            <a:lvl4pPr marL="1172444" indent="0">
              <a:buNone/>
              <a:defRPr sz="800"/>
            </a:lvl4pPr>
            <a:lvl5pPr marL="1563258" indent="0">
              <a:buNone/>
              <a:defRPr sz="800"/>
            </a:lvl5pPr>
            <a:lvl6pPr marL="1954073" indent="0">
              <a:buNone/>
              <a:defRPr sz="800"/>
            </a:lvl6pPr>
            <a:lvl7pPr marL="2344887" indent="0">
              <a:buNone/>
              <a:defRPr sz="800"/>
            </a:lvl7pPr>
            <a:lvl8pPr marL="2735702" indent="0">
              <a:buNone/>
              <a:defRPr sz="800"/>
            </a:lvl8pPr>
            <a:lvl9pPr marL="312651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2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211" y="850253"/>
            <a:ext cx="7921944" cy="114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63" tIns="39081" rIns="78163" bIns="39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211" y="1977368"/>
            <a:ext cx="7924464" cy="41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63" tIns="39081" rIns="78163" bIns="39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210" y="6401103"/>
            <a:ext cx="1904895" cy="45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63" tIns="39081" rIns="78163" bIns="390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smtClean="0">
                <a:solidFill>
                  <a:schemeClr val="bg2"/>
                </a:solidFill>
              </a:defRPr>
            </a:lvl1pPr>
          </a:lstStyle>
          <a:p>
            <a:fld id="{4C2209EA-A0BD-4CE4-B106-D14F633E4844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953" y="6401103"/>
            <a:ext cx="685359" cy="45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63" tIns="39081" rIns="78163" bIns="390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>
                <a:solidFill>
                  <a:schemeClr val="bg2"/>
                </a:solidFill>
              </a:defRPr>
            </a:lvl1pPr>
          </a:lstStyle>
          <a:p>
            <a:fld id="{E5F4246D-1A4F-41FA-A1A9-CB9A637EEC66}" type="slidenum">
              <a:rPr lang="en-GB" smtClean="0"/>
              <a:t>‹#›</a:t>
            </a:fld>
            <a:endParaRPr lang="en-GB"/>
          </a:p>
        </p:txBody>
      </p:sp>
      <p:pic>
        <p:nvPicPr>
          <p:cNvPr id="1030" name="Picture 6" descr="UiO_A_ENG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01" y="161881"/>
            <a:ext cx="2057337" cy="21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90815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8162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172444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5632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93111" indent="-293111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5074" indent="-244259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977036" indent="-195407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367851" indent="-195407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58666" indent="-195407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149480" indent="-195407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540295" indent="-195407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931109" indent="-195407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321924" indent="-195407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815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1629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2444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258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073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4887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5702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6516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99592" y="4415206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cs typeface="Arial"/>
              </a:rPr>
              <a:t/>
            </a:r>
            <a:br>
              <a:rPr lang="en-GB" b="1" dirty="0">
                <a:cs typeface="Arial"/>
              </a:rPr>
            </a:br>
            <a:r>
              <a:rPr lang="nb-NO" sz="2400" dirty="0">
                <a:solidFill>
                  <a:schemeClr val="bg1">
                    <a:lumMod val="50000"/>
                  </a:schemeClr>
                </a:solidFill>
                <a:cs typeface="Arial"/>
              </a:rPr>
              <a:t>Signe Oksefjell Ebeling &amp; Jarle Ebeling</a:t>
            </a:r>
            <a:r>
              <a:rPr lang="en-GB" dirty="0">
                <a:cs typeface="Arial"/>
              </a:rPr>
              <a:t/>
            </a:r>
            <a:br>
              <a:rPr lang="en-GB" dirty="0">
                <a:cs typeface="Arial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99592" y="2132856"/>
            <a:ext cx="7471792" cy="2304256"/>
          </a:xfrm>
        </p:spPr>
        <p:txBody>
          <a:bodyPr/>
          <a:lstStyle/>
          <a:p>
            <a:pPr algn="ctr"/>
            <a:r>
              <a:rPr lang="en-GB" sz="3200" b="1" dirty="0"/>
              <a:t>Contrastive Analysis,</a:t>
            </a:r>
          </a:p>
          <a:p>
            <a:pPr algn="ctr"/>
            <a:r>
              <a:rPr lang="en-GB" sz="3200" b="1" i="1" dirty="0" err="1"/>
              <a:t>Tertium</a:t>
            </a:r>
            <a:r>
              <a:rPr lang="en-GB" sz="3200" b="1" i="1" dirty="0"/>
              <a:t> </a:t>
            </a:r>
            <a:r>
              <a:rPr lang="en-GB" sz="3200" b="1" i="1" dirty="0" err="1"/>
              <a:t>comparationis</a:t>
            </a:r>
            <a:r>
              <a:rPr lang="en-GB" sz="3200" b="1" i="1" dirty="0"/>
              <a:t>, </a:t>
            </a:r>
          </a:p>
          <a:p>
            <a:pPr algn="ctr"/>
            <a:r>
              <a:rPr lang="en-GB" sz="3200" b="1" dirty="0"/>
              <a:t>a</a:t>
            </a:r>
            <a:r>
              <a:rPr lang="en-GB" sz="3200" b="1" dirty="0" smtClean="0"/>
              <a:t>nd</a:t>
            </a:r>
            <a:endParaRPr lang="en-GB" sz="3200" b="1" dirty="0"/>
          </a:p>
          <a:p>
            <a:pPr algn="ctr"/>
            <a:r>
              <a:rPr lang="en-GB" sz="3200" b="1" dirty="0"/>
              <a:t>Corpora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993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Comparable</a:t>
            </a:r>
            <a:r>
              <a:rPr lang="nb-NO" dirty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Preferred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in English originals:</a:t>
            </a:r>
          </a:p>
          <a:p>
            <a:pPr lvl="1"/>
            <a:r>
              <a:rPr lang="nb-NO" dirty="0" err="1" smtClean="0">
                <a:solidFill>
                  <a:srgbClr val="0070C0"/>
                </a:solidFill>
              </a:rPr>
              <a:t>Expletive</a:t>
            </a:r>
            <a:r>
              <a:rPr lang="nb-NO" dirty="0" smtClean="0"/>
              <a:t>&gt;</a:t>
            </a:r>
            <a:r>
              <a:rPr lang="nb-NO" dirty="0" err="1" smtClean="0"/>
              <a:t>Consideration</a:t>
            </a:r>
            <a:r>
              <a:rPr lang="nb-NO" dirty="0" smtClean="0"/>
              <a:t>&gt;Purpose</a:t>
            </a:r>
          </a:p>
          <a:p>
            <a:pPr lvl="1"/>
            <a:endParaRPr lang="nb-NO" dirty="0"/>
          </a:p>
          <a:p>
            <a:r>
              <a:rPr lang="nb-NO" dirty="0" err="1" smtClean="0"/>
              <a:t>Preferred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in Norwegian originals:</a:t>
            </a:r>
          </a:p>
          <a:p>
            <a:pPr lvl="1"/>
            <a:r>
              <a:rPr lang="nb-NO" dirty="0" smtClean="0">
                <a:solidFill>
                  <a:srgbClr val="0070C0"/>
                </a:solidFill>
              </a:rPr>
              <a:t>Purpose</a:t>
            </a:r>
            <a:r>
              <a:rPr lang="nb-NO" dirty="0" smtClean="0"/>
              <a:t>&gt;</a:t>
            </a:r>
            <a:r>
              <a:rPr lang="nb-NO" dirty="0" err="1" smtClean="0"/>
              <a:t>Consideration</a:t>
            </a:r>
            <a:r>
              <a:rPr lang="nb-NO" dirty="0" smtClean="0"/>
              <a:t>&gt;</a:t>
            </a:r>
            <a:r>
              <a:rPr lang="nb-NO" dirty="0" err="1" smtClean="0"/>
              <a:t>Expletive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7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702093"/>
              </p:ext>
            </p:extLst>
          </p:nvPr>
        </p:nvGraphicFramePr>
        <p:xfrm>
          <a:off x="323528" y="1484784"/>
          <a:ext cx="4176464" cy="5373216"/>
        </p:xfrm>
        <a:graphic>
          <a:graphicData uri="http://schemas.openxmlformats.org/drawingml/2006/table">
            <a:tbl>
              <a:tblPr/>
              <a:tblGrid>
                <a:gridCol w="142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6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English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(Core: </a:t>
                      </a:r>
                      <a:r>
                        <a:rPr kumimoji="0" lang="en-GB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* sake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)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0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Collocation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[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God’s / Christ’s / heaven’s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]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sake</a:t>
                      </a:r>
                      <a:endParaRPr kumimoji="0" lang="nb-NO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0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Colligation</a:t>
                      </a: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</a:t>
                      </a:r>
                      <a:r>
                        <a:rPr kumimoji="0" lang="en-GB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NPgen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sake</a:t>
                      </a:r>
                      <a:endParaRPr kumimoji="0" lang="nb-NO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Semantic preference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words to do with </a:t>
                      </a:r>
                      <a:r>
                        <a:rPr kumimoji="0" lang="en-GB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religion, sex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5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Semantic prosody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Annoyance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(shown by words such as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God’s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(religion)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fuck’s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(sex)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or “pretend swear words” such as </a:t>
                      </a: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goodness</a:t>
                      </a: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)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28909"/>
              </p:ext>
            </p:extLst>
          </p:nvPr>
        </p:nvGraphicFramePr>
        <p:xfrm>
          <a:off x="4716016" y="1484784"/>
          <a:ext cx="4320480" cy="5373215"/>
        </p:xfrm>
        <a:graphic>
          <a:graphicData uri="http://schemas.openxmlformats.org/drawingml/2006/table">
            <a:tbl>
              <a:tblPr/>
              <a:tblGrid>
                <a:gridCol w="158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4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Norwegian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(Core: </a:t>
                      </a:r>
                      <a:r>
                        <a:rPr kumimoji="0" lang="en-GB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* </a:t>
                      </a:r>
                      <a:r>
                        <a:rPr kumimoji="0" lang="en-GB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skyld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)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0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Collocation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[</a:t>
                      </a:r>
                      <a:r>
                        <a:rPr kumimoji="0" lang="en-GB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sikkerhets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]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skyld</a:t>
                      </a:r>
                      <a:endParaRPr kumimoji="0" lang="nb-NO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Colligation</a:t>
                      </a: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for </a:t>
                      </a:r>
                      <a:r>
                        <a:rPr kumimoji="0" lang="en-GB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NPgen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skyld</a:t>
                      </a:r>
                      <a:endParaRPr kumimoji="0" lang="nb-NO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8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Semantic preference</a:t>
                      </a: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words to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 with </a:t>
                      </a:r>
                      <a:r>
                        <a:rPr kumimoji="0" lang="en-GB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arrangement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(order, safety, simplicity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)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7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Semantic prosody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Purpose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 (shown by words such as </a:t>
                      </a:r>
                      <a:r>
                        <a:rPr kumimoji="0" lang="en-GB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sikkerhets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‘</a:t>
                      </a: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safety’s’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GB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enkelhets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‘</a:t>
                      </a: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simplicity’s’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ヒラギノ角ゴ Pro W3"/>
                          <a:cs typeface="Times New Roman" pitchFamily="18" charset="0"/>
                        </a:rPr>
                        <a:t>)</a:t>
                      </a: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L="64406" marR="64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54" y="404664"/>
            <a:ext cx="8229600" cy="778098"/>
          </a:xfrm>
        </p:spPr>
        <p:txBody>
          <a:bodyPr>
            <a:noAutofit/>
          </a:bodyPr>
          <a:lstStyle/>
          <a:p>
            <a:r>
              <a:rPr lang="nb-NO" sz="2800" dirty="0" err="1"/>
              <a:t>Summary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comparable</a:t>
            </a:r>
            <a:r>
              <a:rPr lang="nb-NO" sz="2800" dirty="0"/>
              <a:t> </a:t>
            </a:r>
            <a:r>
              <a:rPr lang="nb-NO" sz="2800" dirty="0" err="1"/>
              <a:t>study</a:t>
            </a:r>
            <a:r>
              <a:rPr lang="nb-NO" sz="2800" dirty="0"/>
              <a:t/>
            </a:r>
            <a:br>
              <a:rPr lang="nb-NO" sz="2800" dirty="0"/>
            </a:br>
            <a:r>
              <a:rPr lang="nb-NO" sz="1800" dirty="0" err="1"/>
              <a:t>with</a:t>
            </a:r>
            <a:r>
              <a:rPr lang="nb-NO" sz="1800" dirty="0"/>
              <a:t> ref. to </a:t>
            </a:r>
            <a:r>
              <a:rPr lang="nb-NO" sz="1800" dirty="0" err="1"/>
              <a:t>Sinclair’s</a:t>
            </a:r>
            <a:r>
              <a:rPr lang="nb-NO" sz="1800" dirty="0"/>
              <a:t> (1996) Extended-units-</a:t>
            </a:r>
            <a:r>
              <a:rPr lang="nb-NO" sz="1800" dirty="0" err="1"/>
              <a:t>of</a:t>
            </a:r>
            <a:r>
              <a:rPr lang="nb-NO" sz="1800" dirty="0"/>
              <a:t>-</a:t>
            </a:r>
            <a:r>
              <a:rPr lang="nb-NO" sz="1800" dirty="0" err="1"/>
              <a:t>meaning</a:t>
            </a:r>
            <a:r>
              <a:rPr lang="nb-NO" sz="1800" dirty="0"/>
              <a:t> </a:t>
            </a:r>
            <a:r>
              <a:rPr lang="nb-NO" sz="1800" dirty="0" err="1"/>
              <a:t>model</a:t>
            </a:r>
            <a:endParaRPr lang="nb-NO" sz="1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275856" y="2492896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275856" y="4255732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556440" y="6198088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763920" y="6112617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452320" y="4439181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308304" y="2509664"/>
            <a:ext cx="57606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 bwMode="auto">
          <a:xfrm>
            <a:off x="1763688" y="1484784"/>
            <a:ext cx="2736304" cy="648072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300192" y="1484784"/>
            <a:ext cx="2736304" cy="648072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404665"/>
            <a:ext cx="9144000" cy="6453336"/>
          </a:xfrm>
          <a:prstGeom prst="rect">
            <a:avLst/>
          </a:prstGeom>
          <a:solidFill>
            <a:schemeClr val="bg1">
              <a:alpha val="88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80928"/>
            <a:ext cx="9144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How to </a:t>
            </a:r>
            <a:r>
              <a:rPr lang="nb-NO" sz="2400" dirty="0" err="1" smtClean="0"/>
              <a:t>get</a:t>
            </a:r>
            <a:r>
              <a:rPr lang="nb-NO" sz="2400" dirty="0" smtClean="0"/>
              <a:t> at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closest</a:t>
            </a:r>
            <a:r>
              <a:rPr lang="nb-NO" sz="2400" dirty="0" smtClean="0"/>
              <a:t> </a:t>
            </a:r>
            <a:r>
              <a:rPr lang="nb-NO" sz="2400" dirty="0" err="1" smtClean="0"/>
              <a:t>correspondences</a:t>
            </a:r>
            <a:r>
              <a:rPr lang="nb-NO" sz="2400" dirty="0" smtClean="0"/>
              <a:t> in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other</a:t>
            </a:r>
            <a:r>
              <a:rPr lang="nb-NO" sz="2400" dirty="0" smtClean="0"/>
              <a:t> </a:t>
            </a:r>
            <a:r>
              <a:rPr lang="nb-NO" sz="2400" dirty="0" err="1" smtClean="0"/>
              <a:t>language</a:t>
            </a:r>
            <a:r>
              <a:rPr lang="nb-NO" sz="2400" dirty="0" smtClean="0"/>
              <a:t>?</a:t>
            </a:r>
          </a:p>
          <a:p>
            <a:endParaRPr lang="nb-NO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E.g.: How is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expletive</a:t>
            </a:r>
            <a:r>
              <a:rPr lang="nb-NO" sz="2400" dirty="0" smtClean="0"/>
              <a:t> </a:t>
            </a:r>
            <a:r>
              <a:rPr lang="nb-NO" sz="2400" dirty="0" err="1" smtClean="0"/>
              <a:t>use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i="1" dirty="0" smtClean="0"/>
              <a:t>for</a:t>
            </a:r>
            <a:r>
              <a:rPr lang="nb-NO" sz="2400" dirty="0" smtClean="0"/>
              <a:t> * </a:t>
            </a:r>
            <a:r>
              <a:rPr lang="nb-NO" sz="2400" i="1" dirty="0" smtClean="0"/>
              <a:t>sake</a:t>
            </a:r>
            <a:r>
              <a:rPr lang="nb-NO" sz="2400" dirty="0" smtClean="0"/>
              <a:t> </a:t>
            </a:r>
            <a:r>
              <a:rPr lang="nb-NO" sz="2400" dirty="0" err="1" smtClean="0"/>
              <a:t>typically</a:t>
            </a:r>
            <a:r>
              <a:rPr lang="nb-NO" sz="2400" dirty="0" smtClean="0"/>
              <a:t> </a:t>
            </a:r>
            <a:r>
              <a:rPr lang="nb-NO" sz="2400" dirty="0" err="1" smtClean="0"/>
              <a:t>expressed</a:t>
            </a:r>
            <a:r>
              <a:rPr lang="nb-NO" sz="2400" dirty="0" smtClean="0"/>
              <a:t> in Norwegian </a:t>
            </a:r>
            <a:r>
              <a:rPr lang="nb-NO" sz="2400" dirty="0" err="1" smtClean="0"/>
              <a:t>if</a:t>
            </a:r>
            <a:r>
              <a:rPr lang="nb-NO" sz="2400" dirty="0" smtClean="0"/>
              <a:t> not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formally</a:t>
            </a:r>
            <a:r>
              <a:rPr lang="nb-NO" sz="2400" dirty="0" smtClean="0"/>
              <a:t> </a:t>
            </a:r>
            <a:r>
              <a:rPr lang="nb-NO" sz="2400" dirty="0" err="1" smtClean="0"/>
              <a:t>similar</a:t>
            </a:r>
            <a:r>
              <a:rPr lang="nb-NO" sz="2400" dirty="0" smtClean="0"/>
              <a:t> </a:t>
            </a:r>
            <a:r>
              <a:rPr lang="nb-NO" sz="2400" dirty="0" err="1" smtClean="0"/>
              <a:t>pattern</a:t>
            </a:r>
            <a:r>
              <a:rPr lang="nb-NO" sz="2400" dirty="0" smtClean="0"/>
              <a:t>?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30916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Bidirectional</a:t>
            </a:r>
            <a:r>
              <a:rPr lang="nb-NO" dirty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study</a:t>
            </a:r>
            <a:r>
              <a:rPr lang="nb-NO" dirty="0"/>
              <a:t/>
            </a:r>
            <a:br>
              <a:rPr lang="nb-NO" dirty="0"/>
            </a:br>
            <a:endParaRPr lang="en-GB" sz="22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6262"/>
              </p:ext>
            </p:extLst>
          </p:nvPr>
        </p:nvGraphicFramePr>
        <p:xfrm>
          <a:off x="457199" y="2708920"/>
          <a:ext cx="7643193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 err="1" smtClean="0">
                          <a:solidFill>
                            <a:schemeClr val="tx1"/>
                          </a:solidFill>
                        </a:rPr>
                        <a:t>Congruent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</a:rPr>
                        <a:t> / non-</a:t>
                      </a:r>
                      <a:r>
                        <a:rPr lang="nb-NO" sz="2000" dirty="0" err="1" smtClean="0">
                          <a:solidFill>
                            <a:schemeClr val="tx1"/>
                          </a:solidFill>
                        </a:rPr>
                        <a:t>congruent</a:t>
                      </a:r>
                      <a:endParaRPr lang="nb-NO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 &gt; NT</a:t>
                      </a:r>
                      <a:endParaRPr lang="nb-NO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&gt; ET</a:t>
                      </a:r>
                      <a:endParaRPr lang="nb-NO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* sake</a:t>
                      </a:r>
                      <a:r>
                        <a:rPr lang="nb-NO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nb-NO" sz="20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* skyld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* sake/skyld</a:t>
                      </a:r>
                      <a:r>
                        <a:rPr lang="nb-NO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nb-NO" sz="2000" dirty="0" smtClean="0"/>
                        <a:t>‘</a:t>
                      </a:r>
                      <a:r>
                        <a:rPr lang="nb-NO" sz="2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nb-NO" sz="2000" dirty="0" smtClean="0"/>
                        <a:t>’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0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7544" y="227687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Translations of </a:t>
            </a:r>
            <a:r>
              <a:rPr lang="en-US" i="1" dirty="0"/>
              <a:t>for * sake</a:t>
            </a:r>
            <a:r>
              <a:rPr lang="en-US" dirty="0"/>
              <a:t> and </a:t>
            </a:r>
            <a:r>
              <a:rPr lang="en-US" i="1" dirty="0"/>
              <a:t>for * </a:t>
            </a:r>
            <a:r>
              <a:rPr lang="en-US" i="1" dirty="0" err="1"/>
              <a:t>skyld</a:t>
            </a:r>
            <a:r>
              <a:rPr lang="en-US" i="1" dirty="0"/>
              <a:t> </a:t>
            </a:r>
            <a:r>
              <a:rPr lang="en-US" dirty="0"/>
              <a:t>in the ENPC+ (raw numbers)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3084" y="5847726"/>
            <a:ext cx="9147084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Mutual correspondence (</a:t>
            </a:r>
            <a:r>
              <a:rPr lang="en-US" sz="2000" dirty="0" err="1"/>
              <a:t>Altenberg</a:t>
            </a:r>
            <a:r>
              <a:rPr lang="en-US" sz="2000" dirty="0"/>
              <a:t> 1999) of </a:t>
            </a:r>
            <a:r>
              <a:rPr lang="en-US" sz="2000" i="1" dirty="0"/>
              <a:t>for * sake</a:t>
            </a:r>
            <a:r>
              <a:rPr lang="en-US" sz="2000" dirty="0"/>
              <a:t> and </a:t>
            </a:r>
            <a:r>
              <a:rPr lang="en-US" sz="2000" i="1" dirty="0"/>
              <a:t>for * </a:t>
            </a:r>
            <a:r>
              <a:rPr lang="en-US" sz="2000" i="1" dirty="0" err="1"/>
              <a:t>skyld</a:t>
            </a:r>
            <a:r>
              <a:rPr lang="en-US" sz="2000" i="1" dirty="0"/>
              <a:t> = </a:t>
            </a:r>
            <a:r>
              <a:rPr lang="en-US" sz="2000" dirty="0"/>
              <a:t>30.2%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84" y="4400105"/>
            <a:ext cx="91440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err="1" smtClean="0"/>
              <a:t>Congruent</a:t>
            </a:r>
            <a:r>
              <a:rPr lang="nb-NO" sz="1600" dirty="0" smtClean="0"/>
              <a:t> = </a:t>
            </a:r>
            <a:r>
              <a:rPr lang="nb-NO" sz="1600" dirty="0" err="1" smtClean="0"/>
              <a:t>formally</a:t>
            </a:r>
            <a:r>
              <a:rPr lang="nb-NO" sz="1600" dirty="0" smtClean="0"/>
              <a:t> </a:t>
            </a:r>
            <a:r>
              <a:rPr lang="nb-NO" sz="1600" dirty="0" err="1" smtClean="0"/>
              <a:t>similar</a:t>
            </a:r>
            <a:r>
              <a:rPr lang="nb-NO" sz="1600" dirty="0" smtClean="0"/>
              <a:t> </a:t>
            </a:r>
            <a:r>
              <a:rPr lang="nb-NO" sz="1600" dirty="0" err="1" smtClean="0"/>
              <a:t>correspondences</a:t>
            </a:r>
            <a:r>
              <a:rPr lang="nb-NO" sz="1600" dirty="0" smtClean="0"/>
              <a:t> (i.e. </a:t>
            </a:r>
            <a:r>
              <a:rPr lang="nb-NO" sz="1600" i="1" dirty="0"/>
              <a:t>for * sake</a:t>
            </a:r>
            <a:r>
              <a:rPr lang="nb-NO" sz="1600" dirty="0"/>
              <a:t> = </a:t>
            </a:r>
            <a:r>
              <a:rPr lang="nb-NO" sz="1600" i="1" dirty="0"/>
              <a:t>for * </a:t>
            </a:r>
            <a:r>
              <a:rPr lang="nb-NO" sz="1600" i="1" dirty="0" smtClean="0"/>
              <a:t>skyld</a:t>
            </a:r>
            <a:r>
              <a:rPr lang="nb-NO" sz="1600" dirty="0" smtClean="0"/>
              <a:t>)</a:t>
            </a:r>
            <a:endParaRPr lang="nb-NO" sz="1600" dirty="0"/>
          </a:p>
          <a:p>
            <a:r>
              <a:rPr lang="nb-NO" sz="1600" dirty="0" smtClean="0"/>
              <a:t>  </a:t>
            </a:r>
          </a:p>
          <a:p>
            <a:r>
              <a:rPr lang="nb-NO" sz="1600" b="1" dirty="0" smtClean="0"/>
              <a:t>Non-</a:t>
            </a:r>
            <a:r>
              <a:rPr lang="nb-NO" sz="1600" b="1" dirty="0" err="1" smtClean="0"/>
              <a:t>congruent</a:t>
            </a:r>
            <a:r>
              <a:rPr lang="nb-NO" sz="1600" dirty="0" smtClean="0"/>
              <a:t> = </a:t>
            </a:r>
            <a:r>
              <a:rPr lang="nb-NO" sz="1600" dirty="0" err="1" smtClean="0"/>
              <a:t>formally</a:t>
            </a:r>
            <a:r>
              <a:rPr lang="nb-NO" sz="1600" dirty="0" smtClean="0"/>
              <a:t> </a:t>
            </a:r>
            <a:r>
              <a:rPr lang="nb-NO" sz="1600" dirty="0" err="1" smtClean="0"/>
              <a:t>dissimilar</a:t>
            </a:r>
            <a:r>
              <a:rPr lang="nb-NO" sz="1600" dirty="0" smtClean="0"/>
              <a:t> </a:t>
            </a:r>
            <a:r>
              <a:rPr lang="nb-NO" sz="1600" dirty="0" err="1" smtClean="0"/>
              <a:t>correspondences</a:t>
            </a:r>
            <a:r>
              <a:rPr lang="nb-NO" sz="1600" dirty="0" smtClean="0"/>
              <a:t> (e.g. </a:t>
            </a:r>
            <a:r>
              <a:rPr lang="nb-NO" sz="1600" i="1" dirty="0" smtClean="0"/>
              <a:t>for </a:t>
            </a:r>
            <a:r>
              <a:rPr lang="nb-NO" sz="1600" i="1" dirty="0" err="1" smtClean="0"/>
              <a:t>God’s</a:t>
            </a:r>
            <a:r>
              <a:rPr lang="nb-NO" sz="1600" i="1" dirty="0" smtClean="0"/>
              <a:t> sake </a:t>
            </a:r>
            <a:r>
              <a:rPr lang="nb-NO" sz="1600" dirty="0" smtClean="0"/>
              <a:t>= </a:t>
            </a:r>
            <a:r>
              <a:rPr lang="nb-NO" sz="1600" i="1" dirty="0" smtClean="0"/>
              <a:t>Herregud</a:t>
            </a:r>
            <a:r>
              <a:rPr lang="nb-NO" sz="1600" dirty="0" smtClean="0"/>
              <a:t> (‘</a:t>
            </a:r>
            <a:r>
              <a:rPr lang="nb-NO" sz="1600" dirty="0" err="1" smtClean="0"/>
              <a:t>Lordgod</a:t>
            </a:r>
            <a:r>
              <a:rPr lang="nb-NO" sz="1600" dirty="0" smtClean="0"/>
              <a:t>’)</a:t>
            </a:r>
            <a:endParaRPr lang="nb-NO" sz="1600" dirty="0"/>
          </a:p>
        </p:txBody>
      </p:sp>
      <p:sp>
        <p:nvSpPr>
          <p:cNvPr id="4" name="Oval 3"/>
          <p:cNvSpPr/>
          <p:nvPr/>
        </p:nvSpPr>
        <p:spPr bwMode="auto">
          <a:xfrm>
            <a:off x="4860032" y="3068960"/>
            <a:ext cx="576064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60032" y="3875769"/>
            <a:ext cx="576064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851070" y="3068960"/>
            <a:ext cx="576064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851070" y="3875769"/>
            <a:ext cx="576064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027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21944" cy="1143756"/>
          </a:xfrm>
        </p:spPr>
        <p:txBody>
          <a:bodyPr/>
          <a:lstStyle/>
          <a:p>
            <a:r>
              <a:rPr lang="nb-NO" dirty="0" err="1"/>
              <a:t>Examples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tendencies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184576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English </a:t>
            </a:r>
            <a:r>
              <a:rPr lang="nb-NO" dirty="0" err="1">
                <a:solidFill>
                  <a:srgbClr val="0070C0"/>
                </a:solidFill>
              </a:rPr>
              <a:t>expletive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>
                <a:solidFill>
                  <a:srgbClr val="0070C0"/>
                </a:solidFill>
                <a:cs typeface="Arial"/>
              </a:rPr>
              <a:t>→ non-</a:t>
            </a:r>
            <a:r>
              <a:rPr lang="nb-NO" dirty="0" err="1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dirty="0" smtClean="0"/>
              <a:t>(7)</a:t>
            </a:r>
            <a:r>
              <a:rPr lang="nb-NO" dirty="0"/>
              <a:t>	"</a:t>
            </a:r>
            <a:r>
              <a:rPr lang="nb-NO" dirty="0" err="1"/>
              <a:t>They're</a:t>
            </a:r>
            <a:r>
              <a:rPr lang="nb-NO" dirty="0"/>
              <a:t> just </a:t>
            </a:r>
            <a:r>
              <a:rPr lang="nb-NO" dirty="0" err="1"/>
              <a:t>traffic</a:t>
            </a:r>
            <a:r>
              <a:rPr lang="nb-NO" dirty="0"/>
              <a:t> </a:t>
            </a:r>
            <a:r>
              <a:rPr lang="nb-NO" dirty="0" err="1"/>
              <a:t>cones</a:t>
            </a:r>
            <a:r>
              <a:rPr lang="nb-NO" dirty="0"/>
              <a:t>, </a:t>
            </a:r>
            <a:r>
              <a:rPr lang="nb-NO" u="sng" dirty="0"/>
              <a:t>for </a:t>
            </a:r>
            <a:r>
              <a:rPr lang="nb-NO" u="sng" dirty="0" err="1"/>
              <a:t>fuck's</a:t>
            </a:r>
            <a:r>
              <a:rPr lang="nb-NO" u="sng" dirty="0"/>
              <a:t> sake</a:t>
            </a:r>
            <a:r>
              <a:rPr lang="nb-NO" dirty="0"/>
              <a:t>." </a:t>
            </a:r>
            <a:r>
              <a:rPr lang="nb-NO" sz="1600" dirty="0"/>
              <a:t>(PeRo2E)</a:t>
            </a:r>
          </a:p>
          <a:p>
            <a:pPr marL="0" indent="0">
              <a:buNone/>
            </a:pPr>
            <a:r>
              <a:rPr lang="nb-NO" dirty="0"/>
              <a:t>	"Det er jo bare trafikkjegler, </a:t>
            </a:r>
            <a:r>
              <a:rPr lang="nb-NO" u="sng" dirty="0"/>
              <a:t>for faen</a:t>
            </a:r>
            <a:r>
              <a:rPr lang="nb-NO" dirty="0"/>
              <a:t>." </a:t>
            </a:r>
            <a:r>
              <a:rPr lang="nb-NO" sz="1600" dirty="0"/>
              <a:t>(PeRo2TN)</a:t>
            </a:r>
          </a:p>
          <a:p>
            <a:pPr marL="0" indent="892175">
              <a:buNone/>
            </a:pPr>
            <a:r>
              <a:rPr lang="nb-NO" sz="1600" dirty="0"/>
              <a:t>Lit.: … for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devil</a:t>
            </a:r>
            <a:endParaRPr lang="nb-NO" sz="1600" dirty="0"/>
          </a:p>
          <a:p>
            <a:pPr marL="892175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English </a:t>
            </a:r>
            <a:r>
              <a:rPr lang="nb-NO" dirty="0" err="1" smtClean="0">
                <a:solidFill>
                  <a:srgbClr val="0070C0"/>
                </a:solidFill>
              </a:rPr>
              <a:t>consideration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>
                <a:solidFill>
                  <a:srgbClr val="0070C0"/>
                </a:solidFill>
                <a:cs typeface="Arial"/>
              </a:rPr>
              <a:t>→ </a:t>
            </a:r>
            <a:r>
              <a:rPr lang="nb-NO" dirty="0" err="1" smtClean="0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/>
              <a:t>(8)	</a:t>
            </a:r>
            <a:r>
              <a:rPr lang="en-GB" u="sng" dirty="0" smtClean="0"/>
              <a:t>For </a:t>
            </a:r>
            <a:r>
              <a:rPr lang="en-GB" u="sng" dirty="0"/>
              <a:t>my </a:t>
            </a:r>
            <a:r>
              <a:rPr lang="en-GB" u="sng" dirty="0" smtClean="0"/>
              <a:t>sake</a:t>
            </a:r>
            <a:r>
              <a:rPr lang="en-GB" dirty="0" smtClean="0"/>
              <a:t>. </a:t>
            </a:r>
            <a:r>
              <a:rPr lang="en-GB" sz="1600" dirty="0" smtClean="0"/>
              <a:t>(JB1)</a:t>
            </a:r>
          </a:p>
          <a:p>
            <a:pPr marL="892175" indent="0">
              <a:buNone/>
            </a:pPr>
            <a:r>
              <a:rPr lang="nb-NO" u="sng" dirty="0" smtClean="0"/>
              <a:t>For min skyld</a:t>
            </a:r>
            <a:r>
              <a:rPr lang="nb-NO" dirty="0" smtClean="0"/>
              <a:t>. </a:t>
            </a:r>
            <a:r>
              <a:rPr lang="nb-NO" sz="1600" dirty="0" smtClean="0"/>
              <a:t>(JB1T)</a:t>
            </a:r>
          </a:p>
          <a:p>
            <a:pPr marL="892175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English purpose </a:t>
            </a:r>
            <a:r>
              <a:rPr lang="nb-NO" dirty="0">
                <a:solidFill>
                  <a:srgbClr val="0070C0"/>
                </a:solidFill>
                <a:cs typeface="Arial"/>
              </a:rPr>
              <a:t>→ </a:t>
            </a:r>
            <a:r>
              <a:rPr lang="nb-NO" dirty="0" err="1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dirty="0" smtClean="0"/>
              <a:t>(</a:t>
            </a:r>
            <a:r>
              <a:rPr lang="nb-NO" dirty="0"/>
              <a:t>9</a:t>
            </a:r>
            <a:r>
              <a:rPr lang="nb-NO" dirty="0" smtClean="0"/>
              <a:t>)</a:t>
            </a:r>
            <a:r>
              <a:rPr lang="nb-NO" dirty="0"/>
              <a:t>	</a:t>
            </a:r>
            <a:r>
              <a:rPr lang="en-GB" dirty="0"/>
              <a:t>We stayed together </a:t>
            </a:r>
            <a:r>
              <a:rPr lang="en-GB" u="sng" dirty="0"/>
              <a:t>for appearances' sake </a:t>
            </a:r>
            <a:r>
              <a:rPr lang="en-GB" dirty="0"/>
              <a:t>… </a:t>
            </a:r>
            <a:r>
              <a:rPr lang="en-GB" sz="1600" dirty="0"/>
              <a:t>(PeRo2E)</a:t>
            </a:r>
          </a:p>
          <a:p>
            <a:pPr marL="892175" indent="0">
              <a:buNone/>
            </a:pPr>
            <a:r>
              <a:rPr lang="nb-NO" dirty="0"/>
              <a:t>Vi holdt sammen </a:t>
            </a:r>
            <a:r>
              <a:rPr lang="nb-NO" u="sng" dirty="0"/>
              <a:t>for syns skyld </a:t>
            </a:r>
            <a:r>
              <a:rPr lang="nb-NO" dirty="0"/>
              <a:t>… </a:t>
            </a:r>
            <a:r>
              <a:rPr lang="en-GB" sz="1600" dirty="0"/>
              <a:t>(PeRo2TN)</a:t>
            </a:r>
          </a:p>
          <a:p>
            <a:pPr marL="0" indent="0">
              <a:buNone/>
            </a:pPr>
            <a:endParaRPr lang="nb-NO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6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620961" cy="5326253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Norwegian </a:t>
            </a:r>
            <a:r>
              <a:rPr lang="nb-NO" dirty="0" err="1">
                <a:solidFill>
                  <a:srgbClr val="0070C0"/>
                </a:solidFill>
              </a:rPr>
              <a:t>expletive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>
                <a:solidFill>
                  <a:srgbClr val="0070C0"/>
                </a:solidFill>
                <a:cs typeface="Arial"/>
              </a:rPr>
              <a:t>→ </a:t>
            </a:r>
            <a:r>
              <a:rPr lang="nb-NO" dirty="0" err="1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dirty="0" smtClean="0"/>
              <a:t>(10)</a:t>
            </a:r>
            <a:r>
              <a:rPr lang="nb-NO" dirty="0"/>
              <a:t>	- Slipp han nå </a:t>
            </a:r>
            <a:r>
              <a:rPr lang="nb-NO" u="sng" dirty="0"/>
              <a:t>for guds skyld </a:t>
            </a:r>
            <a:r>
              <a:rPr lang="nb-NO" dirty="0"/>
              <a:t>ned. </a:t>
            </a:r>
            <a:r>
              <a:rPr lang="nb-NO" sz="1600" dirty="0"/>
              <a:t>(PePe1N)</a:t>
            </a:r>
          </a:p>
          <a:p>
            <a:pPr marL="0" indent="0">
              <a:buNone/>
            </a:pPr>
            <a:r>
              <a:rPr lang="nb-NO" dirty="0"/>
              <a:t>	"</a:t>
            </a:r>
            <a:r>
              <a:rPr lang="nb-NO" dirty="0" err="1"/>
              <a:t>Put</a:t>
            </a:r>
            <a:r>
              <a:rPr lang="nb-NO" dirty="0"/>
              <a:t> him </a:t>
            </a:r>
            <a:r>
              <a:rPr lang="nb-NO" dirty="0" err="1"/>
              <a:t>down</a:t>
            </a:r>
            <a:r>
              <a:rPr lang="nb-NO" dirty="0"/>
              <a:t>, </a:t>
            </a:r>
            <a:r>
              <a:rPr lang="nb-NO" u="sng" dirty="0"/>
              <a:t>for </a:t>
            </a:r>
            <a:r>
              <a:rPr lang="nb-NO" u="sng" dirty="0" err="1"/>
              <a:t>God's</a:t>
            </a:r>
            <a:r>
              <a:rPr lang="nb-NO" u="sng" dirty="0"/>
              <a:t> sake</a:t>
            </a:r>
            <a:r>
              <a:rPr lang="nb-NO" dirty="0"/>
              <a:t>." </a:t>
            </a:r>
            <a:r>
              <a:rPr lang="nb-NO" sz="1600" dirty="0"/>
              <a:t>(PePe1TE)</a:t>
            </a:r>
          </a:p>
          <a:p>
            <a:pPr marL="892175" indent="-892175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Norwegian </a:t>
            </a:r>
            <a:r>
              <a:rPr lang="nb-NO" dirty="0" err="1" smtClean="0">
                <a:solidFill>
                  <a:srgbClr val="0070C0"/>
                </a:solidFill>
              </a:rPr>
              <a:t>consideration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>
                <a:solidFill>
                  <a:srgbClr val="0070C0"/>
                </a:solidFill>
                <a:cs typeface="Arial"/>
              </a:rPr>
              <a:t>→ </a:t>
            </a:r>
            <a:r>
              <a:rPr lang="nb-NO" dirty="0" err="1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dirty="0" smtClean="0"/>
              <a:t>(11)	</a:t>
            </a:r>
            <a:r>
              <a:rPr lang="nb-NO" dirty="0"/>
              <a:t> </a:t>
            </a:r>
            <a:r>
              <a:rPr lang="nb-NO" dirty="0" smtClean="0"/>
              <a:t>… </a:t>
            </a:r>
            <a:r>
              <a:rPr lang="nb-NO" dirty="0"/>
              <a:t>hun gjorde </a:t>
            </a:r>
            <a:r>
              <a:rPr lang="nb-NO" dirty="0" smtClean="0"/>
              <a:t>det </a:t>
            </a:r>
            <a:r>
              <a:rPr lang="nb-NO" u="sng" dirty="0" smtClean="0"/>
              <a:t>for pappas skyld </a:t>
            </a:r>
            <a:r>
              <a:rPr lang="nb-NO" dirty="0" smtClean="0"/>
              <a:t>… </a:t>
            </a:r>
            <a:r>
              <a:rPr lang="nb-NO" sz="1600" dirty="0" smtClean="0"/>
              <a:t>(PeRy1N)</a:t>
            </a:r>
          </a:p>
          <a:p>
            <a:pPr marL="0" indent="0">
              <a:buNone/>
            </a:pPr>
            <a:r>
              <a:rPr lang="nb-NO" dirty="0" smtClean="0"/>
              <a:t>	…</a:t>
            </a:r>
            <a:r>
              <a:rPr lang="en-GB" dirty="0"/>
              <a:t> she was doing it </a:t>
            </a:r>
            <a:r>
              <a:rPr lang="en-GB" u="sng" dirty="0"/>
              <a:t>for Dad's </a:t>
            </a:r>
            <a:r>
              <a:rPr lang="en-GB" u="sng" dirty="0" smtClean="0"/>
              <a:t>sake </a:t>
            </a:r>
            <a:r>
              <a:rPr lang="en-GB" dirty="0" smtClean="0"/>
              <a:t>… </a:t>
            </a:r>
            <a:r>
              <a:rPr lang="nb-NO" sz="1600" dirty="0"/>
              <a:t>(</a:t>
            </a:r>
            <a:r>
              <a:rPr lang="nb-NO" sz="1600" dirty="0" smtClean="0"/>
              <a:t>PeRy1TE)</a:t>
            </a:r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Norwegian purpose </a:t>
            </a:r>
            <a:r>
              <a:rPr lang="nb-NO" dirty="0">
                <a:solidFill>
                  <a:srgbClr val="0070C0"/>
                </a:solidFill>
                <a:cs typeface="Arial"/>
              </a:rPr>
              <a:t>→ non-</a:t>
            </a:r>
            <a:r>
              <a:rPr lang="nb-NO" dirty="0" err="1">
                <a:solidFill>
                  <a:srgbClr val="0070C0"/>
                </a:solidFill>
                <a:cs typeface="Arial"/>
              </a:rPr>
              <a:t>congruent</a:t>
            </a:r>
            <a:endParaRPr lang="nb-NO" dirty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r>
              <a:rPr lang="en-GB" dirty="0" smtClean="0"/>
              <a:t>(12)	Han </a:t>
            </a:r>
            <a:r>
              <a:rPr lang="en-GB" dirty="0" err="1"/>
              <a:t>rygget</a:t>
            </a:r>
            <a:r>
              <a:rPr lang="en-GB" dirty="0"/>
              <a:t> et </a:t>
            </a:r>
            <a:r>
              <a:rPr lang="en-GB" dirty="0" err="1"/>
              <a:t>skritt</a:t>
            </a:r>
            <a:r>
              <a:rPr lang="en-GB" dirty="0"/>
              <a:t> </a:t>
            </a:r>
            <a:r>
              <a:rPr lang="en-GB" u="sng" dirty="0"/>
              <a:t>for </a:t>
            </a:r>
            <a:r>
              <a:rPr lang="en-GB" u="sng" dirty="0" err="1"/>
              <a:t>sikkerhets</a:t>
            </a:r>
            <a:r>
              <a:rPr lang="en-GB" u="sng" dirty="0"/>
              <a:t> </a:t>
            </a:r>
            <a:r>
              <a:rPr lang="en-GB" u="sng" dirty="0" err="1"/>
              <a:t>skyld</a:t>
            </a:r>
            <a:r>
              <a:rPr lang="en-GB" dirty="0"/>
              <a:t>. </a:t>
            </a:r>
            <a:r>
              <a:rPr lang="en-GB" sz="1600" dirty="0"/>
              <a:t>(KaFo1N)</a:t>
            </a:r>
          </a:p>
          <a:p>
            <a:pPr marL="892175" indent="0">
              <a:buNone/>
            </a:pPr>
            <a:r>
              <a:rPr lang="en-GB" sz="1600" dirty="0"/>
              <a:t>Lit.: … for safety’s sake</a:t>
            </a:r>
          </a:p>
          <a:p>
            <a:pPr marL="892175" indent="-892175">
              <a:buNone/>
            </a:pPr>
            <a:r>
              <a:rPr lang="en-GB" dirty="0"/>
              <a:t>	He retreated a step, </a:t>
            </a:r>
            <a:r>
              <a:rPr lang="en-GB" u="sng" dirty="0"/>
              <a:t>just to be on the safe side</a:t>
            </a:r>
            <a:r>
              <a:rPr lang="en-GB" dirty="0"/>
              <a:t>. </a:t>
            </a:r>
            <a:r>
              <a:rPr lang="en-GB" sz="1600" dirty="0"/>
              <a:t>(KaFo1TE)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75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Non-</a:t>
            </a:r>
            <a:r>
              <a:rPr lang="nb-NO" sz="2400" dirty="0" err="1" smtClean="0"/>
              <a:t>congruent</a:t>
            </a:r>
            <a:r>
              <a:rPr lang="nb-NO" sz="2400" dirty="0" smtClean="0"/>
              <a:t> English </a:t>
            </a:r>
            <a:r>
              <a:rPr lang="nb-NO" sz="2400" dirty="0" err="1" smtClean="0"/>
              <a:t>correspondences</a:t>
            </a:r>
            <a:r>
              <a:rPr lang="nb-NO" sz="2400" dirty="0" smtClean="0"/>
              <a:t> </a:t>
            </a:r>
            <a:r>
              <a:rPr lang="nb-NO" sz="2400" dirty="0"/>
              <a:t>(</a:t>
            </a:r>
            <a:r>
              <a:rPr lang="nb-NO" sz="2400" dirty="0" err="1"/>
              <a:t>translations</a:t>
            </a:r>
            <a:r>
              <a:rPr lang="nb-NO" sz="2400" dirty="0"/>
              <a:t> and </a:t>
            </a:r>
            <a:r>
              <a:rPr lang="nb-NO" sz="2400" dirty="0" err="1"/>
              <a:t>sources</a:t>
            </a:r>
            <a:r>
              <a:rPr lang="nb-NO" sz="2400" dirty="0"/>
              <a:t>)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smtClean="0"/>
              <a:t>most </a:t>
            </a:r>
            <a:r>
              <a:rPr lang="nb-NO" sz="2400" dirty="0" err="1" smtClean="0"/>
              <a:t>frequent</a:t>
            </a:r>
            <a:r>
              <a:rPr lang="nb-NO" sz="2400" dirty="0" smtClean="0"/>
              <a:t> Norwegian purpose </a:t>
            </a:r>
            <a:r>
              <a:rPr lang="nb-NO" sz="2400" dirty="0" err="1" smtClean="0"/>
              <a:t>uses</a:t>
            </a:r>
            <a:r>
              <a:rPr lang="nb-NO" sz="2400" dirty="0" smtClean="0"/>
              <a:t> </a:t>
            </a:r>
            <a:r>
              <a:rPr lang="nb-NO" sz="2400" dirty="0" err="1"/>
              <a:t>with</a:t>
            </a:r>
            <a:r>
              <a:rPr lang="nb-NO" sz="2400" dirty="0"/>
              <a:t> </a:t>
            </a:r>
            <a:r>
              <a:rPr lang="nb-NO" sz="2400" i="1" dirty="0"/>
              <a:t>for * </a:t>
            </a:r>
            <a:r>
              <a:rPr lang="nb-NO" sz="2400" i="1" dirty="0" smtClean="0"/>
              <a:t>skyld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202439"/>
              </p:ext>
            </p:extLst>
          </p:nvPr>
        </p:nvGraphicFramePr>
        <p:xfrm>
          <a:off x="251521" y="2251461"/>
          <a:ext cx="82089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624">
                <a:tc>
                  <a:txBody>
                    <a:bodyPr/>
                    <a:lstStyle/>
                    <a:p>
                      <a:r>
                        <a:rPr lang="nb-NO" sz="1800" i="1" dirty="0" smtClean="0">
                          <a:solidFill>
                            <a:schemeClr val="tx1"/>
                          </a:solidFill>
                        </a:rPr>
                        <a:t>for sikkerhets</a:t>
                      </a:r>
                      <a:r>
                        <a:rPr lang="nb-NO" sz="1800" i="1" baseline="0" dirty="0" smtClean="0">
                          <a:solidFill>
                            <a:schemeClr val="tx1"/>
                          </a:solidFill>
                        </a:rPr>
                        <a:t> skyld</a:t>
                      </a:r>
                    </a:p>
                    <a:p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(‘for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safety’s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sake’)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i="1" dirty="0" smtClean="0">
                          <a:solidFill>
                            <a:schemeClr val="tx1"/>
                          </a:solidFill>
                        </a:rPr>
                        <a:t>for moro skyld</a:t>
                      </a:r>
                    </a:p>
                    <a:p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(‘for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fun’s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sake’)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to be </a:t>
                      </a:r>
                      <a:r>
                        <a:rPr lang="nb-NO" sz="1800" dirty="0" err="1" smtClean="0"/>
                        <a:t>on</a:t>
                      </a:r>
                      <a:r>
                        <a:rPr lang="nb-NO" sz="1800" dirty="0" smtClean="0"/>
                        <a:t> </a:t>
                      </a:r>
                      <a:r>
                        <a:rPr lang="nb-NO" sz="1800" dirty="0" err="1" smtClean="0"/>
                        <a:t>the</a:t>
                      </a:r>
                      <a:r>
                        <a:rPr lang="nb-NO" sz="1800" dirty="0" smtClean="0"/>
                        <a:t> safe side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just in case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i="0" dirty="0" smtClean="0"/>
                        <a:t>for N (</a:t>
                      </a:r>
                      <a:r>
                        <a:rPr lang="nb-NO" sz="1800" i="0" dirty="0" err="1" smtClean="0"/>
                        <a:t>fun</a:t>
                      </a:r>
                      <a:r>
                        <a:rPr lang="nb-NO" sz="1800" i="0" dirty="0" smtClean="0"/>
                        <a:t>/</a:t>
                      </a:r>
                      <a:r>
                        <a:rPr lang="nb-NO" sz="1800" i="0" dirty="0" err="1" smtClean="0"/>
                        <a:t>entertainment</a:t>
                      </a:r>
                      <a:r>
                        <a:rPr lang="nb-NO" sz="1800" i="0" dirty="0" smtClean="0"/>
                        <a:t>/</a:t>
                      </a:r>
                      <a:r>
                        <a:rPr lang="nb-NO" sz="1800" i="0" dirty="0" err="1" smtClean="0"/>
                        <a:t>pleasure</a:t>
                      </a:r>
                      <a:r>
                        <a:rPr lang="nb-NO" sz="1800" i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a matter </a:t>
                      </a:r>
                      <a:r>
                        <a:rPr lang="nb-NO" sz="1800" dirty="0" err="1" smtClean="0"/>
                        <a:t>of</a:t>
                      </a:r>
                      <a:r>
                        <a:rPr lang="nb-NO" sz="1800" dirty="0" smtClean="0"/>
                        <a:t> N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800" dirty="0" smtClean="0"/>
                        <a:t>for </a:t>
                      </a:r>
                      <a:r>
                        <a:rPr lang="nb-NO" sz="1800" dirty="0" err="1" smtClean="0"/>
                        <a:t>the</a:t>
                      </a:r>
                      <a:r>
                        <a:rPr lang="nb-NO" sz="1800" dirty="0" smtClean="0"/>
                        <a:t> sake </a:t>
                      </a:r>
                      <a:r>
                        <a:rPr lang="nb-NO" sz="1800" dirty="0" err="1" smtClean="0"/>
                        <a:t>of</a:t>
                      </a:r>
                      <a:r>
                        <a:rPr lang="nb-NO" sz="1800" dirty="0" smtClean="0"/>
                        <a:t> N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41" y="2924944"/>
            <a:ext cx="2451651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2699793" y="3645024"/>
            <a:ext cx="3672408" cy="3703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6372200" y="4015361"/>
            <a:ext cx="2088233" cy="7303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04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dirty="0" smtClean="0"/>
              <a:t>Non-</a:t>
            </a:r>
            <a:r>
              <a:rPr lang="nb-NO" sz="2800" dirty="0" err="1" smtClean="0"/>
              <a:t>congruent</a:t>
            </a:r>
            <a:r>
              <a:rPr lang="nb-NO" sz="2800" dirty="0" smtClean="0"/>
              <a:t> Norwegian </a:t>
            </a:r>
            <a:r>
              <a:rPr lang="nb-NO" sz="2800" dirty="0" err="1"/>
              <a:t>correspondences</a:t>
            </a:r>
            <a:r>
              <a:rPr lang="nb-NO" sz="2800" dirty="0"/>
              <a:t> (</a:t>
            </a:r>
            <a:r>
              <a:rPr lang="nb-NO" sz="2800" dirty="0" err="1"/>
              <a:t>translations</a:t>
            </a:r>
            <a:r>
              <a:rPr lang="nb-NO" sz="2800" dirty="0"/>
              <a:t> and </a:t>
            </a:r>
            <a:r>
              <a:rPr lang="nb-NO" sz="2800" dirty="0" err="1"/>
              <a:t>sources</a:t>
            </a:r>
            <a:r>
              <a:rPr lang="nb-NO" sz="2800" dirty="0"/>
              <a:t>)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most </a:t>
            </a:r>
            <a:r>
              <a:rPr lang="nb-NO" sz="2800" dirty="0" err="1"/>
              <a:t>frequent</a:t>
            </a:r>
            <a:r>
              <a:rPr lang="nb-NO" sz="2800" dirty="0"/>
              <a:t> English </a:t>
            </a:r>
            <a:r>
              <a:rPr lang="nb-NO" sz="2800" dirty="0" err="1"/>
              <a:t>expletives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</a:t>
            </a:r>
            <a:r>
              <a:rPr lang="nb-NO" sz="2800" i="1" dirty="0"/>
              <a:t>for * </a:t>
            </a:r>
            <a:r>
              <a:rPr lang="nb-NO" sz="2800" i="1" dirty="0" smtClean="0"/>
              <a:t>sake</a:t>
            </a:r>
            <a:endParaRPr lang="nb-NO" sz="2800" b="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403044"/>
              </p:ext>
            </p:extLst>
          </p:nvPr>
        </p:nvGraphicFramePr>
        <p:xfrm>
          <a:off x="0" y="2251461"/>
          <a:ext cx="9144001" cy="188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9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624"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nb-NO" sz="1800" dirty="0" err="1">
                          <a:solidFill>
                            <a:schemeClr val="tx1"/>
                          </a:solidFill>
                        </a:rPr>
                        <a:t>Christ’s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 sake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nb-NO" sz="1800" dirty="0" err="1">
                          <a:solidFill>
                            <a:schemeClr val="tx1"/>
                          </a:solidFill>
                        </a:rPr>
                        <a:t>fuck’s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 sake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nb-NO" sz="1800" dirty="0" err="1">
                          <a:solidFill>
                            <a:schemeClr val="tx1"/>
                          </a:solidFill>
                        </a:rPr>
                        <a:t>God’s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 sake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b-NO" sz="1600" b="0" i="1" dirty="0"/>
                        <a:t>for svingende </a:t>
                      </a:r>
                      <a:r>
                        <a:rPr lang="nb-NO" sz="1600" i="0" dirty="0"/>
                        <a:t>(lit. ‘for </a:t>
                      </a:r>
                      <a:r>
                        <a:rPr lang="nb-NO" sz="1600" i="0" dirty="0" err="1"/>
                        <a:t>swinging</a:t>
                      </a:r>
                      <a:r>
                        <a:rPr lang="nb-NO" sz="1600" i="0" dirty="0"/>
                        <a:t>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b="0" i="1" dirty="0" smtClean="0"/>
                        <a:t>for svingende </a:t>
                      </a:r>
                      <a:r>
                        <a:rPr lang="nb-NO" sz="1600" i="0" dirty="0" smtClean="0"/>
                        <a:t>(lit. ‘for </a:t>
                      </a:r>
                      <a:r>
                        <a:rPr lang="nb-NO" sz="1600" i="0" dirty="0" err="1" smtClean="0"/>
                        <a:t>swinging</a:t>
                      </a:r>
                      <a:r>
                        <a:rPr lang="nb-NO" sz="1600" i="0" dirty="0" smtClean="0"/>
                        <a:t>’)</a:t>
                      </a:r>
                      <a:endParaRPr lang="nb-NO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b-NO" sz="1600" i="1" dirty="0"/>
                        <a:t>herregud</a:t>
                      </a:r>
                      <a:r>
                        <a:rPr lang="nb-NO" sz="1600" dirty="0"/>
                        <a:t> (‘God’,</a:t>
                      </a:r>
                      <a:r>
                        <a:rPr lang="nb-NO" sz="1600" baseline="0" dirty="0"/>
                        <a:t> </a:t>
                      </a:r>
                      <a:r>
                        <a:rPr lang="nb-NO" sz="1600" dirty="0"/>
                        <a:t>lit. ‘</a:t>
                      </a:r>
                      <a:r>
                        <a:rPr lang="nb-NO" sz="1600" dirty="0" err="1"/>
                        <a:t>lordgod</a:t>
                      </a:r>
                      <a:r>
                        <a:rPr lang="nb-NO" sz="1600" dirty="0"/>
                        <a:t>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i="1" dirty="0" smtClean="0"/>
                        <a:t>herregud</a:t>
                      </a:r>
                      <a:r>
                        <a:rPr lang="nb-NO" sz="1600" dirty="0" smtClean="0"/>
                        <a:t> (‘God’,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lit. ‘</a:t>
                      </a:r>
                      <a:r>
                        <a:rPr lang="nb-NO" sz="1600" dirty="0" err="1" smtClean="0"/>
                        <a:t>lordgod</a:t>
                      </a:r>
                      <a:r>
                        <a:rPr lang="nb-NO" sz="1600" dirty="0" smtClean="0"/>
                        <a:t>’)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helvete (‘hell’)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i="1" dirty="0" smtClean="0"/>
                        <a:t>i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i="1" dirty="0" smtClean="0"/>
                        <a:t>herrens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i="1" dirty="0" smtClean="0"/>
                        <a:t>navn</a:t>
                      </a:r>
                      <a:r>
                        <a:rPr lang="nb-NO" sz="1600" dirty="0" smtClean="0"/>
                        <a:t> (‘in </a:t>
                      </a:r>
                      <a:r>
                        <a:rPr lang="nb-NO" sz="1600" dirty="0" err="1" smtClean="0"/>
                        <a:t>the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dirty="0" err="1" smtClean="0"/>
                        <a:t>lord’s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dirty="0" err="1" smtClean="0"/>
                        <a:t>name</a:t>
                      </a:r>
                      <a:r>
                        <a:rPr lang="nb-NO" sz="1600" dirty="0" smtClean="0"/>
                        <a:t>’)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i="0" dirty="0" smtClean="0"/>
                        <a:t>(</a:t>
                      </a:r>
                      <a:r>
                        <a:rPr lang="nb-NO" sz="1600" i="1" dirty="0" smtClean="0"/>
                        <a:t>for</a:t>
                      </a:r>
                      <a:r>
                        <a:rPr lang="nb-NO" sz="1600" i="0" dirty="0" smtClean="0"/>
                        <a:t>)</a:t>
                      </a:r>
                      <a:r>
                        <a:rPr lang="nb-NO" sz="1600" i="1" dirty="0" smtClean="0"/>
                        <a:t> faen </a:t>
                      </a:r>
                      <a:r>
                        <a:rPr lang="nb-NO" sz="1600" dirty="0" smtClean="0"/>
                        <a:t>(‘(for)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err="1" smtClean="0"/>
                        <a:t>the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dirty="0" err="1" smtClean="0"/>
                        <a:t>devil</a:t>
                      </a:r>
                      <a:r>
                        <a:rPr lang="nb-NO" sz="1600" dirty="0" smtClean="0"/>
                        <a:t>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i="0" dirty="0" smtClean="0"/>
                        <a:t>(</a:t>
                      </a:r>
                      <a:r>
                        <a:rPr lang="nb-NO" sz="1600" i="1" dirty="0" smtClean="0"/>
                        <a:t>for</a:t>
                      </a:r>
                      <a:r>
                        <a:rPr lang="nb-NO" sz="1600" i="0" dirty="0" smtClean="0"/>
                        <a:t>)</a:t>
                      </a:r>
                      <a:r>
                        <a:rPr lang="nb-NO" sz="1600" i="1" dirty="0" smtClean="0"/>
                        <a:t> faen </a:t>
                      </a:r>
                      <a:r>
                        <a:rPr lang="nb-NO" sz="1600" dirty="0" smtClean="0"/>
                        <a:t>(‘(for) </a:t>
                      </a:r>
                      <a:r>
                        <a:rPr lang="nb-NO" sz="1600" dirty="0" err="1" smtClean="0"/>
                        <a:t>the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err="1" smtClean="0"/>
                        <a:t>devil</a:t>
                      </a:r>
                      <a:r>
                        <a:rPr lang="nb-NO" sz="1600" dirty="0" smtClean="0"/>
                        <a:t>’)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03848" y="3779405"/>
            <a:ext cx="5940153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3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Summary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bidirectional</a:t>
            </a:r>
            <a:r>
              <a:rPr lang="nb-NO" dirty="0"/>
              <a:t> </a:t>
            </a: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study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211" y="1977368"/>
            <a:ext cx="7924464" cy="4547976"/>
          </a:xfrm>
        </p:spPr>
        <p:txBody>
          <a:bodyPr>
            <a:normAutofit fontScale="70000" lnSpcReduction="20000"/>
          </a:bodyPr>
          <a:lstStyle/>
          <a:p>
            <a:r>
              <a:rPr lang="nb-NO" sz="2900" dirty="0" err="1" smtClean="0"/>
              <a:t>Uncover</a:t>
            </a:r>
            <a:r>
              <a:rPr lang="nb-NO" sz="2900" dirty="0" smtClean="0"/>
              <a:t> different </a:t>
            </a:r>
            <a:r>
              <a:rPr lang="nb-NO" sz="2900" dirty="0" err="1"/>
              <a:t>preferences</a:t>
            </a:r>
            <a:r>
              <a:rPr lang="nb-NO" sz="2900" dirty="0"/>
              <a:t> </a:t>
            </a:r>
            <a:r>
              <a:rPr lang="nb-NO" sz="2900" dirty="0" err="1"/>
              <a:t>of</a:t>
            </a:r>
            <a:r>
              <a:rPr lang="nb-NO" sz="2900" dirty="0"/>
              <a:t> </a:t>
            </a:r>
            <a:r>
              <a:rPr lang="nb-NO" sz="2900" dirty="0" err="1"/>
              <a:t>use</a:t>
            </a:r>
            <a:r>
              <a:rPr lang="nb-NO" sz="2900" dirty="0"/>
              <a:t> in English and Norwegian (</a:t>
            </a:r>
            <a:r>
              <a:rPr lang="nb-NO" sz="2900" dirty="0" err="1"/>
              <a:t>incl</a:t>
            </a:r>
            <a:r>
              <a:rPr lang="nb-NO" sz="2900" dirty="0"/>
              <a:t>. different </a:t>
            </a:r>
            <a:r>
              <a:rPr lang="nb-NO" sz="2900" dirty="0" err="1"/>
              <a:t>extended</a:t>
            </a:r>
            <a:r>
              <a:rPr lang="nb-NO" sz="2900" dirty="0"/>
              <a:t>-units-</a:t>
            </a:r>
            <a:r>
              <a:rPr lang="nb-NO" sz="2900" dirty="0" err="1"/>
              <a:t>of</a:t>
            </a:r>
            <a:r>
              <a:rPr lang="nb-NO" sz="2900" dirty="0"/>
              <a:t>-</a:t>
            </a:r>
            <a:r>
              <a:rPr lang="nb-NO" sz="2900" dirty="0" err="1"/>
              <a:t>meaning</a:t>
            </a:r>
            <a:r>
              <a:rPr lang="nb-NO" sz="2900" dirty="0" smtClean="0"/>
              <a:t>) </a:t>
            </a:r>
            <a:r>
              <a:rPr lang="nb-NO" sz="2900" dirty="0" err="1" smtClean="0"/>
              <a:t>through</a:t>
            </a:r>
            <a:r>
              <a:rPr lang="nb-NO" sz="2900" dirty="0" smtClean="0"/>
              <a:t> </a:t>
            </a:r>
            <a:r>
              <a:rPr lang="nb-NO" sz="2900" dirty="0" err="1" smtClean="0"/>
              <a:t>both</a:t>
            </a:r>
            <a:r>
              <a:rPr lang="nb-NO" sz="2900" dirty="0" smtClean="0"/>
              <a:t> </a:t>
            </a:r>
            <a:r>
              <a:rPr lang="nb-NO" sz="2900" dirty="0" err="1" smtClean="0"/>
              <a:t>comparable</a:t>
            </a:r>
            <a:r>
              <a:rPr lang="nb-NO" sz="2900" dirty="0" smtClean="0"/>
              <a:t> and </a:t>
            </a:r>
            <a:r>
              <a:rPr lang="nb-NO" sz="2900" dirty="0" err="1" smtClean="0"/>
              <a:t>translation</a:t>
            </a:r>
            <a:r>
              <a:rPr lang="nb-NO" sz="2900" dirty="0" smtClean="0"/>
              <a:t> data.</a:t>
            </a:r>
            <a:endParaRPr lang="nb-NO" sz="2900" dirty="0"/>
          </a:p>
          <a:p>
            <a:endParaRPr lang="nb-NO" sz="2900" dirty="0"/>
          </a:p>
          <a:p>
            <a:r>
              <a:rPr lang="nb-NO" sz="2900" dirty="0" err="1"/>
              <a:t>Translation</a:t>
            </a:r>
            <a:r>
              <a:rPr lang="nb-NO" sz="2900" dirty="0"/>
              <a:t> as a TC </a:t>
            </a:r>
            <a:r>
              <a:rPr lang="nb-NO" sz="2900" dirty="0" err="1"/>
              <a:t>offered</a:t>
            </a:r>
            <a:r>
              <a:rPr lang="nb-NO" sz="2900" dirty="0"/>
              <a:t> </a:t>
            </a:r>
            <a:r>
              <a:rPr lang="nb-NO" sz="2900" dirty="0" err="1"/>
              <a:t>corresponding</a:t>
            </a:r>
            <a:r>
              <a:rPr lang="nb-NO" sz="2900" dirty="0"/>
              <a:t>, and </a:t>
            </a:r>
            <a:r>
              <a:rPr lang="nb-NO" sz="2900" dirty="0" err="1"/>
              <a:t>arguably</a:t>
            </a:r>
            <a:r>
              <a:rPr lang="nb-NO" sz="2900" dirty="0"/>
              <a:t> more </a:t>
            </a:r>
            <a:r>
              <a:rPr lang="nb-NO" sz="2900" dirty="0" err="1"/>
              <a:t>equivalent</a:t>
            </a:r>
            <a:r>
              <a:rPr lang="nb-NO" sz="2900" dirty="0"/>
              <a:t>, </a:t>
            </a:r>
            <a:r>
              <a:rPr lang="nb-NO" sz="2900" dirty="0" err="1"/>
              <a:t>expressions</a:t>
            </a:r>
            <a:r>
              <a:rPr lang="nb-NO" sz="2900" dirty="0"/>
              <a:t> </a:t>
            </a:r>
            <a:r>
              <a:rPr lang="nb-NO" sz="2900" dirty="0" err="1"/>
              <a:t>of</a:t>
            </a:r>
            <a:r>
              <a:rPr lang="nb-NO" sz="2900" dirty="0"/>
              <a:t> </a:t>
            </a:r>
            <a:r>
              <a:rPr lang="nb-NO" sz="2900" i="1" dirty="0"/>
              <a:t>for * sake</a:t>
            </a:r>
            <a:r>
              <a:rPr lang="nb-NO" sz="2900" dirty="0"/>
              <a:t> / </a:t>
            </a:r>
            <a:r>
              <a:rPr lang="nb-NO" sz="2900" i="1" dirty="0"/>
              <a:t>for * skyld </a:t>
            </a:r>
            <a:r>
              <a:rPr lang="nb-NO" sz="2900" dirty="0"/>
              <a:t>in </a:t>
            </a:r>
            <a:r>
              <a:rPr lang="nb-NO" sz="2900" dirty="0" err="1"/>
              <a:t>the</a:t>
            </a:r>
            <a:r>
              <a:rPr lang="nb-NO" sz="2900" dirty="0"/>
              <a:t> </a:t>
            </a:r>
            <a:r>
              <a:rPr lang="nb-NO" sz="2900" dirty="0" err="1"/>
              <a:t>other</a:t>
            </a:r>
            <a:r>
              <a:rPr lang="nb-NO" sz="2900" dirty="0"/>
              <a:t> </a:t>
            </a:r>
            <a:r>
              <a:rPr lang="nb-NO" sz="2900" dirty="0" err="1"/>
              <a:t>language</a:t>
            </a:r>
            <a:r>
              <a:rPr lang="nb-NO" sz="2900" dirty="0"/>
              <a:t>.</a:t>
            </a:r>
          </a:p>
          <a:p>
            <a:pPr lvl="1"/>
            <a:endParaRPr lang="nb-NO" sz="2200" dirty="0"/>
          </a:p>
          <a:p>
            <a:pPr lvl="1"/>
            <a:r>
              <a:rPr lang="nb-NO" sz="2600" dirty="0"/>
              <a:t>E.g. </a:t>
            </a:r>
            <a:r>
              <a:rPr lang="nb-NO" sz="2600" dirty="0" err="1"/>
              <a:t>typical</a:t>
            </a:r>
            <a:r>
              <a:rPr lang="nb-NO" sz="2600" dirty="0"/>
              <a:t> Norwegian </a:t>
            </a:r>
            <a:r>
              <a:rPr lang="nb-NO" sz="2600" dirty="0" err="1"/>
              <a:t>expletives</a:t>
            </a:r>
            <a:r>
              <a:rPr lang="nb-NO" sz="2600" dirty="0"/>
              <a:t> </a:t>
            </a:r>
            <a:r>
              <a:rPr lang="nb-NO" sz="2600" dirty="0" err="1"/>
              <a:t>corresponding</a:t>
            </a:r>
            <a:r>
              <a:rPr lang="nb-NO" sz="2600" dirty="0"/>
              <a:t> to </a:t>
            </a:r>
            <a:r>
              <a:rPr lang="nb-NO" sz="2600" dirty="0" err="1"/>
              <a:t>the</a:t>
            </a:r>
            <a:r>
              <a:rPr lang="nb-NO" sz="2600" dirty="0"/>
              <a:t> </a:t>
            </a:r>
            <a:r>
              <a:rPr lang="nb-NO" sz="2600" dirty="0" err="1"/>
              <a:t>expletive</a:t>
            </a:r>
            <a:r>
              <a:rPr lang="nb-NO" sz="2600" dirty="0"/>
              <a:t> </a:t>
            </a:r>
            <a:r>
              <a:rPr lang="nb-NO" sz="2600" i="1" dirty="0"/>
              <a:t>for * sake </a:t>
            </a:r>
            <a:r>
              <a:rPr lang="nb-NO" sz="2600" dirty="0" err="1"/>
              <a:t>pattern</a:t>
            </a:r>
            <a:r>
              <a:rPr lang="nb-NO" sz="2600" dirty="0"/>
              <a:t> </a:t>
            </a:r>
            <a:r>
              <a:rPr lang="nb-NO" sz="2600" dirty="0" err="1"/>
              <a:t>emerged</a:t>
            </a:r>
            <a:r>
              <a:rPr lang="nb-NO" sz="2600" dirty="0" smtClean="0"/>
              <a:t>.</a:t>
            </a:r>
          </a:p>
          <a:p>
            <a:pPr lvl="1"/>
            <a:r>
              <a:rPr lang="nb-NO" sz="2600" dirty="0"/>
              <a:t>E.g. </a:t>
            </a:r>
            <a:r>
              <a:rPr lang="nb-NO" sz="2600" dirty="0" err="1"/>
              <a:t>typical</a:t>
            </a:r>
            <a:r>
              <a:rPr lang="nb-NO" sz="2600" dirty="0"/>
              <a:t> </a:t>
            </a:r>
            <a:r>
              <a:rPr lang="nb-NO" sz="2600" dirty="0" smtClean="0"/>
              <a:t>English </a:t>
            </a:r>
            <a:r>
              <a:rPr lang="nb-NO" sz="2600" dirty="0" err="1" smtClean="0"/>
              <a:t>expressions</a:t>
            </a:r>
            <a:r>
              <a:rPr lang="nb-NO" sz="2600" dirty="0" smtClean="0"/>
              <a:t> </a:t>
            </a:r>
            <a:r>
              <a:rPr lang="nb-NO" sz="2600" dirty="0" err="1" smtClean="0"/>
              <a:t>of</a:t>
            </a:r>
            <a:r>
              <a:rPr lang="nb-NO" sz="2600" dirty="0" smtClean="0"/>
              <a:t> purpose </a:t>
            </a:r>
            <a:r>
              <a:rPr lang="nb-NO" sz="2600" dirty="0" err="1" smtClean="0"/>
              <a:t>corresponding</a:t>
            </a:r>
            <a:r>
              <a:rPr lang="nb-NO" sz="2600" dirty="0" smtClean="0"/>
              <a:t> to </a:t>
            </a:r>
            <a:r>
              <a:rPr lang="nb-NO" sz="2600" dirty="0" err="1" smtClean="0"/>
              <a:t>the</a:t>
            </a:r>
            <a:r>
              <a:rPr lang="nb-NO" sz="2600" dirty="0" smtClean="0"/>
              <a:t> purpose </a:t>
            </a:r>
            <a:r>
              <a:rPr lang="nb-NO" sz="2600" i="1" dirty="0" smtClean="0"/>
              <a:t>for </a:t>
            </a:r>
            <a:r>
              <a:rPr lang="nb-NO" sz="2600" i="1" dirty="0"/>
              <a:t>* </a:t>
            </a:r>
            <a:r>
              <a:rPr lang="nb-NO" sz="2600" i="1" dirty="0" smtClean="0"/>
              <a:t>skyld </a:t>
            </a:r>
            <a:r>
              <a:rPr lang="nb-NO" sz="2600" dirty="0" err="1"/>
              <a:t>pattern</a:t>
            </a:r>
            <a:r>
              <a:rPr lang="nb-NO" sz="2600" dirty="0"/>
              <a:t> </a:t>
            </a:r>
            <a:r>
              <a:rPr lang="nb-NO" sz="2600" dirty="0" err="1"/>
              <a:t>emerged</a:t>
            </a:r>
            <a:r>
              <a:rPr lang="nb-NO" sz="2600" dirty="0" smtClean="0"/>
              <a:t>.</a:t>
            </a:r>
            <a:endParaRPr lang="nb-NO" sz="2600" dirty="0"/>
          </a:p>
          <a:p>
            <a:pPr lvl="2"/>
            <a:endParaRPr lang="nb-NO" sz="2200" dirty="0"/>
          </a:p>
          <a:p>
            <a:r>
              <a:rPr lang="nb-NO" sz="2900" dirty="0" smtClean="0"/>
              <a:t>The </a:t>
            </a:r>
            <a:r>
              <a:rPr lang="nb-NO" sz="2900" dirty="0" err="1" smtClean="0"/>
              <a:t>patterns</a:t>
            </a:r>
            <a:r>
              <a:rPr lang="nb-NO" sz="2900" dirty="0" smtClean="0"/>
              <a:t> </a:t>
            </a:r>
            <a:r>
              <a:rPr lang="nb-NO" sz="2900" dirty="0" err="1" smtClean="0"/>
              <a:t>are</a:t>
            </a:r>
            <a:r>
              <a:rPr lang="nb-NO" sz="2900" dirty="0" smtClean="0"/>
              <a:t> cross-</a:t>
            </a:r>
            <a:r>
              <a:rPr lang="nb-NO" sz="2900" dirty="0" err="1" smtClean="0"/>
              <a:t>linguistically</a:t>
            </a:r>
            <a:r>
              <a:rPr lang="nb-NO" sz="2900" dirty="0" smtClean="0"/>
              <a:t> most </a:t>
            </a:r>
            <a:r>
              <a:rPr lang="nb-NO" sz="2900" dirty="0" err="1" smtClean="0"/>
              <a:t>similar</a:t>
            </a:r>
            <a:r>
              <a:rPr lang="nb-NO" sz="2900" dirty="0" smtClean="0"/>
              <a:t> to </a:t>
            </a:r>
            <a:r>
              <a:rPr lang="nb-NO" sz="2900" dirty="0" err="1" smtClean="0"/>
              <a:t>each</a:t>
            </a:r>
            <a:r>
              <a:rPr lang="nb-NO" sz="2900" dirty="0" smtClean="0"/>
              <a:t> </a:t>
            </a:r>
            <a:r>
              <a:rPr lang="nb-NO" sz="2900" dirty="0" err="1" smtClean="0"/>
              <a:t>other</a:t>
            </a:r>
            <a:r>
              <a:rPr lang="nb-NO" sz="2900" dirty="0" smtClean="0"/>
              <a:t> in </a:t>
            </a:r>
            <a:r>
              <a:rPr lang="nb-NO" sz="2900" dirty="0" err="1" smtClean="0"/>
              <a:t>the</a:t>
            </a:r>
            <a:r>
              <a:rPr lang="nb-NO" sz="2900" dirty="0" smtClean="0"/>
              <a:t> </a:t>
            </a:r>
            <a:r>
              <a:rPr lang="nb-NO" sz="2900" dirty="0" err="1" smtClean="0"/>
              <a:t>consideration</a:t>
            </a:r>
            <a:r>
              <a:rPr lang="nb-NO" sz="2900" dirty="0" smtClean="0"/>
              <a:t> </a:t>
            </a:r>
            <a:r>
              <a:rPr lang="nb-NO" sz="2900" dirty="0" err="1" smtClean="0"/>
              <a:t>use</a:t>
            </a:r>
            <a:r>
              <a:rPr lang="nb-NO" sz="2900" dirty="0" smtClean="0"/>
              <a:t>.</a:t>
            </a:r>
          </a:p>
          <a:p>
            <a:pPr lvl="1"/>
            <a:endParaRPr lang="nb-NO" sz="2900" dirty="0" smtClean="0"/>
          </a:p>
          <a:p>
            <a:r>
              <a:rPr lang="nb-NO" sz="2900" dirty="0" err="1" smtClean="0"/>
              <a:t>Gained</a:t>
            </a:r>
            <a:r>
              <a:rPr lang="nb-NO" sz="2900" dirty="0" smtClean="0"/>
              <a:t> </a:t>
            </a:r>
            <a:r>
              <a:rPr lang="nb-NO" sz="2900" dirty="0"/>
              <a:t>a </a:t>
            </a:r>
            <a:r>
              <a:rPr lang="nb-NO" sz="2900" dirty="0" err="1"/>
              <a:t>deeper</a:t>
            </a:r>
            <a:r>
              <a:rPr lang="nb-NO" sz="2900" dirty="0"/>
              <a:t> </a:t>
            </a:r>
            <a:r>
              <a:rPr lang="nb-NO" sz="2900" dirty="0" err="1"/>
              <a:t>understanding</a:t>
            </a:r>
            <a:r>
              <a:rPr lang="nb-NO" sz="2900" dirty="0"/>
              <a:t> </a:t>
            </a:r>
            <a:r>
              <a:rPr lang="nb-NO" sz="2900" dirty="0" err="1"/>
              <a:t>of</a:t>
            </a:r>
            <a:r>
              <a:rPr lang="nb-NO" sz="2900" dirty="0"/>
              <a:t> </a:t>
            </a:r>
            <a:r>
              <a:rPr lang="nb-NO" sz="2900" dirty="0" err="1"/>
              <a:t>the</a:t>
            </a:r>
            <a:r>
              <a:rPr lang="nb-NO" sz="2900" dirty="0"/>
              <a:t> pattens </a:t>
            </a:r>
            <a:r>
              <a:rPr lang="nb-NO" sz="2900" dirty="0" err="1"/>
              <a:t>compared</a:t>
            </a:r>
            <a:r>
              <a:rPr lang="nb-NO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1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99792" y="-60905"/>
            <a:ext cx="7921944" cy="598272"/>
          </a:xfrm>
        </p:spPr>
        <p:txBody>
          <a:bodyPr/>
          <a:lstStyle/>
          <a:p>
            <a:r>
              <a:rPr lang="nb-NO" sz="2400" dirty="0"/>
              <a:t>Summing up: CA, TC and </a:t>
            </a:r>
            <a:r>
              <a:rPr lang="nb-NO" sz="2400" dirty="0" err="1"/>
              <a:t>corpora</a:t>
            </a:r>
            <a:endParaRPr lang="nb-N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60009"/>
              </p:ext>
            </p:extLst>
          </p:nvPr>
        </p:nvGraphicFramePr>
        <p:xfrm>
          <a:off x="-2" y="537367"/>
          <a:ext cx="914400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109">
                <a:tc>
                  <a:txBody>
                    <a:bodyPr/>
                    <a:lstStyle/>
                    <a:p>
                      <a:pPr algn="ctr"/>
                      <a:r>
                        <a:rPr lang="nb-NO" sz="2000" dirty="0" err="1" smtClean="0">
                          <a:solidFill>
                            <a:schemeClr val="tx1"/>
                          </a:solidFill>
                        </a:rPr>
                        <a:t>Comparable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2000" dirty="0" err="1" smtClean="0">
                          <a:solidFill>
                            <a:schemeClr val="tx1"/>
                          </a:solidFill>
                        </a:rPr>
                        <a:t>only</a:t>
                      </a:r>
                      <a:endParaRPr lang="nb-NO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err="1">
                          <a:solidFill>
                            <a:schemeClr val="tx1"/>
                          </a:solidFill>
                        </a:rPr>
                        <a:t>Parallel</a:t>
                      </a:r>
                      <a:r>
                        <a:rPr lang="nb-NO" sz="20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nb-NO" sz="2000" dirty="0" err="1">
                          <a:solidFill>
                            <a:schemeClr val="tx1"/>
                          </a:solidFill>
                        </a:rPr>
                        <a:t>bidirectional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b-NO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b-NO" sz="1400" baseline="0" dirty="0" err="1" smtClean="0">
                          <a:solidFill>
                            <a:schemeClr val="tx1"/>
                          </a:solidFill>
                        </a:rPr>
                        <a:t>incl</a:t>
                      </a: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nb-NO" sz="1400" baseline="0" dirty="0" err="1" smtClean="0">
                          <a:solidFill>
                            <a:schemeClr val="tx1"/>
                          </a:solidFill>
                        </a:rPr>
                        <a:t>omissions</a:t>
                      </a: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nb-NO" sz="1400" baseline="0" dirty="0" err="1" smtClean="0">
                          <a:solidFill>
                            <a:schemeClr val="tx1"/>
                          </a:solidFill>
                        </a:rPr>
                        <a:t>additions</a:t>
                      </a: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nb-NO" sz="1400" baseline="0" dirty="0" err="1" smtClean="0">
                          <a:solidFill>
                            <a:schemeClr val="tx1"/>
                          </a:solidFill>
                        </a:rPr>
                        <a:t>translated</a:t>
                      </a: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400" baseline="0" dirty="0" err="1" smtClean="0">
                          <a:solidFill>
                            <a:schemeClr val="tx1"/>
                          </a:solidFill>
                        </a:rPr>
                        <a:t>text</a:t>
                      </a:r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b-N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665"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2000" dirty="0" smtClean="0"/>
                        <a:t>CA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aseline="0" dirty="0" err="1" smtClean="0"/>
                        <a:t>b</a:t>
                      </a:r>
                      <a:r>
                        <a:rPr lang="nb-NO" sz="2000" dirty="0" err="1" smtClean="0"/>
                        <a:t>ased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on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researcher's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bilingual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knowledge</a:t>
                      </a:r>
                      <a:r>
                        <a:rPr lang="nb-NO" sz="2000" dirty="0" smtClean="0"/>
                        <a:t>, </a:t>
                      </a:r>
                      <a:r>
                        <a:rPr lang="nb-NO" sz="2000" dirty="0" err="1" smtClean="0"/>
                        <a:t>dictionaries</a:t>
                      </a:r>
                      <a:r>
                        <a:rPr lang="nb-NO" sz="2000" dirty="0" smtClean="0"/>
                        <a:t>, </a:t>
                      </a:r>
                      <a:r>
                        <a:rPr lang="nb-NO" sz="2000" dirty="0" err="1" smtClean="0"/>
                        <a:t>grammars</a:t>
                      </a:r>
                      <a:r>
                        <a:rPr lang="nb-NO" sz="2000" dirty="0" smtClean="0"/>
                        <a:t>:</a:t>
                      </a:r>
                    </a:p>
                    <a:p>
                      <a:pPr marL="271463" marR="0" lvl="0" indent="-271463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2000" dirty="0" smtClean="0"/>
                    </a:p>
                    <a:p>
                      <a:pPr marL="271463" indent="-271463"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 err="1" smtClean="0"/>
                        <a:t>Perceived</a:t>
                      </a:r>
                      <a:r>
                        <a:rPr lang="nb-NO" sz="1800" dirty="0" smtClean="0"/>
                        <a:t> (dis)</a:t>
                      </a:r>
                      <a:r>
                        <a:rPr lang="nb-NO" sz="1800" dirty="0" err="1" smtClean="0"/>
                        <a:t>similarity</a:t>
                      </a:r>
                      <a:endParaRPr lang="nb-NO" sz="1800" dirty="0" smtClean="0"/>
                    </a:p>
                    <a:p>
                      <a:pPr marL="67656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 err="1" smtClean="0"/>
                        <a:t>predefined</a:t>
                      </a:r>
                      <a:r>
                        <a:rPr lang="nb-NO" sz="1800" dirty="0" smtClean="0"/>
                        <a:t> </a:t>
                      </a:r>
                      <a:r>
                        <a:rPr lang="nb-NO" sz="1800" dirty="0" err="1" smtClean="0"/>
                        <a:t>items</a:t>
                      </a:r>
                      <a:r>
                        <a:rPr lang="nb-NO" sz="1800" dirty="0" smtClean="0"/>
                        <a:t>/ </a:t>
                      </a:r>
                      <a:r>
                        <a:rPr lang="nb-NO" sz="1800" dirty="0" err="1" smtClean="0"/>
                        <a:t>categories</a:t>
                      </a:r>
                      <a:endParaRPr lang="nb-NO" sz="1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b-NO" sz="1600" dirty="0" smtClean="0"/>
                    </a:p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2000" dirty="0" smtClean="0"/>
                        <a:t>CA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dirty="0" err="1" smtClean="0"/>
                        <a:t>based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on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researcher's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bilingual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knowledge</a:t>
                      </a:r>
                      <a:r>
                        <a:rPr lang="nb-NO" sz="2000" dirty="0" smtClean="0"/>
                        <a:t>, </a:t>
                      </a:r>
                      <a:r>
                        <a:rPr lang="nb-NO" sz="2000" dirty="0" err="1" smtClean="0"/>
                        <a:t>dictionaries</a:t>
                      </a:r>
                      <a:r>
                        <a:rPr lang="nb-NO" sz="2000" dirty="0" smtClean="0"/>
                        <a:t>, </a:t>
                      </a:r>
                      <a:r>
                        <a:rPr lang="nb-NO" sz="2000" dirty="0" err="1" smtClean="0"/>
                        <a:t>grammars</a:t>
                      </a:r>
                      <a:r>
                        <a:rPr lang="nb-NO" sz="2000" dirty="0" smtClean="0"/>
                        <a:t>, and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translators</a:t>
                      </a:r>
                      <a:r>
                        <a:rPr lang="nb-NO" sz="2000" b="1" dirty="0" smtClean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bilingual</a:t>
                      </a:r>
                      <a:r>
                        <a:rPr lang="nb-NO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nb-NO" sz="2000" dirty="0" smtClean="0"/>
                        <a:t>:</a:t>
                      </a:r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2000" dirty="0" smtClean="0"/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800" dirty="0" err="1" smtClean="0"/>
                        <a:t>Perceived</a:t>
                      </a:r>
                      <a:r>
                        <a:rPr lang="nb-NO" sz="1800" dirty="0" smtClean="0"/>
                        <a:t> (dis)</a:t>
                      </a:r>
                      <a:r>
                        <a:rPr lang="nb-NO" sz="1800" dirty="0" err="1" smtClean="0"/>
                        <a:t>similarity</a:t>
                      </a:r>
                      <a:endParaRPr lang="nb-NO" sz="1800" dirty="0" smtClean="0"/>
                    </a:p>
                    <a:p>
                      <a:pPr marL="67656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 err="1" smtClean="0"/>
                        <a:t>predefined</a:t>
                      </a:r>
                      <a:r>
                        <a:rPr lang="nb-NO" sz="1800" dirty="0" smtClean="0"/>
                        <a:t> </a:t>
                      </a:r>
                      <a:r>
                        <a:rPr lang="nb-NO" sz="1800" dirty="0" err="1" smtClean="0"/>
                        <a:t>items</a:t>
                      </a:r>
                      <a:r>
                        <a:rPr lang="nb-NO" sz="1800" dirty="0" smtClean="0"/>
                        <a:t>/ </a:t>
                      </a:r>
                      <a:r>
                        <a:rPr lang="nb-NO" sz="1800" dirty="0" err="1" smtClean="0"/>
                        <a:t>categories</a:t>
                      </a:r>
                      <a:endParaRPr lang="nb-NO" sz="1800" dirty="0" smtClean="0"/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2000" dirty="0" smtClean="0"/>
                    </a:p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2000" baseline="0" dirty="0" smtClean="0"/>
                        <a:t>CA </a:t>
                      </a:r>
                      <a:r>
                        <a:rPr lang="nb-NO" sz="2000" baseline="0" dirty="0" err="1" smtClean="0"/>
                        <a:t>based</a:t>
                      </a:r>
                      <a:r>
                        <a:rPr lang="nb-NO" sz="2000" baseline="0" dirty="0" smtClean="0"/>
                        <a:t> (</a:t>
                      </a:r>
                      <a:r>
                        <a:rPr lang="nb-NO" sz="2000" baseline="0" dirty="0" err="1" smtClean="0"/>
                        <a:t>primarily</a:t>
                      </a:r>
                      <a:r>
                        <a:rPr lang="nb-NO" sz="2000" baseline="0" dirty="0" smtClean="0"/>
                        <a:t>) </a:t>
                      </a:r>
                      <a:r>
                        <a:rPr lang="nb-NO" sz="2000" baseline="0" dirty="0" err="1" smtClean="0"/>
                        <a:t>on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translators</a:t>
                      </a:r>
                      <a:r>
                        <a:rPr lang="nb-NO" sz="2000" b="1" dirty="0" smtClean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bilingual</a:t>
                      </a:r>
                      <a:r>
                        <a:rPr lang="nb-NO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nb-NO" sz="20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nb-NO" sz="2000" b="1" dirty="0" err="1" smtClean="0">
                          <a:solidFill>
                            <a:schemeClr val="tx1"/>
                          </a:solidFill>
                        </a:rPr>
                        <a:t>competence</a:t>
                      </a:r>
                      <a:r>
                        <a:rPr lang="nb-NO" sz="2000" b="0" dirty="0" smtClean="0">
                          <a:solidFill>
                            <a:schemeClr val="dk1"/>
                          </a:solidFill>
                        </a:rPr>
                        <a:t>:</a:t>
                      </a:r>
                      <a:endParaRPr lang="nb-NO" sz="2000" dirty="0" smtClean="0"/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600" dirty="0" smtClean="0"/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800" baseline="0" dirty="0" err="1" smtClean="0"/>
                        <a:t>Exploratory</a:t>
                      </a:r>
                      <a:r>
                        <a:rPr lang="nb-NO" sz="1800" baseline="0" dirty="0" smtClean="0"/>
                        <a:t>: </a:t>
                      </a:r>
                      <a:r>
                        <a:rPr lang="nb-NO" sz="1800" baseline="0" dirty="0" err="1" smtClean="0"/>
                        <a:t>predifined</a:t>
                      </a:r>
                      <a:r>
                        <a:rPr lang="nb-NO" sz="1800" baseline="0" dirty="0" smtClean="0"/>
                        <a:t> item </a:t>
                      </a:r>
                      <a:r>
                        <a:rPr lang="nb-NO" sz="1800" baseline="0" dirty="0" err="1" smtClean="0"/>
                        <a:t>with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translation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paradigm</a:t>
                      </a:r>
                      <a:endParaRPr lang="nb-NO" sz="1800" baseline="0" dirty="0" smtClean="0"/>
                    </a:p>
                    <a:p>
                      <a:pPr marL="0" marR="0" lvl="0" indent="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800" dirty="0" smtClean="0"/>
                    </a:p>
                    <a:p>
                      <a:pPr marL="342900" marR="0" lvl="0" indent="-342900" algn="l" defTabSz="390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Exploratory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requency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differences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original vs.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translated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texts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(i.e.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undefined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nb-NO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" y="5949280"/>
            <a:ext cx="914399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/>
              <a:t>Point for </a:t>
            </a:r>
            <a:r>
              <a:rPr lang="nb-NO" sz="2000" b="1" dirty="0" err="1" smtClean="0"/>
              <a:t>discussion</a:t>
            </a:r>
            <a:endParaRPr lang="nb-NO" sz="2000" b="1" dirty="0" smtClean="0"/>
          </a:p>
          <a:p>
            <a:pPr algn="ctr"/>
            <a:r>
              <a:rPr lang="nb-NO" dirty="0" smtClean="0"/>
              <a:t>Are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/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ways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doing</a:t>
            </a:r>
            <a:r>
              <a:rPr lang="nb-NO" dirty="0" smtClean="0"/>
              <a:t> corpus-</a:t>
            </a:r>
            <a:r>
              <a:rPr lang="nb-NO" dirty="0" err="1" smtClean="0"/>
              <a:t>based</a:t>
            </a:r>
            <a:r>
              <a:rPr lang="nb-NO" dirty="0" smtClean="0"/>
              <a:t> CA (</a:t>
            </a:r>
            <a:r>
              <a:rPr lang="nb-NO" dirty="0" err="1" smtClean="0"/>
              <a:t>regardless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object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study</a:t>
            </a:r>
            <a:r>
              <a:rPr lang="nb-NO" dirty="0" smtClean="0"/>
              <a:t>)?</a:t>
            </a:r>
            <a:endParaRPr lang="nb-NO" dirty="0"/>
          </a:p>
        </p:txBody>
      </p:sp>
      <p:sp>
        <p:nvSpPr>
          <p:cNvPr id="7" name="Rectangle 6"/>
          <p:cNvSpPr/>
          <p:nvPr/>
        </p:nvSpPr>
        <p:spPr>
          <a:xfrm>
            <a:off x="4259" y="570836"/>
            <a:ext cx="3847661" cy="27141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3851920" y="570835"/>
            <a:ext cx="5292077" cy="52395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8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192" y="139188"/>
            <a:ext cx="2664828" cy="386935"/>
          </a:xfrm>
        </p:spPr>
        <p:txBody>
          <a:bodyPr/>
          <a:lstStyle/>
          <a:p>
            <a:r>
              <a:rPr lang="nb-NO" sz="2800" b="0" dirty="0"/>
              <a:t>References</a:t>
            </a:r>
            <a:endParaRPr lang="en-GB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26123"/>
            <a:ext cx="8219131" cy="5999221"/>
          </a:xfrm>
        </p:spPr>
        <p:txBody>
          <a:bodyPr/>
          <a:lstStyle/>
          <a:p>
            <a:pPr marL="541020" indent="-541020">
              <a:buNone/>
            </a:pPr>
            <a:r>
              <a:rPr lang="nb-NO" altLang="nb-NO" sz="1800" dirty="0" err="1"/>
              <a:t>Aijmer</a:t>
            </a:r>
            <a:r>
              <a:rPr lang="nb-NO" altLang="nb-NO" sz="1800" dirty="0"/>
              <a:t>, Karin. 2008. </a:t>
            </a:r>
            <a:r>
              <a:rPr lang="nb-NO" altLang="nb-NO" sz="1800" dirty="0" err="1"/>
              <a:t>Parallel</a:t>
            </a:r>
            <a:r>
              <a:rPr lang="nb-NO" altLang="nb-NO" sz="1800" dirty="0"/>
              <a:t> </a:t>
            </a:r>
            <a:r>
              <a:rPr lang="nb-NO" altLang="nb-NO" sz="1800" dirty="0" err="1"/>
              <a:t>Corpora</a:t>
            </a:r>
            <a:r>
              <a:rPr lang="nb-NO" altLang="nb-NO" sz="1800" dirty="0"/>
              <a:t> and </a:t>
            </a:r>
            <a:r>
              <a:rPr lang="nb-NO" altLang="nb-NO" sz="1800" dirty="0" err="1"/>
              <a:t>Comparable</a:t>
            </a:r>
            <a:r>
              <a:rPr lang="nb-NO" altLang="nb-NO" sz="1800" dirty="0"/>
              <a:t> </a:t>
            </a:r>
            <a:r>
              <a:rPr lang="nb-NO" altLang="nb-NO" sz="1800" dirty="0" err="1"/>
              <a:t>Corpora</a:t>
            </a:r>
            <a:r>
              <a:rPr lang="nb-NO" altLang="nb-NO" sz="1800" dirty="0"/>
              <a:t>. In </a:t>
            </a:r>
            <a:r>
              <a:rPr lang="nb-NO" altLang="nb-NO" sz="1800" dirty="0" err="1"/>
              <a:t>Lüdeling</a:t>
            </a:r>
            <a:r>
              <a:rPr lang="nb-NO" altLang="nb-NO" sz="1800" dirty="0"/>
              <a:t>, A. &amp; M. </a:t>
            </a:r>
            <a:r>
              <a:rPr lang="nb-NO" altLang="nb-NO" sz="1800" dirty="0" err="1"/>
              <a:t>Kytö</a:t>
            </a:r>
            <a:r>
              <a:rPr lang="nb-NO" altLang="nb-NO" sz="1800" dirty="0"/>
              <a:t> (eds.), </a:t>
            </a:r>
            <a:r>
              <a:rPr lang="nb-NO" altLang="nb-NO" sz="1800" i="1" dirty="0"/>
              <a:t>Corpus </a:t>
            </a:r>
            <a:r>
              <a:rPr lang="nb-NO" altLang="nb-NO" sz="1800" i="1" dirty="0" err="1"/>
              <a:t>Linguistics</a:t>
            </a:r>
            <a:r>
              <a:rPr lang="nb-NO" altLang="nb-NO" sz="1800" i="1" dirty="0"/>
              <a:t>. An International </a:t>
            </a:r>
            <a:r>
              <a:rPr lang="nb-NO" altLang="nb-NO" sz="1800" i="1" dirty="0" err="1"/>
              <a:t>Handbook</a:t>
            </a:r>
            <a:r>
              <a:rPr lang="nb-NO" altLang="nb-NO" sz="1800" i="1" dirty="0"/>
              <a:t>, Vol. 1</a:t>
            </a:r>
            <a:r>
              <a:rPr lang="nb-NO" altLang="nb-NO" sz="1800" dirty="0"/>
              <a:t>. Berlin / New York: Walter de </a:t>
            </a:r>
            <a:r>
              <a:rPr lang="nb-NO" altLang="nb-NO" sz="1800" dirty="0" err="1"/>
              <a:t>Gruyter</a:t>
            </a:r>
            <a:r>
              <a:rPr lang="nb-NO" altLang="nb-NO" sz="1800" dirty="0"/>
              <a:t>. 275-292.</a:t>
            </a:r>
          </a:p>
          <a:p>
            <a:pPr marL="541020" indent="-541020">
              <a:buNone/>
            </a:pPr>
            <a:r>
              <a:rPr lang="en-US" sz="1800" dirty="0" err="1"/>
              <a:t>Altenberg</a:t>
            </a:r>
            <a:r>
              <a:rPr lang="en-US" sz="1800" dirty="0"/>
              <a:t>, B. 1982. </a:t>
            </a:r>
            <a:r>
              <a:rPr lang="en-US" sz="1800" i="1" dirty="0"/>
              <a:t>The Genitive v. the of-construction: A Study of Syntactic Variation in 17th Century English</a:t>
            </a:r>
            <a:r>
              <a:rPr lang="en-US" sz="1800" dirty="0"/>
              <a:t>. Lund: </a:t>
            </a:r>
            <a:r>
              <a:rPr lang="en-US" sz="1800" dirty="0" err="1"/>
              <a:t>Gleerup</a:t>
            </a:r>
            <a:r>
              <a:rPr lang="en-US" sz="1800" dirty="0"/>
              <a:t>.</a:t>
            </a:r>
          </a:p>
          <a:p>
            <a:pPr marL="358775" indent="-358775">
              <a:buNone/>
            </a:pPr>
            <a:r>
              <a:rPr lang="en-US" sz="1800" dirty="0" err="1"/>
              <a:t>Altenberg</a:t>
            </a:r>
            <a:r>
              <a:rPr lang="en-US" sz="1800" dirty="0"/>
              <a:t>, Bengt. 1999. Adverbial connectors in English and Swedish: Semantic and lexical correspondences. In Hasselgård &amp; Oksefjell (eds), 249–268.</a:t>
            </a:r>
          </a:p>
          <a:p>
            <a:pPr marL="358775" indent="-358775">
              <a:buNone/>
            </a:pPr>
            <a:r>
              <a:rPr lang="nb-NO" sz="1800" dirty="0" err="1"/>
              <a:t>Altenberg</a:t>
            </a:r>
            <a:r>
              <a:rPr lang="nb-NO" sz="1800" dirty="0"/>
              <a:t>, Bengt &amp; </a:t>
            </a:r>
            <a:r>
              <a:rPr lang="nb-NO" sz="1800" dirty="0" err="1"/>
              <a:t>Granger</a:t>
            </a:r>
            <a:r>
              <a:rPr lang="nb-NO" sz="1800" dirty="0"/>
              <a:t>, </a:t>
            </a:r>
            <a:r>
              <a:rPr lang="nb-NO" sz="1800" dirty="0" err="1"/>
              <a:t>Sylviane</a:t>
            </a:r>
            <a:r>
              <a:rPr lang="nb-NO" sz="1800" dirty="0"/>
              <a:t> (eds). 2002. </a:t>
            </a:r>
            <a:r>
              <a:rPr lang="nb-NO" sz="1800" i="1" dirty="0" err="1"/>
              <a:t>Lexis</a:t>
            </a:r>
            <a:r>
              <a:rPr lang="nb-NO" sz="1800" i="1" dirty="0"/>
              <a:t> in Contrast. Corpus-</a:t>
            </a:r>
            <a:r>
              <a:rPr lang="nb-NO" sz="1800" i="1" dirty="0" err="1"/>
              <a:t>based</a:t>
            </a:r>
            <a:r>
              <a:rPr lang="nb-NO" sz="1800" i="1" dirty="0"/>
              <a:t> </a:t>
            </a:r>
            <a:r>
              <a:rPr lang="nb-NO" sz="1800" i="1" dirty="0" err="1"/>
              <a:t>Approaches</a:t>
            </a:r>
            <a:r>
              <a:rPr lang="nb-NO" sz="1800" dirty="0"/>
              <a:t> [Studies in Corpus </a:t>
            </a:r>
            <a:r>
              <a:rPr lang="nb-NO" sz="1800" dirty="0" err="1"/>
              <a:t>Linguistics</a:t>
            </a:r>
            <a:r>
              <a:rPr lang="nb-NO" sz="1800" dirty="0"/>
              <a:t> 7]. Amsterdam: John Benjamins.</a:t>
            </a:r>
          </a:p>
          <a:p>
            <a:pPr marL="358775" indent="-358775">
              <a:buNone/>
            </a:pPr>
            <a:r>
              <a:rPr lang="en-GB" sz="1800" dirty="0"/>
              <a:t>Chesterman, Andrew. 1998. </a:t>
            </a:r>
            <a:r>
              <a:rPr lang="en-GB" sz="1800" i="1" dirty="0"/>
              <a:t>Contrastive Functional Analysis </a:t>
            </a:r>
            <a:r>
              <a:rPr lang="en-GB" sz="1800" dirty="0"/>
              <a:t>[Pragmatics &amp; Beyond New Series 47]. Amsterdam: John Benjamins.</a:t>
            </a:r>
          </a:p>
          <a:p>
            <a:pPr marL="358775" indent="-358775">
              <a:buNone/>
            </a:pPr>
            <a:r>
              <a:rPr lang="en-GB" sz="1800" dirty="0"/>
              <a:t>Chesterman, Andrew. 2007. Similarity analysis and the translation profile. In The Study of Language and Translation, Willy </a:t>
            </a:r>
            <a:r>
              <a:rPr lang="en-GB" sz="1800" dirty="0" err="1"/>
              <a:t>Vandeweghe</a:t>
            </a:r>
            <a:r>
              <a:rPr lang="en-GB" sz="1800" dirty="0"/>
              <a:t>, Sonia </a:t>
            </a:r>
            <a:r>
              <a:rPr lang="en-GB" sz="1800" dirty="0" err="1"/>
              <a:t>Vandepitte</a:t>
            </a:r>
            <a:r>
              <a:rPr lang="en-GB" sz="1800" dirty="0"/>
              <a:t> &amp; Marc van de Velde (eds). </a:t>
            </a:r>
            <a:r>
              <a:rPr lang="en-GB" sz="1800" i="1" dirty="0"/>
              <a:t>Belgian Journal of Linguistics </a:t>
            </a:r>
            <a:r>
              <a:rPr lang="en-GB" sz="1800" dirty="0"/>
              <a:t>21: 53–66</a:t>
            </a:r>
            <a:r>
              <a:rPr lang="en-GB" sz="1800" dirty="0" smtClean="0"/>
              <a:t>.</a:t>
            </a:r>
          </a:p>
          <a:p>
            <a:pPr marL="358775" indent="-358775">
              <a:buNone/>
            </a:pPr>
            <a:r>
              <a:rPr lang="en-US" sz="1800" dirty="0"/>
              <a:t>Ebeling, Jarle &amp; Ebeling, Signe Oksefjell. 2013. </a:t>
            </a:r>
            <a:r>
              <a:rPr lang="en-US" sz="1800" i="1" dirty="0"/>
              <a:t>Patterns in Contrast</a:t>
            </a:r>
            <a:r>
              <a:rPr lang="en-US" sz="1800" dirty="0"/>
              <a:t>. Amsterdam: John </a:t>
            </a:r>
            <a:r>
              <a:rPr lang="en-US" sz="1800" dirty="0" err="1"/>
              <a:t>Benjamins</a:t>
            </a:r>
            <a:r>
              <a:rPr lang="en-US" sz="1800" dirty="0"/>
              <a:t>.</a:t>
            </a:r>
          </a:p>
          <a:p>
            <a:pPr marL="358775" indent="-358775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258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210" y="748023"/>
            <a:ext cx="7483261" cy="562523"/>
          </a:xfrm>
        </p:spPr>
        <p:txBody>
          <a:bodyPr/>
          <a:lstStyle/>
          <a:p>
            <a:r>
              <a:rPr lang="nb-NO" sz="3600" b="0" dirty="0" err="1" smtClean="0"/>
              <a:t>Outline</a:t>
            </a:r>
            <a:endParaRPr lang="en-GB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100" dirty="0" err="1" smtClean="0"/>
              <a:t>Doing</a:t>
            </a:r>
            <a:r>
              <a:rPr lang="nb-NO" sz="3100" dirty="0" smtClean="0"/>
              <a:t> </a:t>
            </a:r>
            <a:r>
              <a:rPr lang="nb-NO" sz="3100" dirty="0" err="1"/>
              <a:t>contrastive</a:t>
            </a:r>
            <a:r>
              <a:rPr lang="nb-NO" sz="3100" dirty="0"/>
              <a:t> </a:t>
            </a:r>
            <a:r>
              <a:rPr lang="nb-NO" sz="3100" dirty="0" err="1" smtClean="0"/>
              <a:t>analysis</a:t>
            </a:r>
            <a:endParaRPr lang="nb-NO" sz="3100" dirty="0"/>
          </a:p>
          <a:p>
            <a:r>
              <a:rPr lang="en-US" sz="3100" dirty="0"/>
              <a:t>Types of corpora: their pros and cons</a:t>
            </a:r>
            <a:endParaRPr lang="nb-NO" sz="3100" dirty="0"/>
          </a:p>
          <a:p>
            <a:r>
              <a:rPr lang="nb-NO" sz="3100" dirty="0"/>
              <a:t>Case </a:t>
            </a:r>
            <a:r>
              <a:rPr lang="nb-NO" sz="3100" dirty="0" err="1"/>
              <a:t>study</a:t>
            </a:r>
            <a:endParaRPr lang="nb-NO" sz="3100" dirty="0"/>
          </a:p>
          <a:p>
            <a:pPr lvl="1"/>
            <a:r>
              <a:rPr lang="nb-NO" sz="2800" dirty="0" err="1"/>
              <a:t>Based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comparable</a:t>
            </a:r>
            <a:r>
              <a:rPr lang="nb-NO" sz="2800" dirty="0"/>
              <a:t> data </a:t>
            </a:r>
            <a:r>
              <a:rPr lang="nb-NO" sz="2800" dirty="0" err="1"/>
              <a:t>only</a:t>
            </a:r>
            <a:endParaRPr lang="nb-NO" sz="2800" dirty="0"/>
          </a:p>
          <a:p>
            <a:pPr lvl="1"/>
            <a:r>
              <a:rPr lang="nb-NO" sz="2800" dirty="0" err="1"/>
              <a:t>Based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bidirectional</a:t>
            </a:r>
            <a:r>
              <a:rPr lang="nb-NO" sz="2800" dirty="0"/>
              <a:t> </a:t>
            </a:r>
            <a:r>
              <a:rPr lang="nb-NO" sz="2800" dirty="0" err="1"/>
              <a:t>parallel</a:t>
            </a:r>
            <a:r>
              <a:rPr lang="nb-NO" sz="2800" dirty="0"/>
              <a:t> data</a:t>
            </a:r>
          </a:p>
          <a:p>
            <a:pPr marL="390815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8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6E270E0-8C63-4B0C-BF80-8BEE6F63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612" y="260648"/>
            <a:ext cx="2880852" cy="386935"/>
          </a:xfrm>
        </p:spPr>
        <p:txBody>
          <a:bodyPr/>
          <a:lstStyle/>
          <a:p>
            <a:r>
              <a:rPr lang="nb-NO" sz="2800" b="0" dirty="0"/>
              <a:t>References </a:t>
            </a:r>
            <a:r>
              <a:rPr lang="nb-NO" sz="2800" b="0" dirty="0" err="1"/>
              <a:t>cont</a:t>
            </a:r>
            <a:r>
              <a:rPr lang="nb-NO" sz="2800" b="0" dirty="0"/>
              <a:t>.</a:t>
            </a:r>
            <a:endParaRPr lang="en-GB" sz="2800" b="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7ADCB25-64CD-44E5-8E84-7BD4BCEA31A8}"/>
              </a:ext>
            </a:extLst>
          </p:cNvPr>
          <p:cNvSpPr txBox="1"/>
          <p:nvPr/>
        </p:nvSpPr>
        <p:spPr>
          <a:xfrm>
            <a:off x="387330" y="908720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None/>
            </a:pPr>
            <a:r>
              <a:rPr lang="en-US" dirty="0" smtClean="0"/>
              <a:t>Ebeling</a:t>
            </a:r>
            <a:r>
              <a:rPr lang="en-US" dirty="0"/>
              <a:t>, Signe Oksefjell &amp; Ebeling, Jarle. </a:t>
            </a:r>
            <a:r>
              <a:rPr lang="nb-NO" dirty="0"/>
              <a:t>2014. </a:t>
            </a:r>
            <a:r>
              <a:rPr lang="nb-NO" i="1" dirty="0"/>
              <a:t>For </a:t>
            </a:r>
            <a:r>
              <a:rPr lang="nb-NO" i="1" dirty="0" err="1"/>
              <a:t>Pete's</a:t>
            </a:r>
            <a:r>
              <a:rPr lang="nb-NO" i="1" dirty="0"/>
              <a:t> sake</a:t>
            </a:r>
            <a:r>
              <a:rPr lang="nb-NO" dirty="0"/>
              <a:t>! </a:t>
            </a:r>
            <a:r>
              <a:rPr lang="en-US" dirty="0"/>
              <a:t>A corpus-based contrastive study of the English/Norwegian patterns "for * sake" /" for * </a:t>
            </a:r>
            <a:r>
              <a:rPr lang="en-US" dirty="0" err="1"/>
              <a:t>skyld</a:t>
            </a:r>
            <a:r>
              <a:rPr lang="en-US" dirty="0"/>
              <a:t>". </a:t>
            </a:r>
            <a:r>
              <a:rPr lang="en-US" i="1" dirty="0"/>
              <a:t>Languages in Contrast 14</a:t>
            </a:r>
            <a:r>
              <a:rPr lang="en-US" dirty="0"/>
              <a:t>(2), 191-213.</a:t>
            </a:r>
            <a:endParaRPr lang="nb-NO" dirty="0"/>
          </a:p>
          <a:p>
            <a:pPr marL="358775" indent="-358775">
              <a:buNone/>
            </a:pPr>
            <a:r>
              <a:rPr lang="nb-NO" dirty="0"/>
              <a:t>Hasselgård, Hilde. 2017. </a:t>
            </a:r>
            <a:r>
              <a:rPr lang="en-GB" dirty="0"/>
              <a:t>Corpus-based contrastive analysis: some methodological issues and a talking case study. Guest lecture given on 5 December 2017, Charles University, Prague.</a:t>
            </a:r>
          </a:p>
          <a:p>
            <a:pPr marL="358775" indent="-358775">
              <a:buNone/>
            </a:pPr>
            <a:r>
              <a:rPr lang="en-GB" dirty="0"/>
              <a:t> </a:t>
            </a:r>
            <a:r>
              <a:rPr lang="en-GB" sz="1600" dirty="0" err="1"/>
              <a:t>I</a:t>
            </a:r>
            <a:r>
              <a:rPr lang="en-GB" dirty="0" err="1"/>
              <a:t>vir</a:t>
            </a:r>
            <a:r>
              <a:rPr lang="en-GB" dirty="0"/>
              <a:t>, Vladimir. 1983. A translation-based model of contrastive analysis. In </a:t>
            </a:r>
            <a:r>
              <a:rPr lang="en-GB" i="1" dirty="0"/>
              <a:t>Cross-language Analysis and Second Language Acquisition</a:t>
            </a:r>
            <a:r>
              <a:rPr lang="en-GB" dirty="0"/>
              <a:t> 1 [</a:t>
            </a:r>
            <a:r>
              <a:rPr lang="en-GB" dirty="0" err="1"/>
              <a:t>Jyväskylä</a:t>
            </a:r>
            <a:r>
              <a:rPr lang="en-GB" dirty="0"/>
              <a:t> Cross-language Studies 9], Kari </a:t>
            </a:r>
            <a:r>
              <a:rPr lang="en-GB" dirty="0" err="1"/>
              <a:t>Sajavaara</a:t>
            </a:r>
            <a:r>
              <a:rPr lang="en-GB" dirty="0"/>
              <a:t> (ed.), 171–178. </a:t>
            </a:r>
            <a:r>
              <a:rPr lang="en-GB" dirty="0" err="1"/>
              <a:t>Jyväskylä</a:t>
            </a:r>
            <a:r>
              <a:rPr lang="en-GB" dirty="0"/>
              <a:t>: Department of English, University of </a:t>
            </a:r>
            <a:r>
              <a:rPr lang="en-GB" dirty="0" err="1"/>
              <a:t>Jyväskylä</a:t>
            </a:r>
            <a:r>
              <a:rPr lang="en-GB" dirty="0"/>
              <a:t>.</a:t>
            </a:r>
          </a:p>
          <a:p>
            <a:pPr marL="358775" indent="-358775"/>
            <a:r>
              <a:rPr lang="en-GB" dirty="0" err="1"/>
              <a:t>Ivir</a:t>
            </a:r>
            <a:r>
              <a:rPr lang="en-GB" dirty="0"/>
              <a:t>, Vladimir. 1990. Languages in contact through translation. In </a:t>
            </a:r>
            <a:r>
              <a:rPr lang="en-GB" i="1" dirty="0"/>
              <a:t>Proceedings of the Symposium 16.1 Languages in Contact of the 12th International Congress of Anthropological and Ethnological Sciences </a:t>
            </a:r>
            <a:r>
              <a:rPr lang="en-GB" dirty="0"/>
              <a:t>– Zagreb, July 25–27, 1988, 88–92. Zagreb: Institute of linguistics, University of Zagreb.</a:t>
            </a:r>
          </a:p>
          <a:p>
            <a:pPr marL="358775" indent="-358775"/>
            <a:r>
              <a:rPr lang="en-GB" dirty="0"/>
              <a:t>James, Carl. 1980. </a:t>
            </a:r>
            <a:r>
              <a:rPr lang="en-GB" i="1" dirty="0"/>
              <a:t>Contrastive Analysis</a:t>
            </a:r>
            <a:r>
              <a:rPr lang="en-GB" dirty="0"/>
              <a:t>. London: Longman.</a:t>
            </a:r>
          </a:p>
          <a:p>
            <a:pPr marL="358775" indent="-358775"/>
            <a:r>
              <a:rPr lang="en-US" dirty="0"/>
              <a:t>Johansson, </a:t>
            </a:r>
            <a:r>
              <a:rPr lang="en-US" dirty="0" err="1"/>
              <a:t>Stig</a:t>
            </a:r>
            <a:r>
              <a:rPr lang="en-US" dirty="0"/>
              <a:t>. 2007. </a:t>
            </a:r>
            <a:r>
              <a:rPr lang="en-US" i="1" dirty="0"/>
              <a:t>Seeing through Multilingual Corpora: On the Use of Corpora in Contrastive Studies</a:t>
            </a:r>
            <a:r>
              <a:rPr lang="en-US" dirty="0"/>
              <a:t> [Studies in Corpus Linguistics 26]. Amsterdam: John Benjamins.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8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5">
            <a:extLst>
              <a:ext uri="{FF2B5EF4-FFF2-40B4-BE49-F238E27FC236}">
                <a16:creationId xmlns:a16="http://schemas.microsoft.com/office/drawing/2014/main" id="{E7ADCB25-64CD-44E5-8E84-7BD4BCEA31A8}"/>
              </a:ext>
            </a:extLst>
          </p:cNvPr>
          <p:cNvSpPr txBox="1"/>
          <p:nvPr/>
        </p:nvSpPr>
        <p:spPr>
          <a:xfrm>
            <a:off x="387330" y="90872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en-GB" dirty="0"/>
              <a:t>Johansson, </a:t>
            </a:r>
            <a:r>
              <a:rPr lang="en-GB" dirty="0" err="1"/>
              <a:t>Stig</a:t>
            </a:r>
            <a:r>
              <a:rPr lang="en-GB" dirty="0"/>
              <a:t> &amp; </a:t>
            </a:r>
            <a:r>
              <a:rPr lang="en-GB" dirty="0" err="1"/>
              <a:t>Hofland</a:t>
            </a:r>
            <a:r>
              <a:rPr lang="en-GB" dirty="0"/>
              <a:t>, Knut. 1994. Towards an English-Norwegian Parallel Corpus. In </a:t>
            </a:r>
            <a:r>
              <a:rPr lang="en-GB" i="1" dirty="0"/>
              <a:t>Creating and Using English Language Corpora: Papers from the Fourteenth International Conference on English Language Research on Computerized Corpora</a:t>
            </a:r>
            <a:r>
              <a:rPr lang="en-GB" dirty="0"/>
              <a:t>, Zurich 1993, Udo Fries, Gunnel </a:t>
            </a:r>
            <a:r>
              <a:rPr lang="en-GB" dirty="0" err="1"/>
              <a:t>Tottie</a:t>
            </a:r>
            <a:r>
              <a:rPr lang="en-GB" dirty="0"/>
              <a:t> &amp; Peter Schneider (</a:t>
            </a:r>
            <a:r>
              <a:rPr lang="en-GB" dirty="0" err="1"/>
              <a:t>eds</a:t>
            </a:r>
            <a:r>
              <a:rPr lang="en-GB" dirty="0"/>
              <a:t>), 25–37. Amsterdam: </a:t>
            </a:r>
            <a:r>
              <a:rPr lang="en-GB" dirty="0" err="1"/>
              <a:t>Rodopi</a:t>
            </a:r>
            <a:r>
              <a:rPr lang="en-GB" dirty="0"/>
              <a:t>.</a:t>
            </a:r>
            <a:endParaRPr lang="en-US" i="1" dirty="0"/>
          </a:p>
          <a:p>
            <a:pPr marL="358775" indent="-358775"/>
            <a:r>
              <a:rPr lang="en-US" i="1" dirty="0"/>
              <a:t>Oxford Dictionaries Online </a:t>
            </a:r>
            <a:r>
              <a:rPr lang="en-US" dirty="0"/>
              <a:t>(https://www.oxforddictionaries.com/)</a:t>
            </a:r>
          </a:p>
          <a:p>
            <a:pPr marL="358775" indent="-358775"/>
            <a:r>
              <a:rPr lang="en-US" dirty="0"/>
              <a:t>Sinclair, John. 1996. The search for units of meaning. </a:t>
            </a:r>
            <a:r>
              <a:rPr lang="en-US" i="1" dirty="0" err="1"/>
              <a:t>Textus</a:t>
            </a:r>
            <a:r>
              <a:rPr lang="en-US" dirty="0"/>
              <a:t> IX: 75–106.</a:t>
            </a:r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E270E0-8C63-4B0C-BF80-8BEE6F631C90}"/>
              </a:ext>
            </a:extLst>
          </p:cNvPr>
          <p:cNvSpPr txBox="1">
            <a:spLocks/>
          </p:cNvSpPr>
          <p:nvPr/>
        </p:nvSpPr>
        <p:spPr>
          <a:xfrm>
            <a:off x="5867612" y="260648"/>
            <a:ext cx="2880852" cy="38693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390815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781629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172444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563258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800" b="0" kern="0"/>
              <a:t>References cont.</a:t>
            </a:r>
            <a:endParaRPr lang="en-GB" sz="2800" b="0" kern="0" dirty="0"/>
          </a:p>
        </p:txBody>
      </p:sp>
    </p:spTree>
    <p:extLst>
      <p:ext uri="{BB962C8B-B14F-4D97-AF65-F5344CB8AC3E}">
        <p14:creationId xmlns:p14="http://schemas.microsoft.com/office/powerpoint/2010/main" val="25048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5055196" y="1172651"/>
            <a:ext cx="4103687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n-GB" sz="1200" dirty="0" smtClean="0"/>
              <a:t>… </a:t>
            </a:r>
            <a:r>
              <a:rPr lang="en-GB" sz="1200" dirty="0" err="1" smtClean="0"/>
              <a:t>holdt</a:t>
            </a:r>
            <a:r>
              <a:rPr lang="en-GB" sz="1200" dirty="0" smtClean="0"/>
              <a:t> </a:t>
            </a:r>
            <a:r>
              <a:rPr lang="en-GB" sz="1200" dirty="0" err="1" smtClean="0"/>
              <a:t>sammen</a:t>
            </a:r>
            <a:r>
              <a:rPr lang="en-GB" sz="1200" dirty="0" smtClean="0"/>
              <a:t>     </a:t>
            </a:r>
            <a:r>
              <a:rPr lang="en-GB" sz="1200" b="1" dirty="0" smtClean="0"/>
              <a:t>for </a:t>
            </a:r>
            <a:r>
              <a:rPr lang="en-GB" sz="1200" b="1" dirty="0" err="1"/>
              <a:t>syns</a:t>
            </a:r>
            <a:r>
              <a:rPr lang="en-GB" sz="1200" b="1" dirty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 </a:t>
            </a:r>
            <a:r>
              <a:rPr lang="en-GB" sz="1200" dirty="0" smtClean="0"/>
              <a:t>, </a:t>
            </a:r>
            <a:r>
              <a:rPr lang="en-GB" sz="1200" dirty="0" err="1" smtClean="0"/>
              <a:t>som</a:t>
            </a:r>
            <a:r>
              <a:rPr lang="en-GB" sz="1200" dirty="0" smtClean="0"/>
              <a:t> …</a:t>
            </a:r>
          </a:p>
          <a:p>
            <a:pPr eaLnBrk="1" hangingPunct="1"/>
            <a:r>
              <a:rPr lang="en-GB" sz="1200" dirty="0" smtClean="0"/>
              <a:t>… for </a:t>
            </a:r>
            <a:r>
              <a:rPr lang="en-GB" sz="1200" dirty="0" err="1" smtClean="0"/>
              <a:t>tiden</a:t>
            </a:r>
            <a:r>
              <a:rPr lang="en-GB" sz="1200" dirty="0" smtClean="0"/>
              <a:t>,             </a:t>
            </a:r>
            <a:r>
              <a:rPr lang="en-GB" sz="1200" b="1" dirty="0" smtClean="0"/>
              <a:t>for </a:t>
            </a:r>
            <a:r>
              <a:rPr lang="en-GB" sz="1200" b="1" dirty="0" err="1"/>
              <a:t>Cassies</a:t>
            </a:r>
            <a:r>
              <a:rPr lang="en-GB" sz="1200" b="1" dirty="0"/>
              <a:t> </a:t>
            </a:r>
            <a:r>
              <a:rPr lang="en-GB" sz="1200" b="1" dirty="0" err="1"/>
              <a:t>skyld</a:t>
            </a:r>
            <a:r>
              <a:rPr lang="en-GB" sz="1200" b="1" dirty="0"/>
              <a:t> </a:t>
            </a:r>
            <a:r>
              <a:rPr lang="en-GB" sz="1200" b="1" dirty="0" smtClean="0"/>
              <a:t> </a:t>
            </a:r>
            <a:r>
              <a:rPr lang="en-GB" sz="1200" dirty="0" smtClean="0"/>
              <a:t>.</a:t>
            </a:r>
          </a:p>
          <a:p>
            <a:pPr eaLnBrk="1" hangingPunct="1"/>
            <a:r>
              <a:rPr lang="en-GB" sz="1200" dirty="0" err="1"/>
              <a:t>opp</a:t>
            </a:r>
            <a:r>
              <a:rPr lang="en-GB" sz="1200" dirty="0"/>
              <a:t> med </a:t>
            </a:r>
            <a:r>
              <a:rPr lang="en-GB" sz="1200" dirty="0" err="1" smtClean="0"/>
              <a:t>humøret</a:t>
            </a:r>
            <a:r>
              <a:rPr lang="en-GB" sz="1200" dirty="0" smtClean="0"/>
              <a:t>,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Guds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</a:t>
            </a:r>
            <a:r>
              <a:rPr lang="en-GB" sz="1200" dirty="0" smtClean="0"/>
              <a:t>! </a:t>
            </a:r>
          </a:p>
          <a:p>
            <a:pPr eaLnBrk="1" hangingPunct="1"/>
            <a:r>
              <a:rPr lang="en-GB" sz="1200" dirty="0" smtClean="0"/>
              <a:t>	          "</a:t>
            </a:r>
            <a:r>
              <a:rPr lang="en-GB" sz="1200" b="1" dirty="0" err="1" smtClean="0"/>
              <a:t>Herregud</a:t>
            </a:r>
            <a:r>
              <a:rPr lang="en-GB" sz="1200" dirty="0" smtClean="0"/>
              <a:t>              , </a:t>
            </a:r>
            <a:r>
              <a:rPr lang="en-GB" sz="1200" dirty="0" err="1" smtClean="0"/>
              <a:t>mann</a:t>
            </a:r>
            <a:r>
              <a:rPr lang="en-GB" sz="1200" dirty="0" smtClean="0"/>
              <a:t>, …</a:t>
            </a:r>
          </a:p>
          <a:p>
            <a:pPr eaLnBrk="1" hangingPunct="1"/>
            <a:r>
              <a:rPr lang="en-GB" sz="1200" dirty="0" smtClean="0"/>
              <a:t>…</a:t>
            </a:r>
            <a:r>
              <a:rPr lang="en-GB" sz="1200" dirty="0" err="1" smtClean="0"/>
              <a:t>ren</a:t>
            </a:r>
            <a:r>
              <a:rPr lang="en-GB" sz="1200" dirty="0" smtClean="0"/>
              <a:t> </a:t>
            </a:r>
            <a:r>
              <a:rPr lang="en-GB" sz="1200" dirty="0" err="1" smtClean="0"/>
              <a:t>gavepakke</a:t>
            </a:r>
            <a:r>
              <a:rPr lang="en-GB" sz="1200" dirty="0" smtClean="0"/>
              <a:t>,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svingende</a:t>
            </a:r>
            <a:r>
              <a:rPr lang="en-GB" sz="1200" b="1" dirty="0" smtClean="0"/>
              <a:t>        </a:t>
            </a:r>
            <a:r>
              <a:rPr lang="en-GB" sz="1200" dirty="0" smtClean="0"/>
              <a:t>!</a:t>
            </a:r>
          </a:p>
          <a:p>
            <a:pPr eaLnBrk="1" hangingPunct="1"/>
            <a:r>
              <a:rPr lang="en-GB" sz="1200" dirty="0" smtClean="0"/>
              <a:t>… </a:t>
            </a:r>
            <a:r>
              <a:rPr lang="en-GB" sz="1200" dirty="0" err="1" smtClean="0"/>
              <a:t>kapittel</a:t>
            </a:r>
            <a:r>
              <a:rPr lang="en-GB" sz="1200" dirty="0" smtClean="0"/>
              <a:t> </a:t>
            </a:r>
            <a:r>
              <a:rPr lang="en-GB" sz="1200" dirty="0" err="1" smtClean="0"/>
              <a:t>eller</a:t>
            </a:r>
            <a:r>
              <a:rPr lang="en-GB" sz="1200" dirty="0" smtClean="0"/>
              <a:t> to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Miriams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769" y="3314296"/>
            <a:ext cx="406717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n-GB" sz="1200" dirty="0" smtClean="0"/>
              <a:t>Say something,</a:t>
            </a:r>
            <a:r>
              <a:rPr lang="en-GB" sz="1200" b="1" dirty="0" smtClean="0"/>
              <a:t>       for God’s sake                     </a:t>
            </a:r>
            <a:r>
              <a:rPr lang="en-GB" sz="1200" dirty="0" smtClean="0"/>
              <a:t>. </a:t>
            </a:r>
          </a:p>
          <a:p>
            <a:pPr eaLnBrk="1" hangingPunct="1"/>
            <a:r>
              <a:rPr lang="en-GB" sz="1200" dirty="0" smtClean="0"/>
              <a:t>But let us suppose  </a:t>
            </a:r>
            <a:r>
              <a:rPr lang="en-GB" sz="1200" b="1" dirty="0" smtClean="0"/>
              <a:t>for the sake of  argument   </a:t>
            </a:r>
            <a:r>
              <a:rPr lang="en-GB" sz="1200" dirty="0" smtClean="0"/>
              <a:t>that …</a:t>
            </a:r>
          </a:p>
          <a:p>
            <a:pPr eaLnBrk="1" hangingPunct="1"/>
            <a:r>
              <a:rPr lang="en-GB" sz="1200" dirty="0" smtClean="0"/>
              <a:t>…but                       </a:t>
            </a:r>
            <a:r>
              <a:rPr lang="en-GB" sz="1200" b="1" dirty="0" smtClean="0"/>
              <a:t>for Mathias’s sake              </a:t>
            </a:r>
            <a:r>
              <a:rPr lang="en-GB" sz="1200" dirty="0" smtClean="0"/>
              <a:t>, good ...</a:t>
            </a:r>
          </a:p>
          <a:p>
            <a:pPr eaLnBrk="1" hangingPunct="1"/>
            <a:r>
              <a:rPr lang="en-GB" sz="1200" dirty="0" smtClean="0"/>
              <a:t>Just                         </a:t>
            </a:r>
            <a:r>
              <a:rPr lang="en-GB" sz="1200" b="1" dirty="0" smtClean="0"/>
              <a:t>for fun                                 </a:t>
            </a:r>
            <a:r>
              <a:rPr lang="en-GB" sz="1200" dirty="0" smtClean="0"/>
              <a:t>.</a:t>
            </a:r>
          </a:p>
          <a:p>
            <a:pPr eaLnBrk="1" hangingPunct="1"/>
            <a:r>
              <a:rPr lang="en-GB" sz="1200" b="1" dirty="0"/>
              <a:t> </a:t>
            </a:r>
            <a:r>
              <a:rPr lang="en-GB" sz="1200" b="1" dirty="0" smtClean="0"/>
              <a:t>                              For safety’s sake                 </a:t>
            </a:r>
            <a:r>
              <a:rPr lang="en-GB" sz="1200" dirty="0" smtClean="0"/>
              <a:t>I ask …</a:t>
            </a:r>
          </a:p>
          <a:p>
            <a:pPr eaLnBrk="1" hangingPunct="1"/>
            <a:r>
              <a:rPr lang="en-GB" sz="1200" dirty="0" smtClean="0"/>
              <a:t>… keep mum          </a:t>
            </a:r>
            <a:r>
              <a:rPr lang="en-GB" sz="1200" b="1" dirty="0" smtClean="0"/>
              <a:t>just in case                          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5064103" y="3292883"/>
            <a:ext cx="406717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n-GB" sz="1200" dirty="0" smtClean="0"/>
              <a:t>Si </a:t>
            </a:r>
            <a:r>
              <a:rPr lang="en-GB" sz="1200" dirty="0" err="1" smtClean="0"/>
              <a:t>noe</a:t>
            </a:r>
            <a:r>
              <a:rPr lang="en-GB" sz="1200" dirty="0" smtClean="0"/>
              <a:t>         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Guds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            </a:t>
            </a:r>
            <a:r>
              <a:rPr lang="en-GB" sz="1200" dirty="0" smtClean="0"/>
              <a:t>. </a:t>
            </a:r>
          </a:p>
          <a:p>
            <a:pPr eaLnBrk="1" hangingPunct="1"/>
            <a:r>
              <a:rPr lang="en-GB" sz="1200" dirty="0" smtClean="0"/>
              <a:t>Men la </a:t>
            </a:r>
            <a:r>
              <a:rPr lang="en-GB" sz="1200" dirty="0" err="1" smtClean="0"/>
              <a:t>oss</a:t>
            </a:r>
            <a:r>
              <a:rPr lang="en-GB" sz="1200" dirty="0" smtClean="0"/>
              <a:t>  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hypotesens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</a:t>
            </a:r>
            <a:r>
              <a:rPr lang="en-GB" sz="1200" dirty="0" smtClean="0"/>
              <a:t>anta at …</a:t>
            </a:r>
          </a:p>
          <a:p>
            <a:pPr eaLnBrk="1" hangingPunct="1"/>
            <a:r>
              <a:rPr lang="en-GB" sz="1200" dirty="0" smtClean="0"/>
              <a:t>… men           </a:t>
            </a:r>
            <a:r>
              <a:rPr lang="en-GB" sz="1200" b="1" dirty="0" smtClean="0"/>
              <a:t>for Mathias’ </a:t>
            </a:r>
            <a:r>
              <a:rPr lang="en-GB" sz="1200" b="1" dirty="0" err="1" smtClean="0"/>
              <a:t>skyld</a:t>
            </a:r>
            <a:r>
              <a:rPr lang="en-GB" sz="1200" b="1" dirty="0"/>
              <a:t> </a:t>
            </a:r>
            <a:r>
              <a:rPr lang="en-GB" sz="1200" b="1" dirty="0" smtClean="0"/>
              <a:t>           </a:t>
            </a:r>
            <a:r>
              <a:rPr lang="en-GB" sz="1200" dirty="0" smtClean="0"/>
              <a:t>, </a:t>
            </a:r>
            <a:r>
              <a:rPr lang="en-GB" sz="1200" dirty="0" err="1" smtClean="0"/>
              <a:t>herregud</a:t>
            </a:r>
            <a:r>
              <a:rPr lang="en-GB" sz="1200" dirty="0" smtClean="0"/>
              <a:t>, …</a:t>
            </a:r>
          </a:p>
          <a:p>
            <a:pPr eaLnBrk="1" hangingPunct="1"/>
            <a:r>
              <a:rPr lang="en-GB" sz="1200" dirty="0" smtClean="0"/>
              <a:t>Bare            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moro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</a:t>
            </a:r>
            <a:r>
              <a:rPr lang="en-GB" sz="1200" dirty="0" smtClean="0"/>
              <a:t>               .</a:t>
            </a:r>
          </a:p>
          <a:p>
            <a:pPr eaLnBrk="1" hangingPunct="1"/>
            <a:r>
              <a:rPr lang="en-GB" sz="1200" dirty="0"/>
              <a:t>	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sikkerhets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  </a:t>
            </a:r>
            <a:r>
              <a:rPr lang="en-GB" sz="1200" dirty="0" err="1" smtClean="0"/>
              <a:t>ber</a:t>
            </a:r>
            <a:r>
              <a:rPr lang="en-GB" sz="1200" dirty="0" smtClean="0"/>
              <a:t> </a:t>
            </a:r>
            <a:r>
              <a:rPr lang="en-GB" sz="1200" dirty="0" err="1" smtClean="0"/>
              <a:t>jeg</a:t>
            </a:r>
            <a:r>
              <a:rPr lang="en-GB" sz="1200" dirty="0" smtClean="0"/>
              <a:t> …</a:t>
            </a:r>
          </a:p>
          <a:p>
            <a:pPr eaLnBrk="1" hangingPunct="1"/>
            <a:r>
              <a:rPr lang="en-GB" sz="1200" dirty="0" smtClean="0"/>
              <a:t>… tie </a:t>
            </a:r>
            <a:r>
              <a:rPr lang="en-GB" sz="1200" dirty="0" err="1" smtClean="0"/>
              <a:t>stille</a:t>
            </a:r>
            <a:r>
              <a:rPr lang="en-GB" sz="1200" dirty="0" smtClean="0"/>
              <a:t>      </a:t>
            </a:r>
            <a:r>
              <a:rPr lang="en-GB" sz="1200" b="1" dirty="0" smtClean="0"/>
              <a:t>for </a:t>
            </a:r>
            <a:r>
              <a:rPr lang="en-GB" sz="1200" b="1" dirty="0" err="1" smtClean="0"/>
              <a:t>sikkerhets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skyld</a:t>
            </a:r>
            <a:r>
              <a:rPr lang="en-GB" sz="1200" b="1" dirty="0" smtClean="0"/>
              <a:t>         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cxnSp>
        <p:nvCxnSpPr>
          <p:cNvPr id="7175" name="Straight Arrow Connector 12"/>
          <p:cNvCxnSpPr>
            <a:cxnSpLocks noChangeShapeType="1"/>
          </p:cNvCxnSpPr>
          <p:nvPr/>
        </p:nvCxnSpPr>
        <p:spPr bwMode="auto">
          <a:xfrm flipH="1">
            <a:off x="6948264" y="2359397"/>
            <a:ext cx="5204" cy="925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41082" y="1173445"/>
            <a:ext cx="41178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algn="ctr" eaLnBrk="1" hangingPunct="1"/>
            <a:r>
              <a:rPr lang="en-GB" dirty="0"/>
              <a:t>Norwegian </a:t>
            </a:r>
            <a:r>
              <a:rPr lang="en-GB" dirty="0" smtClean="0"/>
              <a:t>translations</a:t>
            </a:r>
          </a:p>
          <a:p>
            <a:pPr algn="ctr" eaLnBrk="1" hangingPunct="1"/>
            <a:endParaRPr lang="en-GB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768" y="3315701"/>
            <a:ext cx="4081222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algn="ctr" eaLnBrk="1" hangingPunct="1"/>
            <a:r>
              <a:rPr lang="nb-NO" dirty="0"/>
              <a:t>English </a:t>
            </a:r>
            <a:r>
              <a:rPr lang="nb-NO" dirty="0" err="1" smtClean="0"/>
              <a:t>translations</a:t>
            </a:r>
            <a:endParaRPr lang="nb-NO" dirty="0"/>
          </a:p>
          <a:p>
            <a:pPr eaLnBrk="1" hangingPunct="1"/>
            <a:endParaRPr lang="pl-PL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64103" y="3297701"/>
            <a:ext cx="408880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algn="ctr" eaLnBrk="1" hangingPunct="1"/>
            <a:r>
              <a:rPr lang="nb-NO" dirty="0"/>
              <a:t>Norwegian </a:t>
            </a:r>
            <a:r>
              <a:rPr lang="nb-NO" dirty="0" smtClean="0"/>
              <a:t>originals</a:t>
            </a:r>
            <a:endParaRPr lang="nb-NO" dirty="0"/>
          </a:p>
          <a:p>
            <a:pPr eaLnBrk="1" hangingPunct="1"/>
            <a:endParaRPr lang="en-GB" dirty="0"/>
          </a:p>
        </p:txBody>
      </p:sp>
      <p:cxnSp>
        <p:nvCxnSpPr>
          <p:cNvPr id="7182" name="Straight Arrow Connector 18"/>
          <p:cNvCxnSpPr>
            <a:cxnSpLocks noChangeShapeType="1"/>
          </p:cNvCxnSpPr>
          <p:nvPr/>
        </p:nvCxnSpPr>
        <p:spPr bwMode="auto">
          <a:xfrm flipV="1">
            <a:off x="4067944" y="1772816"/>
            <a:ext cx="973138" cy="7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Arrow Connector 20"/>
          <p:cNvCxnSpPr>
            <a:cxnSpLocks noChangeShapeType="1"/>
          </p:cNvCxnSpPr>
          <p:nvPr/>
        </p:nvCxnSpPr>
        <p:spPr bwMode="auto">
          <a:xfrm>
            <a:off x="4067175" y="2387659"/>
            <a:ext cx="996928" cy="897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Straight Arrow Connector 21"/>
          <p:cNvCxnSpPr>
            <a:cxnSpLocks noChangeShapeType="1"/>
          </p:cNvCxnSpPr>
          <p:nvPr/>
        </p:nvCxnSpPr>
        <p:spPr bwMode="auto">
          <a:xfrm flipH="1">
            <a:off x="4045546" y="2372980"/>
            <a:ext cx="1009650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-769" y="1173445"/>
            <a:ext cx="406794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GB" sz="1200" dirty="0" smtClean="0"/>
              <a:t>… stayed together    </a:t>
            </a:r>
            <a:r>
              <a:rPr lang="en-GB" sz="1200" b="1" dirty="0" smtClean="0"/>
              <a:t>for </a:t>
            </a:r>
            <a:r>
              <a:rPr lang="en-GB" sz="1200" b="1" dirty="0"/>
              <a:t>appearances' </a:t>
            </a:r>
            <a:r>
              <a:rPr lang="en-GB" sz="1200" b="1" dirty="0" smtClean="0"/>
              <a:t>sake    </a:t>
            </a:r>
            <a:r>
              <a:rPr lang="en-GB" sz="1200" dirty="0" smtClean="0"/>
              <a:t>, as …</a:t>
            </a:r>
          </a:p>
          <a:p>
            <a:r>
              <a:rPr lang="en-GB" sz="1200" dirty="0" smtClean="0"/>
              <a:t>…at </a:t>
            </a:r>
            <a:r>
              <a:rPr lang="en-GB" sz="1200" dirty="0"/>
              <a:t>the </a:t>
            </a:r>
            <a:r>
              <a:rPr lang="en-GB" sz="1200" dirty="0" smtClean="0"/>
              <a:t>moment,      </a:t>
            </a:r>
            <a:r>
              <a:rPr lang="en-GB" sz="1200" b="1" dirty="0" smtClean="0"/>
              <a:t>for </a:t>
            </a:r>
            <a:r>
              <a:rPr lang="en-GB" sz="1200" b="1" dirty="0"/>
              <a:t>Cassie's </a:t>
            </a:r>
            <a:r>
              <a:rPr lang="en-GB" sz="1200" b="1" dirty="0" smtClean="0"/>
              <a:t>sake            </a:t>
            </a:r>
            <a:r>
              <a:rPr lang="en-GB" sz="1200" dirty="0" smtClean="0"/>
              <a:t>.</a:t>
            </a:r>
          </a:p>
          <a:p>
            <a:r>
              <a:rPr lang="en-GB" sz="1200" dirty="0" smtClean="0"/>
              <a:t>… lighten up,            </a:t>
            </a:r>
            <a:r>
              <a:rPr lang="en-GB" sz="1200" b="1" dirty="0" smtClean="0"/>
              <a:t>for </a:t>
            </a:r>
            <a:r>
              <a:rPr lang="en-GB" sz="1200" b="1" dirty="0"/>
              <a:t>Christ's </a:t>
            </a:r>
            <a:r>
              <a:rPr lang="en-GB" sz="1200" b="1" dirty="0" smtClean="0"/>
              <a:t>sake             </a:t>
            </a:r>
            <a:r>
              <a:rPr lang="en-GB" sz="1200" dirty="0" smtClean="0"/>
              <a:t>! </a:t>
            </a:r>
            <a:r>
              <a:rPr lang="en-GB" sz="1200" b="1" dirty="0" smtClean="0"/>
              <a:t>	</a:t>
            </a:r>
          </a:p>
          <a:p>
            <a:r>
              <a:rPr lang="en-GB" sz="1200" dirty="0" smtClean="0"/>
              <a:t>	          "</a:t>
            </a:r>
            <a:r>
              <a:rPr lang="en-GB" sz="1200" b="1" dirty="0" smtClean="0"/>
              <a:t>For </a:t>
            </a:r>
            <a:r>
              <a:rPr lang="en-GB" sz="1200" b="1" dirty="0"/>
              <a:t>Christ's </a:t>
            </a:r>
            <a:r>
              <a:rPr lang="en-GB" sz="1200" b="1" dirty="0" smtClean="0"/>
              <a:t>sake             </a:t>
            </a:r>
            <a:r>
              <a:rPr lang="en-GB" sz="1200" dirty="0" smtClean="0"/>
              <a:t>, man, …</a:t>
            </a:r>
          </a:p>
          <a:p>
            <a:r>
              <a:rPr lang="en-GB" sz="1200" dirty="0" smtClean="0"/>
              <a:t>This is a gift,	           </a:t>
            </a:r>
            <a:r>
              <a:rPr lang="en-GB" sz="1200" b="1" dirty="0" smtClean="0"/>
              <a:t>for God’s sake             </a:t>
            </a:r>
            <a:r>
              <a:rPr lang="en-GB" sz="1200" dirty="0" smtClean="0"/>
              <a:t>    !</a:t>
            </a:r>
          </a:p>
          <a:p>
            <a:r>
              <a:rPr lang="en-GB" sz="1200" dirty="0" smtClean="0"/>
              <a:t>… chapter or two -   </a:t>
            </a:r>
            <a:r>
              <a:rPr lang="en-GB" sz="1200" b="1" dirty="0" smtClean="0"/>
              <a:t>for Miriam’s sake               </a:t>
            </a:r>
            <a:r>
              <a:rPr lang="en-GB" sz="1200" dirty="0" smtClean="0"/>
              <a:t>.</a:t>
            </a:r>
            <a:endParaRPr lang="nb-NO" sz="12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769" y="1172652"/>
            <a:ext cx="4068713" cy="12111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algn="ctr" eaLnBrk="1" hangingPunct="1"/>
            <a:r>
              <a:rPr lang="en-US" dirty="0"/>
              <a:t>English </a:t>
            </a:r>
            <a:r>
              <a:rPr lang="en-US" dirty="0" smtClean="0"/>
              <a:t>originals</a:t>
            </a:r>
          </a:p>
          <a:p>
            <a:pPr algn="ctr" eaLnBrk="1" hangingPunct="1"/>
            <a:endParaRPr lang="en-US" dirty="0"/>
          </a:p>
        </p:txBody>
      </p:sp>
      <p:cxnSp>
        <p:nvCxnSpPr>
          <p:cNvPr id="21" name="Straight Arrow Connector 18"/>
          <p:cNvCxnSpPr>
            <a:cxnSpLocks noChangeShapeType="1"/>
          </p:cNvCxnSpPr>
          <p:nvPr/>
        </p:nvCxnSpPr>
        <p:spPr bwMode="auto">
          <a:xfrm flipV="1">
            <a:off x="4082058" y="3893048"/>
            <a:ext cx="973138" cy="7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1835696" y="2395909"/>
            <a:ext cx="0" cy="889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3491880" y="2794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The </a:t>
            </a:r>
            <a:r>
              <a:rPr lang="nb-NO" sz="2800" b="1" dirty="0" err="1" smtClean="0"/>
              <a:t>structure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the</a:t>
            </a:r>
            <a:r>
              <a:rPr lang="nb-NO" sz="2800" b="1" dirty="0" smtClean="0"/>
              <a:t> ENPC+</a:t>
            </a:r>
            <a:endParaRPr lang="nb-NO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157192"/>
            <a:ext cx="7200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corpus “permits contrastive studies […] based on original texts and translations as well as on parallel original texts” (Johansson &amp; </a:t>
            </a:r>
            <a:r>
              <a:rPr lang="en-GB" dirty="0" err="1"/>
              <a:t>Hofland</a:t>
            </a:r>
            <a:r>
              <a:rPr lang="en-GB" dirty="0"/>
              <a:t> 1994: 27), i.e. the corpus can be seen both as a bidirectional translation corpus and a comparable corpus. 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92696"/>
            <a:ext cx="408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BNC (</a:t>
            </a:r>
            <a:r>
              <a:rPr lang="nb-NO" dirty="0" err="1" smtClean="0"/>
              <a:t>expand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monolingual</a:t>
            </a:r>
            <a:r>
              <a:rPr lang="nb-NO" dirty="0" smtClean="0"/>
              <a:t> data)</a:t>
            </a:r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92696"/>
            <a:ext cx="40804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080454" y="706280"/>
            <a:ext cx="0" cy="466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63546" y="4501111"/>
            <a:ext cx="408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LBK (</a:t>
            </a:r>
            <a:r>
              <a:rPr lang="nb-NO" dirty="0" err="1" smtClean="0"/>
              <a:t>expand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monolingual</a:t>
            </a:r>
            <a:r>
              <a:rPr lang="nb-NO" dirty="0" smtClean="0"/>
              <a:t> data)</a:t>
            </a:r>
            <a:endParaRPr lang="nb-NO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5063546" y="4967482"/>
            <a:ext cx="40804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072743" y="4501111"/>
            <a:ext cx="0" cy="466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099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1" grpId="0" animBg="1"/>
      <p:bldP spid="6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30B7C7B-3F85-4678-93FF-E1E26578EAF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1540" y="836712"/>
          <a:ext cx="8280920" cy="59655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1492072036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345808824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89467574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1508889665"/>
                    </a:ext>
                  </a:extLst>
                </a:gridCol>
              </a:tblGrid>
              <a:tr h="945406"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915631"/>
                  </a:ext>
                </a:extLst>
              </a:tr>
              <a:tr h="5587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0830744"/>
                  </a:ext>
                </a:extLst>
              </a:tr>
              <a:tr h="244609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i="1" dirty="0"/>
                    </a:p>
                    <a:p>
                      <a:endParaRPr lang="en-GB" sz="1800" i="1" dirty="0"/>
                    </a:p>
                    <a:p>
                      <a:r>
                        <a:rPr lang="en-GB" sz="1800" i="1" dirty="0"/>
                        <a:t>translate</a:t>
                      </a:r>
                      <a:r>
                        <a:rPr lang="en-GB" sz="1800" dirty="0"/>
                        <a:t> "carry across" ideational and interpersonal functions and stylistic features</a:t>
                      </a:r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457873"/>
                  </a:ext>
                </a:extLst>
              </a:tr>
              <a:tr h="1069862">
                <a:tc>
                  <a:txBody>
                    <a:bodyPr/>
                    <a:lstStyle/>
                    <a:p>
                      <a:r>
                        <a:rPr lang="en-GB" sz="1800" i="1" dirty="0"/>
                        <a:t>mind</a:t>
                      </a:r>
                      <a:r>
                        <a:rPr lang="en-GB" sz="1800" dirty="0"/>
                        <a:t>: 726 occ.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i="1" dirty="0"/>
                        <a:t>mind</a:t>
                      </a:r>
                      <a:r>
                        <a:rPr lang="en-GB" sz="1800" dirty="0"/>
                        <a:t>: 363 occ.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3057778"/>
                  </a:ext>
                </a:extLst>
              </a:tr>
              <a:tr h="945406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785516"/>
                  </a:ext>
                </a:extLst>
              </a:tr>
            </a:tbl>
          </a:graphicData>
        </a:graphic>
      </p:graphicFrame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2F3C1288-786D-4168-ABB5-198A0148F504}"/>
              </a:ext>
            </a:extLst>
          </p:cNvPr>
          <p:cNvCxnSpPr/>
          <p:nvPr/>
        </p:nvCxnSpPr>
        <p:spPr bwMode="auto">
          <a:xfrm flipH="1">
            <a:off x="4718919" y="270892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91EC3214-5191-4F81-BF3F-C9455AB6936D}"/>
              </a:ext>
            </a:extLst>
          </p:cNvPr>
          <p:cNvCxnSpPr/>
          <p:nvPr/>
        </p:nvCxnSpPr>
        <p:spPr bwMode="auto">
          <a:xfrm flipH="1">
            <a:off x="4718919" y="452494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1B242A1-91E3-4954-A6FF-DBBAEB0B3D07}"/>
              </a:ext>
            </a:extLst>
          </p:cNvPr>
          <p:cNvSpPr txBox="1"/>
          <p:nvPr/>
        </p:nvSpPr>
        <p:spPr>
          <a:xfrm>
            <a:off x="6871538" y="2537803"/>
            <a:ext cx="1584176" cy="2031325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Language B: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Norwegian originals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7F62B29-DEAE-433B-8E04-D5FFE33AA2B9}"/>
              </a:ext>
            </a:extLst>
          </p:cNvPr>
          <p:cNvSpPr txBox="1"/>
          <p:nvPr/>
        </p:nvSpPr>
        <p:spPr>
          <a:xfrm>
            <a:off x="2653771" y="2533289"/>
            <a:ext cx="1710117" cy="2031325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Language 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English translations of Norwegian originals (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tertium </a:t>
            </a:r>
            <a:r>
              <a:rPr kumimoji="0" lang="en-GB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comparationis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21CF170-86C9-4890-896D-43C28412412F}"/>
              </a:ext>
            </a:extLst>
          </p:cNvPr>
          <p:cNvSpPr txBox="1"/>
          <p:nvPr/>
        </p:nvSpPr>
        <p:spPr>
          <a:xfrm>
            <a:off x="681826" y="2513475"/>
            <a:ext cx="1584176" cy="2031325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Language 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English originals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C7F5B32A-A376-4F1B-A031-85D19F7E4348}"/>
              </a:ext>
            </a:extLst>
          </p:cNvPr>
          <p:cNvSpPr txBox="1"/>
          <p:nvPr/>
        </p:nvSpPr>
        <p:spPr>
          <a:xfrm>
            <a:off x="2627784" y="193185"/>
            <a:ext cx="582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Un-/discover differences and similarities</a:t>
            </a:r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BACF9D76-EA2F-4896-B40A-71728EF8F8E0}"/>
              </a:ext>
            </a:extLst>
          </p:cNvPr>
          <p:cNvCxnSpPr/>
          <p:nvPr/>
        </p:nvCxnSpPr>
        <p:spPr bwMode="auto">
          <a:xfrm flipV="1">
            <a:off x="1268020" y="5085184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35626A18-C156-4251-87BC-2440E42B98B3}"/>
              </a:ext>
            </a:extLst>
          </p:cNvPr>
          <p:cNvCxnSpPr/>
          <p:nvPr/>
        </p:nvCxnSpPr>
        <p:spPr bwMode="auto">
          <a:xfrm flipV="1">
            <a:off x="3445286" y="5085184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8408BB09-4E2B-40D1-924D-00D297588859}"/>
              </a:ext>
            </a:extLst>
          </p:cNvPr>
          <p:cNvCxnSpPr>
            <a:cxnSpLocks/>
          </p:cNvCxnSpPr>
          <p:nvPr/>
        </p:nvCxnSpPr>
        <p:spPr bwMode="auto">
          <a:xfrm>
            <a:off x="1268020" y="5589240"/>
            <a:ext cx="21602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B2C52876-A257-4DE9-A535-C1A9B15E5C15}"/>
              </a:ext>
            </a:extLst>
          </p:cNvPr>
          <p:cNvSpPr txBox="1"/>
          <p:nvPr/>
        </p:nvSpPr>
        <p:spPr>
          <a:xfrm>
            <a:off x="565546" y="5858965"/>
            <a:ext cx="379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Quantitative differences in a balanced corpus: Reason/Cause?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6AAFD363-EC8A-4EA5-8538-12509B456FB6}"/>
              </a:ext>
            </a:extLst>
          </p:cNvPr>
          <p:cNvSpPr txBox="1"/>
          <p:nvPr/>
        </p:nvSpPr>
        <p:spPr>
          <a:xfrm>
            <a:off x="899592" y="980728"/>
            <a:ext cx="755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How to discover and investigate lexical gaps, e.g. Norw. 'jo' (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but, just, only, in fact, of course, after all, Ø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</p:txBody>
      </p: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86D54852-9187-4110-B8AE-DA8B6D80DDD6}"/>
              </a:ext>
            </a:extLst>
          </p:cNvPr>
          <p:cNvCxnSpPr/>
          <p:nvPr/>
        </p:nvCxnSpPr>
        <p:spPr bwMode="auto">
          <a:xfrm>
            <a:off x="1473914" y="1988840"/>
            <a:ext cx="0" cy="5246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112AD856-EDCD-49E0-BCBB-2A0FE1C55B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52320" y="1988840"/>
            <a:ext cx="0" cy="47834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D718DA1C-1E79-4327-862A-FC9EC3ECDDFD}"/>
              </a:ext>
            </a:extLst>
          </p:cNvPr>
          <p:cNvCxnSpPr/>
          <p:nvPr/>
        </p:nvCxnSpPr>
        <p:spPr bwMode="auto">
          <a:xfrm flipH="1">
            <a:off x="1473914" y="1988840"/>
            <a:ext cx="59784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25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B1AD79-9B94-491F-B1D7-4001ABB5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211" y="468451"/>
            <a:ext cx="7921944" cy="720080"/>
          </a:xfrm>
        </p:spPr>
        <p:txBody>
          <a:bodyPr/>
          <a:lstStyle/>
          <a:p>
            <a:r>
              <a:rPr lang="en-GB" dirty="0"/>
              <a:t>Our background/position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E88D42-F817-4DA8-8652-786B8462A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91" y="1412776"/>
            <a:ext cx="7924464" cy="518457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Corpus-based contrastive analysis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Starting point: perceived (</a:t>
            </a:r>
            <a:r>
              <a:rPr lang="en-US" sz="2000" dirty="0" smtClean="0"/>
              <a:t>dis)similarities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Bi-</a:t>
            </a:r>
            <a:r>
              <a:rPr lang="en-US" sz="2000" dirty="0" smtClean="0"/>
              <a:t>/multidirectional</a:t>
            </a:r>
            <a:r>
              <a:rPr lang="en-US" sz="2000" dirty="0"/>
              <a:t>, parallel corpora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Translations seen as the best </a:t>
            </a:r>
            <a:r>
              <a:rPr lang="en-US" sz="2000" i="1" dirty="0"/>
              <a:t>tertium </a:t>
            </a:r>
            <a:r>
              <a:rPr lang="en-US" sz="2000" i="1" dirty="0" err="1"/>
              <a:t>comparationis</a:t>
            </a:r>
            <a:endParaRPr lang="en-US" sz="2000" i="1" dirty="0"/>
          </a:p>
          <a:p>
            <a:pPr>
              <a:spcBef>
                <a:spcPts val="600"/>
              </a:spcBef>
            </a:pPr>
            <a:r>
              <a:rPr lang="en-US" sz="2000" dirty="0"/>
              <a:t>Interested in finding systemic differences / differences at the system level of languages, i.e. not primarily motivated by applied research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/>
              <a:t>Inspired by James (1980), </a:t>
            </a:r>
            <a:r>
              <a:rPr lang="en-US" sz="1800" dirty="0" err="1" smtClean="0"/>
              <a:t>Ivir</a:t>
            </a:r>
            <a:r>
              <a:rPr lang="en-US" sz="1800" dirty="0" smtClean="0"/>
              <a:t> (1983, 1990), Johansson (1994 [&amp; Hofland], 2007), Chesterman (1998, 2007), Altenberg (1999)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Awareness of research in </a:t>
            </a:r>
            <a:r>
              <a:rPr lang="en-US" sz="1800" dirty="0" err="1" smtClean="0"/>
              <a:t>neighbouring</a:t>
            </a:r>
            <a:r>
              <a:rPr lang="en-US" sz="1800" dirty="0" smtClean="0"/>
              <a:t> fields, e.g. descriptive </a:t>
            </a:r>
            <a:r>
              <a:rPr lang="en-US" sz="1800" dirty="0"/>
              <a:t>translation studies </a:t>
            </a:r>
            <a:r>
              <a:rPr lang="en-US" sz="1800" dirty="0" smtClean="0"/>
              <a:t>and </a:t>
            </a:r>
            <a:r>
              <a:rPr lang="en-US" sz="1800" dirty="0"/>
              <a:t>typology</a:t>
            </a:r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790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A5738-EAA5-4BC9-92EA-5FC12A5C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508" y="548680"/>
            <a:ext cx="7921944" cy="432048"/>
          </a:xfrm>
        </p:spPr>
        <p:txBody>
          <a:bodyPr/>
          <a:lstStyle/>
          <a:p>
            <a:r>
              <a:rPr lang="nb-NO" sz="2800" b="0" dirty="0" err="1"/>
              <a:t>Starting</a:t>
            </a:r>
            <a:r>
              <a:rPr lang="nb-NO" sz="2800" b="0" dirty="0"/>
              <a:t> </a:t>
            </a:r>
            <a:r>
              <a:rPr lang="nb-NO" sz="2800" b="0" dirty="0" err="1"/>
              <a:t>point</a:t>
            </a:r>
            <a:r>
              <a:rPr lang="nb-NO" sz="2800" b="0" dirty="0"/>
              <a:t> of </a:t>
            </a:r>
            <a:r>
              <a:rPr lang="nb-NO" sz="2800" b="0" dirty="0" err="1"/>
              <a:t>the</a:t>
            </a:r>
            <a:r>
              <a:rPr lang="nb-NO" sz="2800" b="0" dirty="0"/>
              <a:t> </a:t>
            </a:r>
            <a:r>
              <a:rPr lang="nb-NO" sz="2800" b="0" dirty="0" smtClean="0"/>
              <a:t>CA</a:t>
            </a:r>
            <a:endParaRPr lang="en-GB" sz="2800" b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F74BD2-86CB-424D-8FBB-CDC3B6118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08" y="1124744"/>
            <a:ext cx="7924464" cy="5472608"/>
          </a:xfrm>
        </p:spPr>
        <p:txBody>
          <a:bodyPr/>
          <a:lstStyle/>
          <a:p>
            <a:pPr marL="271463" indent="-271463">
              <a:spcBef>
                <a:spcPts val="1200"/>
              </a:spcBef>
              <a:buNone/>
            </a:pPr>
            <a:r>
              <a:rPr lang="en-GB" sz="2000" dirty="0" smtClean="0"/>
              <a:t>1. Chesterman (1998; 2007)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</a:pPr>
            <a:r>
              <a:rPr lang="en-GB" sz="2000" dirty="0" smtClean="0"/>
              <a:t>Perceived </a:t>
            </a:r>
            <a:r>
              <a:rPr lang="en-GB" sz="2000" dirty="0"/>
              <a:t>similarity of any kind between phenomenon </a:t>
            </a:r>
            <a:r>
              <a:rPr lang="en-GB" sz="2000" dirty="0" smtClean="0"/>
              <a:t>X </a:t>
            </a:r>
            <a:r>
              <a:rPr lang="en-GB" sz="2000" dirty="0"/>
              <a:t>in language A and phenomenon </a:t>
            </a:r>
            <a:r>
              <a:rPr lang="en-GB" sz="2000" dirty="0" smtClean="0"/>
              <a:t>Y </a:t>
            </a:r>
            <a:r>
              <a:rPr lang="en-GB" sz="2000" dirty="0"/>
              <a:t>in language B </a:t>
            </a:r>
            <a:r>
              <a:rPr lang="en-GB" sz="1600" dirty="0" smtClean="0"/>
              <a:t>(</a:t>
            </a:r>
            <a:r>
              <a:rPr lang="en-GB" sz="1600" dirty="0"/>
              <a:t>cf. Chesterman 1998)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</a:pPr>
            <a:r>
              <a:rPr lang="en-GB" sz="2000" dirty="0" smtClean="0"/>
              <a:t>What </a:t>
            </a:r>
            <a:r>
              <a:rPr lang="en-GB" sz="2000" dirty="0"/>
              <a:t>is the nature of the similarity (form, meaning, function</a:t>
            </a:r>
            <a:r>
              <a:rPr lang="en-GB" sz="2000" dirty="0" smtClean="0"/>
              <a:t>)?</a:t>
            </a:r>
            <a:endParaRPr lang="en-GB" sz="20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 startAt="3"/>
            </a:pPr>
            <a:r>
              <a:rPr lang="en-GB" sz="2000" dirty="0" smtClean="0"/>
              <a:t>Describe </a:t>
            </a:r>
            <a:r>
              <a:rPr lang="en-GB" sz="2000" dirty="0"/>
              <a:t>the relationship between X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dirty="0" smtClean="0"/>
              <a:t>Y </a:t>
            </a:r>
            <a:r>
              <a:rPr lang="en-GB" sz="2000" dirty="0"/>
              <a:t>in the compared </a:t>
            </a:r>
            <a:r>
              <a:rPr lang="en-GB" sz="2000" dirty="0" smtClean="0"/>
              <a:t>languages; </a:t>
            </a:r>
            <a:r>
              <a:rPr lang="en-US" sz="2000" dirty="0" smtClean="0"/>
              <a:t>or </a:t>
            </a:r>
            <a:r>
              <a:rPr lang="en-US" sz="2000" dirty="0"/>
              <a:t>as </a:t>
            </a:r>
            <a:r>
              <a:rPr lang="en-US" sz="2000" dirty="0" smtClean="0"/>
              <a:t>is </a:t>
            </a:r>
            <a:r>
              <a:rPr lang="en-US" sz="2000" dirty="0"/>
              <a:t>more often the case, the relationship between </a:t>
            </a:r>
            <a:r>
              <a:rPr lang="en-US" sz="2000" dirty="0" smtClean="0"/>
              <a:t>X in </a:t>
            </a:r>
            <a:r>
              <a:rPr lang="en-US" sz="2000" dirty="0"/>
              <a:t>language A and 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etc. in </a:t>
            </a:r>
            <a:r>
              <a:rPr lang="en-US" sz="2000" dirty="0"/>
              <a:t>language </a:t>
            </a:r>
            <a:r>
              <a:rPr lang="en-US" sz="2000" dirty="0" smtClean="0"/>
              <a:t>B</a:t>
            </a:r>
            <a:endParaRPr lang="en-GB" sz="16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 startAt="3"/>
            </a:pPr>
            <a:r>
              <a:rPr lang="en-GB" sz="2000" dirty="0" smtClean="0"/>
              <a:t>Use </a:t>
            </a:r>
            <a:r>
              <a:rPr lang="en-GB" sz="2000" dirty="0"/>
              <a:t>the description to enrich knowledge of the individual languages and/or the relationship between the languages compared</a:t>
            </a:r>
          </a:p>
        </p:txBody>
      </p:sp>
    </p:spTree>
    <p:extLst>
      <p:ext uri="{BB962C8B-B14F-4D97-AF65-F5344CB8AC3E}">
        <p14:creationId xmlns:p14="http://schemas.microsoft.com/office/powerpoint/2010/main" val="19732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A5738-EAA5-4BC9-92EA-5FC12A5C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508" y="548680"/>
            <a:ext cx="7921944" cy="432048"/>
          </a:xfrm>
        </p:spPr>
        <p:txBody>
          <a:bodyPr/>
          <a:lstStyle/>
          <a:p>
            <a:r>
              <a:rPr lang="nb-NO" sz="2800" b="0" dirty="0" err="1"/>
              <a:t>Starting</a:t>
            </a:r>
            <a:r>
              <a:rPr lang="nb-NO" sz="2800" b="0" dirty="0"/>
              <a:t> </a:t>
            </a:r>
            <a:r>
              <a:rPr lang="nb-NO" sz="2800" b="0" dirty="0" err="1"/>
              <a:t>point</a:t>
            </a:r>
            <a:r>
              <a:rPr lang="nb-NO" sz="2800" b="0" dirty="0"/>
              <a:t> of </a:t>
            </a:r>
            <a:r>
              <a:rPr lang="nb-NO" sz="2800" b="0" dirty="0" err="1"/>
              <a:t>the</a:t>
            </a:r>
            <a:r>
              <a:rPr lang="nb-NO" sz="2800" b="0" dirty="0"/>
              <a:t> CA</a:t>
            </a:r>
            <a:endParaRPr lang="en-GB" sz="2800" b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F74BD2-86CB-424D-8FBB-CDC3B6118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08" y="1268760"/>
            <a:ext cx="7924464" cy="5328592"/>
          </a:xfrm>
        </p:spPr>
        <p:txBody>
          <a:bodyPr/>
          <a:lstStyle/>
          <a:p>
            <a:pPr marL="354013" indent="-354013">
              <a:spcBef>
                <a:spcPts val="1200"/>
              </a:spcBef>
              <a:buFont typeface="+mj-lt"/>
              <a:buAutoNum type="arabicPeriod" startAt="2"/>
            </a:pPr>
            <a:r>
              <a:rPr lang="en-GB" sz="2000" dirty="0"/>
              <a:t>Perceived (quantitative) </a:t>
            </a:r>
            <a:r>
              <a:rPr lang="en-GB" sz="2000" dirty="0" smtClean="0"/>
              <a:t>dissimilarities/ difference </a:t>
            </a:r>
            <a:r>
              <a:rPr lang="en-GB" sz="2000" dirty="0"/>
              <a:t>between original and translated text in the same language </a:t>
            </a:r>
          </a:p>
          <a:p>
            <a:pPr marL="354013" indent="-354013">
              <a:spcBef>
                <a:spcPts val="1200"/>
              </a:spcBef>
              <a:buFont typeface="+mj-lt"/>
              <a:buAutoNum type="arabicPeriod" startAt="2"/>
            </a:pPr>
            <a:endParaRPr lang="en-GB" sz="2000" dirty="0" smtClean="0"/>
          </a:p>
          <a:p>
            <a:pPr marL="354013" indent="-354013">
              <a:spcBef>
                <a:spcPts val="1200"/>
              </a:spcBef>
              <a:buFont typeface="+mj-lt"/>
              <a:buAutoNum type="arabicPeriod" startAt="2"/>
            </a:pPr>
            <a:r>
              <a:rPr lang="en-GB" sz="2000" dirty="0" smtClean="0"/>
              <a:t>Frequent </a:t>
            </a:r>
            <a:r>
              <a:rPr lang="en-GB" sz="2000" dirty="0"/>
              <a:t>omissions </a:t>
            </a:r>
            <a:r>
              <a:rPr lang="en-GB" sz="2000" dirty="0" smtClean="0"/>
              <a:t>and/or additions in the translation</a:t>
            </a:r>
            <a:endParaRPr lang="en-GB" sz="2000" dirty="0"/>
          </a:p>
          <a:p>
            <a:pPr marL="354013" lvl="1" indent="-354013">
              <a:spcBef>
                <a:spcPts val="1200"/>
              </a:spcBef>
              <a:buNone/>
            </a:pPr>
            <a:endParaRPr lang="en-GB" sz="2000" dirty="0" smtClean="0"/>
          </a:p>
          <a:p>
            <a:pPr marL="354013" lvl="1" indent="-354013">
              <a:spcBef>
                <a:spcPts val="1200"/>
              </a:spcBef>
              <a:buNone/>
            </a:pPr>
            <a:r>
              <a:rPr lang="en-GB" sz="2000" dirty="0" smtClean="0"/>
              <a:t>4.  Exploratory </a:t>
            </a:r>
            <a:r>
              <a:rPr lang="en-GB" sz="2000" dirty="0"/>
              <a:t>by e.g. </a:t>
            </a:r>
            <a:r>
              <a:rPr lang="en-GB" sz="2000" dirty="0" smtClean="0"/>
              <a:t>starting </a:t>
            </a:r>
            <a:r>
              <a:rPr lang="en-GB" sz="2000" dirty="0"/>
              <a:t>from a </a:t>
            </a:r>
            <a:r>
              <a:rPr lang="en-GB" sz="2000" dirty="0" smtClean="0"/>
              <a:t>unit or item </a:t>
            </a:r>
            <a:r>
              <a:rPr lang="en-GB" sz="2000" dirty="0"/>
              <a:t>(e.g. </a:t>
            </a:r>
            <a:r>
              <a:rPr lang="en-GB" sz="2000" dirty="0" smtClean="0"/>
              <a:t>word, frame, pattern, construction) </a:t>
            </a:r>
            <a:r>
              <a:rPr lang="en-GB" sz="2000" dirty="0"/>
              <a:t>in one language and classify the correspondences in one or more other languages</a:t>
            </a:r>
          </a:p>
          <a:p>
            <a:pPr marL="0" lvl="1" indent="0">
              <a:spcBef>
                <a:spcPts val="1200"/>
              </a:spcBef>
              <a:buNone/>
            </a:pPr>
            <a:endParaRPr lang="en-GB" sz="20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GB" sz="2000" dirty="0" smtClean="0"/>
              <a:t>Close</a:t>
            </a:r>
            <a:r>
              <a:rPr lang="en-GB" sz="2000" dirty="0"/>
              <a:t>, qualitative scrutiny of the differences </a:t>
            </a:r>
            <a:r>
              <a:rPr lang="en-GB" sz="2000" dirty="0" smtClean="0"/>
              <a:t>is necessary.</a:t>
            </a:r>
            <a:endParaRPr lang="en-GB" sz="2000" dirty="0"/>
          </a:p>
          <a:p>
            <a:pPr marL="0" lvl="1" indent="0">
              <a:spcBef>
                <a:spcPts val="1200"/>
              </a:spcBef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26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215"/>
            <a:ext cx="9142348" cy="42862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ounded Rectangle 8"/>
          <p:cNvSpPr/>
          <p:nvPr/>
        </p:nvSpPr>
        <p:spPr bwMode="auto">
          <a:xfrm>
            <a:off x="874" y="908720"/>
            <a:ext cx="2122853" cy="1944216"/>
          </a:xfrm>
          <a:prstGeom prst="roundRect">
            <a:avLst/>
          </a:prstGeom>
          <a:noFill/>
          <a:ln w="28575" cap="flat" cmpd="sng" algn="ctr">
            <a:solidFill>
              <a:srgbClr val="E01E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123727" y="2026988"/>
            <a:ext cx="2661771" cy="2894028"/>
          </a:xfrm>
          <a:prstGeom prst="roundRect">
            <a:avLst/>
          </a:prstGeom>
          <a:noFill/>
          <a:ln w="28575" cap="flat" cmpd="sng" algn="ctr">
            <a:solidFill>
              <a:srgbClr val="E01E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05845" y="2026988"/>
            <a:ext cx="1783254" cy="2172301"/>
          </a:xfrm>
          <a:prstGeom prst="roundRect">
            <a:avLst/>
          </a:prstGeom>
          <a:noFill/>
          <a:ln w="28575" cap="flat" cmpd="sng" algn="ctr">
            <a:solidFill>
              <a:srgbClr val="E01E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599272" y="2026988"/>
            <a:ext cx="2553249" cy="2172301"/>
          </a:xfrm>
          <a:prstGeom prst="roundRect">
            <a:avLst/>
          </a:prstGeom>
          <a:noFill/>
          <a:ln w="28575" cap="flat" cmpd="sng" algn="ctr">
            <a:solidFill>
              <a:srgbClr val="E01E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244167">
            <a:off x="116065" y="648718"/>
            <a:ext cx="657922" cy="250902"/>
          </a:xfrm>
          <a:prstGeom prst="rightArrow">
            <a:avLst/>
          </a:prstGeom>
          <a:solidFill>
            <a:srgbClr val="E01EC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8404775">
            <a:off x="6088003" y="631467"/>
            <a:ext cx="657922" cy="250902"/>
          </a:xfrm>
          <a:prstGeom prst="rightArrow">
            <a:avLst/>
          </a:prstGeom>
          <a:solidFill>
            <a:srgbClr val="E01EC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570348" y="908720"/>
            <a:ext cx="2345581" cy="720080"/>
          </a:xfrm>
          <a:prstGeom prst="roundRect">
            <a:avLst/>
          </a:prstGeom>
          <a:noFill/>
          <a:ln w="28575" cap="flat" cmpd="sng" algn="ctr">
            <a:solidFill>
              <a:srgbClr val="E01E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619672" y="774169"/>
            <a:ext cx="1512168" cy="290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31840" y="774169"/>
            <a:ext cx="1819598" cy="299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3779912" y="1556792"/>
            <a:ext cx="1917560" cy="47019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5697472" y="1570694"/>
            <a:ext cx="0" cy="4562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697472" y="1556792"/>
            <a:ext cx="1898864" cy="460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D8565BB-E74A-4A62-A4FA-D42112279741}"/>
              </a:ext>
            </a:extLst>
          </p:cNvPr>
          <p:cNvSpPr txBox="1"/>
          <p:nvPr/>
        </p:nvSpPr>
        <p:spPr>
          <a:xfrm>
            <a:off x="4903293" y="4324012"/>
            <a:ext cx="423729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dirty="0" err="1"/>
              <a:t>Inspired</a:t>
            </a:r>
            <a:r>
              <a:rPr lang="nb-NO" sz="1200" dirty="0"/>
              <a:t> by Aijmer (2008); Johansson (2007); </a:t>
            </a:r>
            <a:r>
              <a:rPr lang="nb-NO" sz="1200" dirty="0" err="1"/>
              <a:t>McEnery</a:t>
            </a:r>
            <a:r>
              <a:rPr lang="nb-NO" sz="1200" dirty="0"/>
              <a:t> &amp; Xiao (2007)</a:t>
            </a: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27C575-A294-42B9-A9F3-1FA29FBCE273}"/>
              </a:ext>
            </a:extLst>
          </p:cNvPr>
          <p:cNvSpPr txBox="1"/>
          <p:nvPr/>
        </p:nvSpPr>
        <p:spPr>
          <a:xfrm>
            <a:off x="722248" y="5045739"/>
            <a:ext cx="76962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Other types of corpora used in (other types of) contrastive analysis </a:t>
            </a:r>
            <a:endParaRPr lang="nb-N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Comparative corpora (regional, dialectal comparisons; also diachronic studies of same language (family)?)</a:t>
            </a:r>
            <a:endParaRPr lang="nb-N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Translation-only corpora (mono-, bi- or multilingual)</a:t>
            </a:r>
            <a:endParaRPr lang="nb-N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Multimodal (gestures, images, descriptions/interpretation of situations)</a:t>
            </a:r>
            <a:endParaRPr lang="nb-N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…</a:t>
            </a:r>
            <a:endParaRPr lang="nb-NO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1490178"/>
            <a:ext cx="2005931" cy="11467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41505" y="1712305"/>
            <a:ext cx="6999079" cy="32087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85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1" grpId="0" animBg="1"/>
      <p:bldP spid="2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47" y="29680"/>
            <a:ext cx="9137269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nb-NO" sz="2800" dirty="0" err="1"/>
              <a:t>Pros</a:t>
            </a:r>
            <a:r>
              <a:rPr lang="nb-NO" sz="2800" dirty="0"/>
              <a:t> and </a:t>
            </a:r>
            <a:r>
              <a:rPr lang="nb-NO" sz="2800" dirty="0" err="1"/>
              <a:t>cons</a:t>
            </a:r>
            <a:r>
              <a:rPr lang="nb-NO" sz="2800" dirty="0"/>
              <a:t> of corpus types for CA</a:t>
            </a:r>
            <a:br>
              <a:rPr lang="nb-NO" sz="2800" dirty="0"/>
            </a:br>
            <a:endParaRPr lang="en-GB" sz="20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222256"/>
              </p:ext>
            </p:extLst>
          </p:nvPr>
        </p:nvGraphicFramePr>
        <p:xfrm>
          <a:off x="0" y="476673"/>
          <a:ext cx="9140717" cy="5832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0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0">
                  <a:extLst>
                    <a:ext uri="{9D8B030D-6E8A-4147-A177-3AD203B41FA5}">
                      <a16:colId xmlns:a16="http://schemas.microsoft.com/office/drawing/2014/main" val="3071400122"/>
                    </a:ext>
                  </a:extLst>
                </a:gridCol>
                <a:gridCol w="3495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650">
                <a:tc gridSpan="2">
                  <a:txBody>
                    <a:bodyPr/>
                    <a:lstStyle/>
                    <a:p>
                      <a:endParaRPr lang="en-GB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489">
                <a:tc gridSpan="2">
                  <a:txBody>
                    <a:bodyPr/>
                    <a:lstStyle/>
                    <a:p>
                      <a:r>
                        <a:rPr lang="en-GB" noProof="0" dirty="0"/>
                        <a:t>Comparable corpora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Not restricted</a:t>
                      </a:r>
                      <a:r>
                        <a:rPr lang="en-GB" sz="1600" baseline="0" noProof="0" dirty="0"/>
                        <a:t> to translated text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/>
                        <a:t>More readily </a:t>
                      </a:r>
                      <a:r>
                        <a:rPr lang="en-GB" sz="1600" baseline="0" noProof="0" dirty="0" smtClean="0"/>
                        <a:t>available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 smtClean="0"/>
                        <a:t>Comparison of orig. language</a:t>
                      </a:r>
                      <a:endParaRPr lang="en-GB" sz="1600" noProof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aseline="0" noProof="0" dirty="0"/>
                        <a:t>Criteria for comparability / </a:t>
                      </a:r>
                      <a:r>
                        <a:rPr lang="en-GB" sz="1600" b="1" baseline="0" noProof="0" dirty="0"/>
                        <a:t>TC</a:t>
                      </a:r>
                      <a:r>
                        <a:rPr lang="en-GB" sz="1600" baseline="0" noProof="0" dirty="0"/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aseline="0" noProof="0" dirty="0"/>
                        <a:t>No alignment possible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/>
                        <a:t>Cannot reveal sets of cross-linguistic correspondences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508">
                <a:tc rowSpan="2">
                  <a:txBody>
                    <a:bodyPr/>
                    <a:lstStyle/>
                    <a:p>
                      <a:r>
                        <a:rPr lang="nb-NO" noProof="0" dirty="0" err="1"/>
                        <a:t>Parallel</a:t>
                      </a:r>
                      <a:r>
                        <a:rPr lang="nb-NO" noProof="0" dirty="0"/>
                        <a:t> </a:t>
                      </a:r>
                      <a:r>
                        <a:rPr lang="nb-NO" noProof="0" dirty="0" err="1"/>
                        <a:t>corpora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Unidirectional translation corpora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Alignment is possible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Meaning &amp; function constant across the languages (</a:t>
                      </a:r>
                      <a:r>
                        <a:rPr lang="en-GB" sz="1600" b="1" noProof="0" dirty="0"/>
                        <a:t>a relatively sound TC is present</a:t>
                      </a:r>
                      <a:r>
                        <a:rPr lang="en-GB" sz="1600" noProof="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Possible to discover (sets of) cross-linguistic</a:t>
                      </a:r>
                      <a:r>
                        <a:rPr lang="en-GB" sz="1600" baseline="0" noProof="0" dirty="0"/>
                        <a:t> correspondences (‘translation paradigms’)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Restricted range of text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Translation effects: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(i) Traces of source language in translated texts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(ii) Traces of the translation process, including errors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999">
                <a:tc vMerge="1">
                  <a:txBody>
                    <a:bodyPr/>
                    <a:lstStyle/>
                    <a:p>
                      <a:endParaRPr lang="en-GB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Balanced, bi-/ </a:t>
                      </a:r>
                      <a:r>
                        <a:rPr lang="en-GB" noProof="0" dirty="0"/>
                        <a:t>multidirectional translation corpora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Same as unidirectional translation corpora </a:t>
                      </a:r>
                      <a:r>
                        <a:rPr lang="en-GB" sz="1600" b="0" noProof="0" dirty="0" smtClean="0"/>
                        <a:t>PLUS</a:t>
                      </a:r>
                      <a:r>
                        <a:rPr lang="en-GB" sz="1600" noProof="0" dirty="0" smtClean="0"/>
                        <a:t>:</a:t>
                      </a:r>
                      <a:endParaRPr lang="en-GB" sz="16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Possible to check </a:t>
                      </a:r>
                      <a:r>
                        <a:rPr lang="en-GB" sz="1600" noProof="0" dirty="0"/>
                        <a:t>translations in both directions (control for translation effects</a:t>
                      </a:r>
                      <a:r>
                        <a:rPr lang="en-GB" sz="1600" noProof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 smtClean="0"/>
                        <a:t>Comparison of orig. language</a:t>
                      </a:r>
                      <a:endParaRPr lang="en-GB" sz="16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1" noProof="0" dirty="0"/>
                        <a:t>A </a:t>
                      </a:r>
                      <a:r>
                        <a:rPr lang="nb-NO" sz="1600" b="1" noProof="0" dirty="0" err="1"/>
                        <a:t>sounder</a:t>
                      </a:r>
                      <a:r>
                        <a:rPr lang="nb-NO" sz="1600" b="1" noProof="0" dirty="0"/>
                        <a:t> TC is present</a:t>
                      </a:r>
                      <a:endParaRPr lang="en-GB" sz="1600" b="1" noProof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Even more restricted</a:t>
                      </a:r>
                      <a:r>
                        <a:rPr lang="en-GB" sz="1600" baseline="0" noProof="0" dirty="0"/>
                        <a:t> range of text types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noProof="0" dirty="0" smtClean="0"/>
                        <a:t>Achieving balance </a:t>
                      </a:r>
                      <a:r>
                        <a:rPr lang="en-GB" sz="1600" baseline="0" noProof="0" dirty="0"/>
                        <a:t>of text types between directions of translations</a:t>
                      </a:r>
                      <a:endParaRPr lang="en-GB" sz="1600" noProof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" y="6415251"/>
            <a:ext cx="914400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400" dirty="0"/>
              <a:t>Cf. Altenberg &amp; Granger (2002), Johansson (2007), Aijmer (2008), </a:t>
            </a:r>
            <a:r>
              <a:rPr lang="nb-NO" sz="1400" dirty="0" smtClean="0"/>
              <a:t>Ebeling &amp; Ebeling (2013), Hasselgård (2017)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9880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394" y="620688"/>
            <a:ext cx="7921944" cy="490515"/>
          </a:xfrm>
        </p:spPr>
        <p:txBody>
          <a:bodyPr>
            <a:normAutofit fontScale="90000"/>
          </a:bodyPr>
          <a:lstStyle/>
          <a:p>
            <a:r>
              <a:rPr lang="nb-NO" dirty="0"/>
              <a:t>Short case </a:t>
            </a:r>
            <a:r>
              <a:rPr lang="nb-NO" dirty="0" err="1"/>
              <a:t>study</a:t>
            </a:r>
            <a:r>
              <a:rPr lang="nb-NO" dirty="0"/>
              <a:t/>
            </a:r>
            <a:br>
              <a:rPr lang="nb-NO" dirty="0"/>
            </a:br>
            <a:endParaRPr lang="en-GB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94" y="1340768"/>
            <a:ext cx="8229600" cy="4581128"/>
          </a:xfrm>
        </p:spPr>
        <p:txBody>
          <a:bodyPr>
            <a:normAutofit fontScale="85000" lnSpcReduction="20000"/>
          </a:bodyPr>
          <a:lstStyle/>
          <a:p>
            <a:r>
              <a:rPr lang="en-GB" sz="2600" b="1" dirty="0"/>
              <a:t>Starting point:</a:t>
            </a:r>
          </a:p>
          <a:p>
            <a:pPr lvl="1"/>
            <a:r>
              <a:rPr lang="en-GB" sz="2200" dirty="0"/>
              <a:t>Previous contrastive study </a:t>
            </a:r>
            <a:r>
              <a:rPr lang="nb-NO" sz="2200" dirty="0" err="1"/>
              <a:t>of</a:t>
            </a:r>
            <a:r>
              <a:rPr lang="nb-NO" sz="2200" dirty="0"/>
              <a:t> </a:t>
            </a:r>
            <a:r>
              <a:rPr lang="nb-NO" sz="2200" dirty="0" err="1"/>
              <a:t>two</a:t>
            </a:r>
            <a:r>
              <a:rPr lang="nb-NO" sz="2200" dirty="0"/>
              <a:t> </a:t>
            </a:r>
            <a:r>
              <a:rPr lang="nb-NO" sz="2200" dirty="0" err="1"/>
              <a:t>similar-looking</a:t>
            </a:r>
            <a:r>
              <a:rPr lang="nb-NO" sz="2200" dirty="0"/>
              <a:t> </a:t>
            </a:r>
            <a:r>
              <a:rPr lang="nb-NO" sz="2200" dirty="0" err="1"/>
              <a:t>patterns</a:t>
            </a:r>
            <a:r>
              <a:rPr lang="nb-NO" sz="2200" dirty="0"/>
              <a:t> in English and Norwegian: </a:t>
            </a:r>
            <a:r>
              <a:rPr lang="nb-NO" sz="2200" b="0" i="1" dirty="0"/>
              <a:t>for </a:t>
            </a:r>
            <a:r>
              <a:rPr lang="nb-NO" sz="2200" b="0" i="1" dirty="0" smtClean="0"/>
              <a:t>* </a:t>
            </a:r>
            <a:r>
              <a:rPr lang="nb-NO" sz="2200" b="0" i="1" dirty="0"/>
              <a:t>sake/for * skyld </a:t>
            </a:r>
            <a:r>
              <a:rPr lang="nb-NO" sz="2200" b="0" i="0" dirty="0" smtClean="0"/>
              <a:t>(* = </a:t>
            </a:r>
            <a:r>
              <a:rPr lang="nb-NO" sz="2200" b="0" i="0" smtClean="0"/>
              <a:t>genitive)</a:t>
            </a:r>
            <a:endParaRPr lang="nb-NO" sz="2200" b="0" i="0" dirty="0" smtClean="0"/>
          </a:p>
          <a:p>
            <a:pPr marL="631825" lvl="1" indent="-241300" algn="r">
              <a:buNone/>
            </a:pPr>
            <a:r>
              <a:rPr lang="nb-NO" sz="1600" dirty="0" smtClean="0"/>
              <a:t>	(</a:t>
            </a:r>
            <a:r>
              <a:rPr lang="nb-NO" sz="1600" dirty="0"/>
              <a:t>Ebeling &amp; Ebeling 2014</a:t>
            </a:r>
            <a:r>
              <a:rPr lang="nb-NO" sz="1600" dirty="0" smtClean="0"/>
              <a:t>)</a:t>
            </a:r>
            <a:endParaRPr lang="nb-NO" sz="1600" b="0" i="0" dirty="0"/>
          </a:p>
          <a:p>
            <a:pPr lvl="1"/>
            <a:endParaRPr lang="nb-NO" sz="2200" b="0" i="0" dirty="0"/>
          </a:p>
          <a:p>
            <a:r>
              <a:rPr lang="nb-NO" sz="2600" b="1" dirty="0" err="1"/>
              <a:t>Today’s</a:t>
            </a:r>
            <a:r>
              <a:rPr lang="nb-NO" sz="2600" b="1" dirty="0"/>
              <a:t> </a:t>
            </a:r>
            <a:r>
              <a:rPr lang="nb-NO" sz="2600" b="1" dirty="0" err="1"/>
              <a:t>experiment</a:t>
            </a:r>
            <a:r>
              <a:rPr lang="nb-NO" sz="2600" b="1" dirty="0"/>
              <a:t>:</a:t>
            </a:r>
          </a:p>
          <a:p>
            <a:pPr lvl="1"/>
            <a:r>
              <a:rPr lang="nb-NO" sz="2200" b="0" i="0" dirty="0" err="1"/>
              <a:t>Carve</a:t>
            </a:r>
            <a:r>
              <a:rPr lang="nb-NO" sz="2200" b="0" i="0" dirty="0"/>
              <a:t> up </a:t>
            </a:r>
            <a:r>
              <a:rPr lang="nb-NO" sz="2200" b="0" i="0" dirty="0" err="1"/>
              <a:t>previous</a:t>
            </a:r>
            <a:r>
              <a:rPr lang="nb-NO" sz="2200" b="0" i="0" dirty="0"/>
              <a:t> </a:t>
            </a:r>
            <a:r>
              <a:rPr lang="nb-NO" sz="2200" b="0" i="0" dirty="0" err="1"/>
              <a:t>study</a:t>
            </a:r>
            <a:r>
              <a:rPr lang="nb-NO" sz="2200" b="0" i="0" dirty="0"/>
              <a:t> in a different </a:t>
            </a:r>
            <a:r>
              <a:rPr lang="nb-NO" sz="2200" b="0" i="0" dirty="0" err="1"/>
              <a:t>way</a:t>
            </a:r>
            <a:r>
              <a:rPr lang="nb-NO" sz="2200" b="0" i="0" dirty="0"/>
              <a:t> to </a:t>
            </a:r>
            <a:r>
              <a:rPr lang="nb-NO" sz="2200" b="0" i="0" dirty="0" err="1"/>
              <a:t>demonstrate</a:t>
            </a:r>
            <a:r>
              <a:rPr lang="nb-NO" sz="2200" b="0" i="0" dirty="0"/>
              <a:t> different </a:t>
            </a:r>
            <a:r>
              <a:rPr lang="nb-NO" sz="2200" b="0" i="0" dirty="0" smtClean="0"/>
              <a:t>TCs: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</a:t>
            </a:r>
            <a:r>
              <a:rPr lang="nb-NO" sz="1800" b="0" i="0" dirty="0" err="1" smtClean="0">
                <a:solidFill>
                  <a:srgbClr val="0070C0"/>
                </a:solidFill>
              </a:rPr>
              <a:t>ameness</a:t>
            </a:r>
            <a:r>
              <a:rPr lang="nb-NO" sz="1800" b="0" i="0" dirty="0" smtClean="0">
                <a:solidFill>
                  <a:srgbClr val="0070C0"/>
                </a:solidFill>
              </a:rPr>
              <a:t> </a:t>
            </a:r>
            <a:r>
              <a:rPr lang="nb-NO" sz="1800" b="0" i="0" dirty="0" err="1">
                <a:solidFill>
                  <a:srgbClr val="0070C0"/>
                </a:solidFill>
              </a:rPr>
              <a:t>of</a:t>
            </a:r>
            <a:r>
              <a:rPr lang="nb-NO" sz="1800" b="0" i="0" dirty="0">
                <a:solidFill>
                  <a:srgbClr val="0070C0"/>
                </a:solidFill>
              </a:rPr>
              <a:t> form in a </a:t>
            </a:r>
            <a:r>
              <a:rPr lang="nb-NO" sz="1800" b="0" i="0" dirty="0" err="1">
                <a:solidFill>
                  <a:srgbClr val="0070C0"/>
                </a:solidFill>
              </a:rPr>
              <a:t>comparable</a:t>
            </a:r>
            <a:r>
              <a:rPr lang="nb-NO" sz="1800" b="0" i="0" dirty="0">
                <a:solidFill>
                  <a:srgbClr val="0070C0"/>
                </a:solidFill>
              </a:rPr>
              <a:t> </a:t>
            </a:r>
            <a:r>
              <a:rPr lang="nb-NO" sz="1800" b="0" i="0" dirty="0" err="1" smtClean="0">
                <a:solidFill>
                  <a:srgbClr val="0070C0"/>
                </a:solidFill>
              </a:rPr>
              <a:t>corpus</a:t>
            </a:r>
            <a:r>
              <a:rPr lang="nb-NO" sz="1800" dirty="0">
                <a:solidFill>
                  <a:srgbClr val="0070C0"/>
                </a:solidFill>
              </a:rPr>
              <a:t>;</a:t>
            </a:r>
            <a:endParaRPr lang="nb-NO" sz="1800" b="0" i="0" dirty="0" smtClean="0">
              <a:solidFill>
                <a:srgbClr val="0070C0"/>
              </a:solidFill>
            </a:endParaRPr>
          </a:p>
          <a:p>
            <a:pPr lvl="2"/>
            <a:r>
              <a:rPr lang="nb-NO" sz="1800" b="0" i="0" dirty="0" err="1" smtClean="0">
                <a:solidFill>
                  <a:srgbClr val="0070C0"/>
                </a:solidFill>
              </a:rPr>
              <a:t>Translation</a:t>
            </a:r>
            <a:r>
              <a:rPr lang="nb-NO" sz="1800" b="0" i="0" dirty="0" smtClean="0">
                <a:solidFill>
                  <a:srgbClr val="0070C0"/>
                </a:solidFill>
              </a:rPr>
              <a:t> </a:t>
            </a:r>
            <a:r>
              <a:rPr lang="nb-NO" sz="1800" b="0" i="0" dirty="0" err="1">
                <a:solidFill>
                  <a:srgbClr val="0070C0"/>
                </a:solidFill>
              </a:rPr>
              <a:t>correspondence</a:t>
            </a:r>
            <a:r>
              <a:rPr lang="nb-NO" sz="1800" b="0" i="0" dirty="0">
                <a:solidFill>
                  <a:srgbClr val="0070C0"/>
                </a:solidFill>
              </a:rPr>
              <a:t> in a </a:t>
            </a:r>
            <a:r>
              <a:rPr lang="nb-NO" sz="1800" b="0" i="0" dirty="0" err="1">
                <a:solidFill>
                  <a:srgbClr val="0070C0"/>
                </a:solidFill>
              </a:rPr>
              <a:t>bidirectional</a:t>
            </a:r>
            <a:r>
              <a:rPr lang="nb-NO" sz="1800" b="0" i="0" dirty="0">
                <a:solidFill>
                  <a:srgbClr val="0070C0"/>
                </a:solidFill>
              </a:rPr>
              <a:t> </a:t>
            </a:r>
            <a:r>
              <a:rPr lang="nb-NO" sz="1800" b="0" i="0" dirty="0" err="1">
                <a:solidFill>
                  <a:srgbClr val="0070C0"/>
                </a:solidFill>
              </a:rPr>
              <a:t>parallel</a:t>
            </a:r>
            <a:r>
              <a:rPr lang="nb-NO" sz="1800" b="0" i="0" dirty="0">
                <a:solidFill>
                  <a:srgbClr val="0070C0"/>
                </a:solidFill>
              </a:rPr>
              <a:t> </a:t>
            </a:r>
            <a:r>
              <a:rPr lang="nb-NO" sz="1800" b="0" i="0" dirty="0" err="1">
                <a:solidFill>
                  <a:srgbClr val="0070C0"/>
                </a:solidFill>
              </a:rPr>
              <a:t>corpus</a:t>
            </a:r>
            <a:r>
              <a:rPr lang="nb-NO" sz="1800" dirty="0"/>
              <a:t>.</a:t>
            </a:r>
          </a:p>
          <a:p>
            <a:pPr lvl="1"/>
            <a:endParaRPr lang="nb-NO" sz="2200" b="0" i="0" dirty="0"/>
          </a:p>
          <a:p>
            <a:r>
              <a:rPr lang="nb-NO" sz="2600" b="1" dirty="0"/>
              <a:t>The </a:t>
            </a:r>
            <a:r>
              <a:rPr lang="nb-NO" sz="2600" b="1" dirty="0" err="1"/>
              <a:t>corpora</a:t>
            </a:r>
            <a:r>
              <a:rPr lang="nb-NO" sz="2600" b="1" dirty="0"/>
              <a:t>:</a:t>
            </a:r>
          </a:p>
          <a:p>
            <a:pPr lvl="1"/>
            <a:r>
              <a:rPr lang="nb-NO" sz="2200" b="0" i="0" dirty="0"/>
              <a:t>The English and Norwegian </a:t>
            </a:r>
            <a:r>
              <a:rPr lang="nb-NO" sz="2200" b="0" i="0" dirty="0" smtClean="0"/>
              <a:t>original, </a:t>
            </a:r>
            <a:r>
              <a:rPr lang="nb-NO" sz="2200" b="0" i="0" dirty="0" err="1" smtClean="0"/>
              <a:t>comparable</a:t>
            </a:r>
            <a:r>
              <a:rPr lang="nb-NO" sz="2200" b="0" i="0" dirty="0" smtClean="0"/>
              <a:t> </a:t>
            </a:r>
            <a:r>
              <a:rPr lang="nb-NO" sz="2200" b="0" i="0" dirty="0" err="1" smtClean="0"/>
              <a:t>texts</a:t>
            </a:r>
            <a:r>
              <a:rPr lang="nb-NO" sz="2200" b="0" i="0" dirty="0" smtClean="0"/>
              <a:t> </a:t>
            </a:r>
            <a:r>
              <a:rPr lang="nb-NO" sz="2200" b="0" i="0" dirty="0" err="1"/>
              <a:t>of</a:t>
            </a:r>
            <a:r>
              <a:rPr lang="nb-NO" sz="2200" b="0" i="0" dirty="0"/>
              <a:t> </a:t>
            </a:r>
            <a:r>
              <a:rPr lang="nb-NO" sz="2200" b="0" i="0" dirty="0" err="1"/>
              <a:t>the</a:t>
            </a:r>
            <a:r>
              <a:rPr lang="nb-NO" sz="2200" b="0" i="0" dirty="0"/>
              <a:t> English-Norwegian </a:t>
            </a:r>
            <a:r>
              <a:rPr lang="nb-NO" sz="2200" b="0" i="0" dirty="0" err="1"/>
              <a:t>Parallel</a:t>
            </a:r>
            <a:r>
              <a:rPr lang="nb-NO" sz="2200" b="0" i="0" dirty="0"/>
              <a:t> Corpus+;</a:t>
            </a:r>
          </a:p>
          <a:p>
            <a:pPr lvl="1"/>
            <a:r>
              <a:rPr lang="nb-NO" sz="2200" b="0" i="0" dirty="0"/>
              <a:t>The English and Norwegian original and </a:t>
            </a:r>
            <a:r>
              <a:rPr lang="nb-NO" sz="2200" b="0" i="0" dirty="0" err="1"/>
              <a:t>translated</a:t>
            </a:r>
            <a:r>
              <a:rPr lang="nb-NO" sz="2200" b="0" i="0" dirty="0"/>
              <a:t>, </a:t>
            </a:r>
            <a:r>
              <a:rPr lang="nb-NO" sz="2200" b="0" i="0" dirty="0" err="1" smtClean="0"/>
              <a:t>comparable</a:t>
            </a:r>
            <a:r>
              <a:rPr lang="nb-NO" sz="2200" b="0" i="0" dirty="0" smtClean="0"/>
              <a:t> </a:t>
            </a:r>
            <a:r>
              <a:rPr lang="nb-NO" sz="2200" b="0" i="0" dirty="0" err="1" smtClean="0"/>
              <a:t>texts</a:t>
            </a:r>
            <a:r>
              <a:rPr lang="nb-NO" sz="2200" b="0" i="0" dirty="0" smtClean="0"/>
              <a:t> </a:t>
            </a:r>
            <a:r>
              <a:rPr lang="nb-NO" sz="2200" b="0" i="0" dirty="0" err="1"/>
              <a:t>of</a:t>
            </a:r>
            <a:r>
              <a:rPr lang="nb-NO" sz="2200" b="0" i="0" dirty="0"/>
              <a:t> </a:t>
            </a:r>
            <a:r>
              <a:rPr lang="nb-NO" sz="2200" b="0" i="0" dirty="0" err="1"/>
              <a:t>the</a:t>
            </a:r>
            <a:r>
              <a:rPr lang="nb-NO" sz="2200" b="0" i="0" dirty="0"/>
              <a:t> English-Norwegian </a:t>
            </a:r>
            <a:r>
              <a:rPr lang="nb-NO" sz="2200" b="0" i="0" dirty="0" err="1"/>
              <a:t>Parallel</a:t>
            </a:r>
            <a:r>
              <a:rPr lang="nb-NO" sz="2200" b="0" i="0" dirty="0"/>
              <a:t> Corpus+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0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025"/>
            <a:ext cx="7921944" cy="1016715"/>
          </a:xfrm>
        </p:spPr>
        <p:txBody>
          <a:bodyPr>
            <a:normAutofit/>
          </a:bodyPr>
          <a:lstStyle/>
          <a:p>
            <a:r>
              <a:rPr lang="nb-NO" dirty="0" err="1"/>
              <a:t>Preliminaries</a:t>
            </a:r>
            <a:r>
              <a:rPr lang="nb-NO" dirty="0"/>
              <a:t/>
            </a:r>
            <a:br>
              <a:rPr lang="nb-NO" dirty="0"/>
            </a:br>
            <a:r>
              <a:rPr lang="nb-NO" sz="2200" dirty="0" err="1"/>
              <a:t>Perceived</a:t>
            </a:r>
            <a:r>
              <a:rPr lang="nb-NO" sz="2200" dirty="0"/>
              <a:t> </a:t>
            </a:r>
            <a:r>
              <a:rPr lang="nb-NO" sz="2200" dirty="0" err="1" smtClean="0"/>
              <a:t>similarity</a:t>
            </a: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84486"/>
            <a:ext cx="8928992" cy="4340116"/>
          </a:xfrm>
        </p:spPr>
        <p:txBody>
          <a:bodyPr/>
          <a:lstStyle/>
          <a:p>
            <a:pPr marL="0" indent="0">
              <a:buNone/>
            </a:pPr>
            <a:r>
              <a:rPr lang="nb-NO" sz="1800" b="1" kern="1200" dirty="0"/>
              <a:t>for </a:t>
            </a:r>
            <a:r>
              <a:rPr lang="nb-NO" sz="1800" b="1" kern="1200" dirty="0" err="1"/>
              <a:t>the</a:t>
            </a:r>
            <a:r>
              <a:rPr lang="nb-NO" sz="1800" b="1" kern="1200" dirty="0"/>
              <a:t> </a:t>
            </a:r>
            <a:r>
              <a:rPr lang="nb-NO" sz="1800" b="1" kern="1200" dirty="0">
                <a:solidFill>
                  <a:srgbClr val="FF0000"/>
                </a:solidFill>
              </a:rPr>
              <a:t>purpose</a:t>
            </a:r>
            <a:r>
              <a:rPr lang="nb-NO" sz="1800" b="1" kern="1200" dirty="0"/>
              <a:t> </a:t>
            </a:r>
            <a:r>
              <a:rPr lang="nb-NO" sz="1800" b="1" kern="1200" dirty="0" err="1"/>
              <a:t>of</a:t>
            </a:r>
            <a:r>
              <a:rPr lang="nb-NO" sz="1800" b="1" kern="1200" dirty="0"/>
              <a:t> (</a:t>
            </a:r>
            <a:r>
              <a:rPr lang="nb-NO" sz="1800" b="1" kern="1200" dirty="0" err="1"/>
              <a:t>something</a:t>
            </a:r>
            <a:r>
              <a:rPr lang="nb-NO" sz="1800" b="1" kern="1200" dirty="0"/>
              <a:t>)</a:t>
            </a:r>
            <a:endParaRPr lang="en-GB" sz="1800" b="1" i="1" dirty="0"/>
          </a:p>
          <a:p>
            <a:pPr marL="0" indent="0">
              <a:buNone/>
            </a:pPr>
            <a:r>
              <a:rPr lang="nb-NO" sz="1800" dirty="0"/>
              <a:t>(1)	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stayed</a:t>
            </a:r>
            <a:r>
              <a:rPr lang="nb-NO" sz="1800" dirty="0"/>
              <a:t> </a:t>
            </a:r>
            <a:r>
              <a:rPr lang="nb-NO" sz="1800" dirty="0" err="1"/>
              <a:t>together</a:t>
            </a:r>
            <a:r>
              <a:rPr lang="nb-NO" sz="1800" dirty="0"/>
              <a:t> </a:t>
            </a:r>
            <a:r>
              <a:rPr lang="nb-NO" sz="1800" u="sng" dirty="0"/>
              <a:t>for </a:t>
            </a:r>
            <a:r>
              <a:rPr lang="nb-NO" sz="1800" u="sng" dirty="0" err="1"/>
              <a:t>appearances</a:t>
            </a:r>
            <a:r>
              <a:rPr lang="nb-NO" sz="1800" u="sng" dirty="0"/>
              <a:t>' sake</a:t>
            </a:r>
            <a:r>
              <a:rPr lang="nb-NO" sz="1800" dirty="0"/>
              <a:t>, … </a:t>
            </a:r>
            <a:r>
              <a:rPr lang="nb-NO" sz="1600" dirty="0"/>
              <a:t>(PeRo2E)</a:t>
            </a:r>
          </a:p>
          <a:p>
            <a:pPr marL="0" indent="0">
              <a:buNone/>
            </a:pPr>
            <a:r>
              <a:rPr lang="nb-NO" sz="1800" dirty="0"/>
              <a:t>(2)	… det videre søket etter Leike ville bare være </a:t>
            </a:r>
            <a:r>
              <a:rPr lang="nb-NO" sz="1800" u="sng" dirty="0"/>
              <a:t>for syns skyld</a:t>
            </a:r>
            <a:r>
              <a:rPr lang="nb-NO" sz="1800" dirty="0"/>
              <a:t>. </a:t>
            </a:r>
            <a:r>
              <a:rPr lang="nb-NO" sz="1600" dirty="0"/>
              <a:t>(JoNe2N)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b="1" kern="1200" dirty="0" err="1"/>
              <a:t>out</a:t>
            </a:r>
            <a:r>
              <a:rPr lang="nb-NO" sz="1800" b="1" kern="1200" dirty="0"/>
              <a:t> </a:t>
            </a:r>
            <a:r>
              <a:rPr lang="nb-NO" sz="1800" b="1" kern="1200" dirty="0" err="1"/>
              <a:t>of</a:t>
            </a:r>
            <a:r>
              <a:rPr lang="nb-NO" sz="1800" b="1" kern="1200" dirty="0"/>
              <a:t> </a:t>
            </a:r>
            <a:r>
              <a:rPr lang="nb-NO" sz="1800" b="1" kern="1200" dirty="0" err="1">
                <a:solidFill>
                  <a:srgbClr val="FF0000"/>
                </a:solidFill>
              </a:rPr>
              <a:t>consideration</a:t>
            </a:r>
            <a:r>
              <a:rPr lang="nb-NO" sz="1800" b="1" kern="1200" dirty="0">
                <a:solidFill>
                  <a:srgbClr val="FF0000"/>
                </a:solidFill>
              </a:rPr>
              <a:t> </a:t>
            </a:r>
            <a:r>
              <a:rPr lang="nb-NO" sz="1800" b="1" kern="1200" dirty="0"/>
              <a:t>for or in order to </a:t>
            </a:r>
            <a:r>
              <a:rPr lang="nb-NO" sz="1800" b="1" kern="1200" dirty="0" err="1"/>
              <a:t>help</a:t>
            </a:r>
            <a:r>
              <a:rPr lang="nb-NO" sz="1800" b="1" kern="1200" dirty="0"/>
              <a:t> or </a:t>
            </a:r>
            <a:r>
              <a:rPr lang="nb-NO" sz="1800" b="1" kern="1200" dirty="0" err="1"/>
              <a:t>please</a:t>
            </a:r>
            <a:r>
              <a:rPr lang="nb-NO" sz="1800" b="1" kern="1200" dirty="0"/>
              <a:t> </a:t>
            </a:r>
            <a:r>
              <a:rPr lang="nb-NO" sz="1800" b="1" kern="1200" dirty="0" err="1"/>
              <a:t>someone</a:t>
            </a:r>
            <a:endParaRPr lang="nb-NO" sz="1800" b="1" dirty="0"/>
          </a:p>
          <a:p>
            <a:pPr marL="0" indent="0">
              <a:buNone/>
            </a:pPr>
            <a:r>
              <a:rPr lang="en-GB" sz="1800" dirty="0"/>
              <a:t>(3)	</a:t>
            </a:r>
            <a:r>
              <a:rPr lang="nb-NO" sz="1800" dirty="0"/>
              <a:t>Just for a </a:t>
            </a:r>
            <a:r>
              <a:rPr lang="nb-NO" sz="1800" dirty="0" err="1"/>
              <a:t>while</a:t>
            </a:r>
            <a:r>
              <a:rPr lang="nb-NO" sz="1800" dirty="0"/>
              <a:t>, </a:t>
            </a:r>
            <a:r>
              <a:rPr lang="nb-NO" sz="1800" dirty="0" err="1"/>
              <a:t>then</a:t>
            </a:r>
            <a:r>
              <a:rPr lang="nb-NO" sz="1800" dirty="0"/>
              <a:t>, </a:t>
            </a:r>
            <a:r>
              <a:rPr lang="nb-NO" sz="1800" dirty="0" err="1"/>
              <a:t>another</a:t>
            </a:r>
            <a:r>
              <a:rPr lang="nb-NO" sz="1800" dirty="0"/>
              <a:t> </a:t>
            </a:r>
            <a:r>
              <a:rPr lang="nb-NO" sz="1800" dirty="0" err="1"/>
              <a:t>chapter</a:t>
            </a:r>
            <a:r>
              <a:rPr lang="nb-NO" sz="1800" dirty="0"/>
              <a:t> or </a:t>
            </a:r>
            <a:r>
              <a:rPr lang="nb-NO" sz="1800" dirty="0" err="1"/>
              <a:t>two</a:t>
            </a:r>
            <a:r>
              <a:rPr lang="nb-NO" sz="1800" dirty="0"/>
              <a:t> — </a:t>
            </a:r>
            <a:r>
              <a:rPr lang="nb-NO" sz="1800" u="sng" dirty="0"/>
              <a:t>for </a:t>
            </a:r>
            <a:r>
              <a:rPr lang="nb-NO" sz="1800" u="sng" dirty="0" err="1"/>
              <a:t>Miriam's</a:t>
            </a:r>
            <a:r>
              <a:rPr lang="nb-NO" sz="1800" u="sng" dirty="0"/>
              <a:t> sake</a:t>
            </a:r>
            <a:r>
              <a:rPr lang="nb-NO" sz="1800" dirty="0"/>
              <a:t>. 	</a:t>
            </a:r>
            <a:r>
              <a:rPr lang="nb-NO" sz="1600" dirty="0"/>
              <a:t>(</a:t>
            </a:r>
            <a:r>
              <a:rPr lang="nb-NO" sz="1600" dirty="0" err="1"/>
              <a:t>PaAu1E</a:t>
            </a:r>
            <a:r>
              <a:rPr lang="nb-NO" sz="1600" dirty="0"/>
              <a:t>)</a:t>
            </a:r>
          </a:p>
          <a:p>
            <a:pPr marL="0" indent="0">
              <a:buNone/>
            </a:pPr>
            <a:r>
              <a:rPr lang="nb-NO" sz="1800" dirty="0"/>
              <a:t>(4)	</a:t>
            </a:r>
            <a:r>
              <a:rPr lang="nb-NO" sz="1800" dirty="0" smtClean="0"/>
              <a:t>… men </a:t>
            </a:r>
            <a:r>
              <a:rPr lang="nb-NO" sz="1800" u="sng" dirty="0"/>
              <a:t>for Mathias' skyld</a:t>
            </a:r>
            <a:r>
              <a:rPr lang="nb-NO" sz="1800" dirty="0"/>
              <a:t>, herregud, de hadde jo et barn sammen !  </a:t>
            </a:r>
            <a:r>
              <a:rPr lang="nb-NO" sz="1600" dirty="0"/>
              <a:t>(JoNe1N)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/>
              <a:t> </a:t>
            </a:r>
            <a:r>
              <a:rPr lang="nb-NO" sz="1800" b="1" kern="1200" dirty="0"/>
              <a:t>to </a:t>
            </a:r>
            <a:r>
              <a:rPr lang="nb-NO" sz="1800" b="1" kern="1200" dirty="0" err="1"/>
              <a:t>express</a:t>
            </a:r>
            <a:r>
              <a:rPr lang="nb-NO" sz="1800" b="1" kern="1200" dirty="0"/>
              <a:t> </a:t>
            </a:r>
            <a:r>
              <a:rPr lang="nb-NO" sz="1800" b="1" kern="1200" dirty="0" err="1"/>
              <a:t>impatience</a:t>
            </a:r>
            <a:r>
              <a:rPr lang="nb-NO" sz="1800" b="1" kern="1200" dirty="0"/>
              <a:t>, </a:t>
            </a:r>
            <a:r>
              <a:rPr lang="nb-NO" sz="1800" b="1" kern="1200" dirty="0" err="1"/>
              <a:t>annoyance</a:t>
            </a:r>
            <a:r>
              <a:rPr lang="nb-NO" sz="1800" b="1" kern="1200" dirty="0"/>
              <a:t>, </a:t>
            </a:r>
            <a:r>
              <a:rPr lang="nb-NO" sz="1800" b="1" kern="1200" dirty="0" err="1"/>
              <a:t>urgency</a:t>
            </a:r>
            <a:r>
              <a:rPr lang="nb-NO" sz="1800" b="1" kern="1200" dirty="0"/>
              <a:t>, or </a:t>
            </a:r>
            <a:r>
              <a:rPr lang="nb-NO" sz="1800" b="1" kern="1200" dirty="0" err="1"/>
              <a:t>desperation</a:t>
            </a:r>
            <a:r>
              <a:rPr lang="nb-NO" sz="1800" b="1" kern="1200" dirty="0"/>
              <a:t> (</a:t>
            </a:r>
            <a:r>
              <a:rPr lang="nb-NO" sz="1800" b="1" kern="1200" dirty="0" err="1">
                <a:solidFill>
                  <a:srgbClr val="FF0000"/>
                </a:solidFill>
              </a:rPr>
              <a:t>expletive</a:t>
            </a:r>
            <a:r>
              <a:rPr lang="nb-NO" sz="1800" b="1" kern="1200" dirty="0">
                <a:solidFill>
                  <a:srgbClr val="FF0000"/>
                </a:solidFill>
              </a:rPr>
              <a:t> </a:t>
            </a:r>
            <a:r>
              <a:rPr lang="nb-NO" sz="1800" b="1" kern="1200" dirty="0" err="1"/>
              <a:t>use</a:t>
            </a:r>
            <a:r>
              <a:rPr lang="nb-NO" sz="1800" b="1" kern="1200" dirty="0"/>
              <a:t>)</a:t>
            </a:r>
            <a:endParaRPr lang="nb-NO" sz="1600" dirty="0"/>
          </a:p>
          <a:p>
            <a:pPr marL="0" indent="0">
              <a:buNone/>
            </a:pPr>
            <a:r>
              <a:rPr lang="en-GB" sz="1800" dirty="0"/>
              <a:t>(5)	</a:t>
            </a:r>
            <a:r>
              <a:rPr lang="nb-NO" sz="1800" u="sng" dirty="0"/>
              <a:t>For </a:t>
            </a:r>
            <a:r>
              <a:rPr lang="nb-NO" sz="1800" u="sng" dirty="0" err="1"/>
              <a:t>God's</a:t>
            </a:r>
            <a:r>
              <a:rPr lang="nb-NO" sz="1800" u="sng" dirty="0"/>
              <a:t> sake</a:t>
            </a:r>
            <a:r>
              <a:rPr lang="nb-NO" sz="1800" dirty="0"/>
              <a:t>, stop! </a:t>
            </a:r>
            <a:r>
              <a:rPr lang="nb-NO" sz="1600" dirty="0"/>
              <a:t>(</a:t>
            </a:r>
            <a:r>
              <a:rPr lang="nb-NO" sz="1600" dirty="0" err="1"/>
              <a:t>MiWa1E</a:t>
            </a:r>
            <a:r>
              <a:rPr lang="nb-NO" sz="1600" dirty="0"/>
              <a:t>)</a:t>
            </a:r>
          </a:p>
          <a:p>
            <a:pPr marL="0" indent="0">
              <a:buNone/>
            </a:pPr>
            <a:r>
              <a:rPr lang="nb-NO" sz="1800" dirty="0"/>
              <a:t>(6)	Si noe, </a:t>
            </a:r>
            <a:r>
              <a:rPr lang="nb-NO" sz="1800" u="sng" dirty="0"/>
              <a:t>for Guds skyld</a:t>
            </a:r>
            <a:r>
              <a:rPr lang="nb-NO" sz="1800" dirty="0"/>
              <a:t>! </a:t>
            </a:r>
            <a:r>
              <a:rPr lang="nb-NO" sz="1600" dirty="0"/>
              <a:t>(LSC2)</a:t>
            </a:r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604705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(</a:t>
            </a:r>
            <a:r>
              <a:rPr lang="nb-NO" sz="1400" i="1" dirty="0"/>
              <a:t>Oxford </a:t>
            </a:r>
            <a:r>
              <a:rPr lang="nb-NO" sz="1400" i="1" dirty="0" err="1"/>
              <a:t>Dictionaries</a:t>
            </a:r>
            <a:r>
              <a:rPr lang="nb-NO" sz="1400" i="1" dirty="0"/>
              <a:t> Online </a:t>
            </a:r>
            <a:r>
              <a:rPr lang="nb-NO" sz="1400" dirty="0"/>
              <a:t>and </a:t>
            </a:r>
            <a:r>
              <a:rPr lang="nb-NO" sz="1400" dirty="0" err="1"/>
              <a:t>Altenberg</a:t>
            </a:r>
            <a:r>
              <a:rPr lang="nb-NO" sz="1400" dirty="0"/>
              <a:t> 1982)</a:t>
            </a:r>
          </a:p>
        </p:txBody>
      </p:sp>
    </p:spTree>
    <p:extLst>
      <p:ext uri="{BB962C8B-B14F-4D97-AF65-F5344CB8AC3E}">
        <p14:creationId xmlns:p14="http://schemas.microsoft.com/office/powerpoint/2010/main" val="72534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14. UiO-engelsk-symboler-rod-bakgrun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RodUiOmal</Template>
  <TotalTime>2716</TotalTime>
  <Words>1920</Words>
  <Application>Microsoft Office PowerPoint</Application>
  <PresentationFormat>On-screen Show (4:3)</PresentationFormat>
  <Paragraphs>327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ヒラギノ角ゴ Pro W3</vt:lpstr>
      <vt:lpstr>14. UiO-engelsk-symboler-rod-bakgrunn</vt:lpstr>
      <vt:lpstr> Signe Oksefjell Ebeling &amp; Jarle Ebeling </vt:lpstr>
      <vt:lpstr>Outline</vt:lpstr>
      <vt:lpstr>Our background/position</vt:lpstr>
      <vt:lpstr>Starting point of the CA</vt:lpstr>
      <vt:lpstr>Starting point of the CA</vt:lpstr>
      <vt:lpstr>PowerPoint Presentation</vt:lpstr>
      <vt:lpstr>Pros and cons of corpus types for CA </vt:lpstr>
      <vt:lpstr>Short case study </vt:lpstr>
      <vt:lpstr>Preliminaries Perceived similarity</vt:lpstr>
      <vt:lpstr>Comparable version of study</vt:lpstr>
      <vt:lpstr>Summary of the comparable study with ref. to Sinclair’s (1996) Extended-units-of-meaning model</vt:lpstr>
      <vt:lpstr>Bidirectional version of study </vt:lpstr>
      <vt:lpstr>Examples of main tendencies</vt:lpstr>
      <vt:lpstr>PowerPoint Presentation</vt:lpstr>
      <vt:lpstr>Non-congruent English correspondences (translations and sources) of the most frequent Norwegian purpose uses with for * skyld</vt:lpstr>
      <vt:lpstr>Non-congruent Norwegian correspondences (translations and sources) of the most frequent English expletives with for * sake</vt:lpstr>
      <vt:lpstr>Summary of the bidirectional parallel study</vt:lpstr>
      <vt:lpstr>Summing up: CA, TC and corpora</vt:lpstr>
      <vt:lpstr>References</vt:lpstr>
      <vt:lpstr>References cont.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Signe Oksefjell Ebeling &amp; Jarle Ebeling</dc:title>
  <dc:creator>Signe Oksefjell Ebeling</dc:creator>
  <cp:lastModifiedBy>Jarle Ebeling</cp:lastModifiedBy>
  <cp:revision>177</cp:revision>
  <cp:lastPrinted>2019-07-19T09:13:28Z</cp:lastPrinted>
  <dcterms:created xsi:type="dcterms:W3CDTF">2018-12-07T12:38:29Z</dcterms:created>
  <dcterms:modified xsi:type="dcterms:W3CDTF">2019-08-02T10:21:48Z</dcterms:modified>
</cp:coreProperties>
</file>