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strictFirstAndLastChars="0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284" r:id="rId3"/>
    <p:sldId id="287" r:id="rId4"/>
    <p:sldId id="286" r:id="rId5"/>
    <p:sldId id="279" r:id="rId6"/>
    <p:sldId id="280" r:id="rId7"/>
    <p:sldId id="277" r:id="rId8"/>
    <p:sldId id="281" r:id="rId9"/>
    <p:sldId id="283" r:id="rId10"/>
    <p:sldId id="285" r:id="rId11"/>
    <p:sldId id="282" r:id="rId12"/>
  </p:sldIdLst>
  <p:sldSz cx="9144000" cy="5715000" type="screen16x1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1pPr>
    <a:lvl2pPr marL="361950" indent="9525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2pPr>
    <a:lvl3pPr marL="725488" indent="188913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3pPr>
    <a:lvl4pPr marL="1087438" indent="284163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4pPr>
    <a:lvl5pPr marL="1450975" indent="377825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 inndeling" id="{A4D8132C-155B-4AFA-8ACB-362776B1FEA6}">
          <p14:sldIdLst>
            <p14:sldId id="256"/>
            <p14:sldId id="284"/>
            <p14:sldId id="287"/>
            <p14:sldId id="286"/>
            <p14:sldId id="279"/>
            <p14:sldId id="280"/>
            <p14:sldId id="277"/>
            <p14:sldId id="281"/>
            <p14:sldId id="283"/>
            <p14:sldId id="285"/>
            <p14:sldId id="28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672">
          <p15:clr>
            <a:srgbClr val="A4A3A4"/>
          </p15:clr>
        </p15:guide>
        <p15:guide id="3" pos="5472">
          <p15:clr>
            <a:srgbClr val="A4A3A4"/>
          </p15:clr>
        </p15:guide>
        <p15:guide id="4" pos="1008">
          <p15:clr>
            <a:srgbClr val="A4A3A4"/>
          </p15:clr>
        </p15:guide>
        <p15:guide id="5" pos="115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423"/>
    <p:restoredTop sz="86354" autoAdjust="0"/>
  </p:normalViewPr>
  <p:slideViewPr>
    <p:cSldViewPr snapToGrid="0">
      <p:cViewPr varScale="1">
        <p:scale>
          <a:sx n="81" d="100"/>
          <a:sy n="81" d="100"/>
        </p:scale>
        <p:origin x="1104" y="176"/>
      </p:cViewPr>
      <p:guideLst>
        <p:guide orient="horz" pos="1800"/>
        <p:guide pos="672"/>
        <p:guide pos="5472"/>
        <p:guide pos="1008"/>
        <p:guide pos="115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ACA26FB2-06C0-4E1A-8652-67F803A5B0B2}" type="datetime1">
              <a:rPr lang="nb-NO" altLang="nb-NO"/>
              <a:pPr>
                <a:defRPr/>
              </a:pPr>
              <a:t>02.06.2019</a:t>
            </a:fld>
            <a:endParaRPr lang="nb-NO" alt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86291333-8B08-4C36-952B-74E3CD8D48E7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67056110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CFF8E781-6431-4349-9DFB-1502890C915F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9909527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1pPr>
    <a:lvl2pPr marL="36195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2pPr>
    <a:lvl3pPr marL="725488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3pPr>
    <a:lvl4pPr marL="1087438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4pPr>
    <a:lvl5pPr marL="1450975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5pPr>
    <a:lvl6pPr marL="1814627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177552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540478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2903403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.google.com/vision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Monica Stamnes, gruppe for publiseringsløsninger. Jeg skal snakke om hvordan vi har brukt AI til å generere alt-tekster for åpne bilder i </a:t>
            </a:r>
            <a:r>
              <a:rPr lang="nb-NO" dirty="0" err="1"/>
              <a:t>Vortex</a:t>
            </a:r>
            <a:r>
              <a:rPr lang="nb-NO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F8E781-6431-4349-9DFB-1502890C915F}" type="slidenum">
              <a:rPr lang="en-US" altLang="nb-NO" smtClean="0"/>
              <a:pPr>
                <a:defRPr/>
              </a:pPr>
              <a:t>2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6119680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F8E781-6431-4349-9DFB-1502890C915F}" type="slidenum">
              <a:rPr lang="en-US" altLang="nb-NO" smtClean="0"/>
              <a:pPr>
                <a:defRPr/>
              </a:pPr>
              <a:t>11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5916482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F8E781-6431-4349-9DFB-1502890C915F}" type="slidenum">
              <a:rPr lang="en-US" altLang="nb-NO" smtClean="0"/>
              <a:pPr>
                <a:defRPr/>
              </a:pPr>
              <a:t>12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836667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F8E781-6431-4349-9DFB-1502890C915F}" type="slidenum">
              <a:rPr lang="en-US" altLang="nb-NO" smtClean="0"/>
              <a:pPr>
                <a:defRPr/>
              </a:pPr>
              <a:t>3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9085367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En kort presentasjon fra </a:t>
            </a:r>
            <a:r>
              <a:rPr lang="nb-NO" dirty="0" err="1"/>
              <a:t>Difi</a:t>
            </a:r>
            <a:r>
              <a:rPr lang="nb-NO" dirty="0"/>
              <a:t> om hva universell utforming er.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" dirty="0"/>
              <a:t>DIFI: </a:t>
            </a:r>
            <a:r>
              <a:rPr lang="nb-NO" dirty="0"/>
              <a:t>Direktoratet for forvaltning og IKT</a:t>
            </a:r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F8E781-6431-4349-9DFB-1502890C915F}" type="slidenum">
              <a:rPr lang="en-US" altLang="nb-NO" smtClean="0"/>
              <a:pPr>
                <a:defRPr/>
              </a:pPr>
              <a:t>4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640102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sz="1000" kern="1200" dirty="0"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WCAG: EUs </a:t>
            </a:r>
            <a:r>
              <a:rPr lang="nb-NO" sz="1000" kern="1200" dirty="0" err="1"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webdirektiv</a:t>
            </a:r>
            <a:r>
              <a:rPr lang="nb-NO" sz="1000" kern="1200" dirty="0"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 om universell utforming av offentlige nettsteder og mobilapplikasjoner (WAD).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sz="1000" kern="1200" dirty="0"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Retningslinjer for tilgjengelig webinnhold; kort oppsummert gjøre det mer tilgjengelig for alle. (Lesbarhet; kontraster, tekstavstand, </a:t>
            </a:r>
            <a:r>
              <a:rPr lang="nb-NO" sz="1000" kern="1200" dirty="0" err="1"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labels</a:t>
            </a:r>
            <a:r>
              <a:rPr lang="nb-NO" sz="1000" kern="1200" dirty="0"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, fargekontraster osv.)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sz="1000" kern="1200" dirty="0" err="1"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https</a:t>
            </a:r>
            <a:r>
              <a:rPr lang="nb-NO" sz="1000" kern="1200" dirty="0"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://www.w3.org/</a:t>
            </a:r>
            <a:r>
              <a:rPr lang="nb-NO" sz="1000" kern="1200" dirty="0" err="1"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Translations</a:t>
            </a:r>
            <a:r>
              <a:rPr lang="nb-NO" sz="1000" kern="1200" dirty="0"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/WCAG20-no/</a:t>
            </a:r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F8E781-6431-4349-9DFB-1502890C915F}" type="slidenum">
              <a:rPr lang="en-US" altLang="nb-NO" smtClean="0"/>
              <a:pPr>
                <a:defRPr/>
              </a:pPr>
              <a:t>5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263458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dirty="0"/>
              <a:t>* UU-</a:t>
            </a:r>
            <a:r>
              <a:rPr lang="en" dirty="0" err="1"/>
              <a:t>kravene</a:t>
            </a:r>
            <a:r>
              <a:rPr lang="en" dirty="0"/>
              <a:t> </a:t>
            </a:r>
            <a:r>
              <a:rPr lang="en" dirty="0" err="1"/>
              <a:t>gjelder</a:t>
            </a:r>
            <a:r>
              <a:rPr lang="en"/>
              <a:t> også</a:t>
            </a:r>
            <a:r>
              <a:rPr lang="en" dirty="0"/>
              <a:t> UH-</a:t>
            </a:r>
            <a:r>
              <a:rPr lang="en" dirty="0" err="1"/>
              <a:t>sektoren</a:t>
            </a:r>
            <a:r>
              <a:rPr lang="en" dirty="0"/>
              <a:t>, </a:t>
            </a:r>
            <a:r>
              <a:rPr lang="en" dirty="0" err="1"/>
              <a:t>inkludert</a:t>
            </a:r>
            <a:r>
              <a:rPr lang="en" dirty="0"/>
              <a:t> </a:t>
            </a:r>
            <a:r>
              <a:rPr lang="en" dirty="0" err="1"/>
              <a:t>læringsmateriale</a:t>
            </a:r>
            <a:r>
              <a:rPr lang="en" dirty="0"/>
              <a:t>, </a:t>
            </a:r>
            <a:r>
              <a:rPr lang="en" dirty="0" err="1"/>
              <a:t>f.eks</a:t>
            </a:r>
            <a:r>
              <a:rPr lang="en" dirty="0"/>
              <a:t>. Canvas...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" dirty="0"/>
              <a:t>* DIFI: </a:t>
            </a:r>
            <a:r>
              <a:rPr lang="nb-NO" dirty="0"/>
              <a:t>Direktoratet for forvaltning og IKT</a:t>
            </a:r>
            <a:endParaRPr lang="en" dirty="0"/>
          </a:p>
          <a:p>
            <a:r>
              <a:rPr lang="nb-NO" sz="10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* Askøy kommune: Blant annet er sidene svært dårlig tilpasset for blinde og svaksynte. 10k dagen.</a:t>
            </a:r>
          </a:p>
          <a:p>
            <a:r>
              <a:rPr lang="nb-NO" sz="10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</a:rPr>
              <a:t>* SAS: Billettbestilling. Ikke sikret at de er mulige å bruke for alle.</a:t>
            </a:r>
          </a:p>
          <a:p>
            <a:r>
              <a:rPr lang="en" dirty="0"/>
              <a:t>* </a:t>
            </a:r>
            <a:r>
              <a:rPr lang="en" dirty="0" err="1"/>
              <a:t>Gjør</a:t>
            </a:r>
            <a:r>
              <a:rPr lang="en" dirty="0"/>
              <a:t> </a:t>
            </a:r>
            <a:r>
              <a:rPr lang="en" dirty="0" err="1"/>
              <a:t>publiseringsløsningen</a:t>
            </a:r>
            <a:r>
              <a:rPr lang="en" dirty="0"/>
              <a:t> </a:t>
            </a:r>
            <a:r>
              <a:rPr lang="en" dirty="0" err="1"/>
              <a:t>vår</a:t>
            </a:r>
            <a:r>
              <a:rPr lang="en" dirty="0"/>
              <a:t> </a:t>
            </a:r>
            <a:r>
              <a:rPr lang="en" dirty="0" err="1"/>
              <a:t>nok</a:t>
            </a:r>
            <a:r>
              <a:rPr lang="en" dirty="0"/>
              <a:t> for </a:t>
            </a:r>
            <a:r>
              <a:rPr lang="en" dirty="0" err="1"/>
              <a:t>å</a:t>
            </a:r>
            <a:r>
              <a:rPr lang="en" dirty="0"/>
              <a:t> </a:t>
            </a:r>
            <a:r>
              <a:rPr lang="en" dirty="0" err="1"/>
              <a:t>hjelpe</a:t>
            </a:r>
            <a:r>
              <a:rPr lang="en" dirty="0"/>
              <a:t> de </a:t>
            </a:r>
            <a:r>
              <a:rPr lang="en" dirty="0" err="1"/>
              <a:t>som</a:t>
            </a:r>
            <a:r>
              <a:rPr lang="en" dirty="0"/>
              <a:t> </a:t>
            </a:r>
            <a:r>
              <a:rPr lang="en" dirty="0" err="1"/>
              <a:t>publiserer</a:t>
            </a:r>
            <a:r>
              <a:rPr lang="en" dirty="0"/>
              <a:t> med </a:t>
            </a:r>
            <a:r>
              <a:rPr lang="en" dirty="0" err="1"/>
              <a:t>å</a:t>
            </a:r>
            <a:r>
              <a:rPr lang="en" dirty="0"/>
              <a:t> </a:t>
            </a:r>
            <a:r>
              <a:rPr lang="en" dirty="0" err="1"/>
              <a:t>lage</a:t>
            </a:r>
            <a:r>
              <a:rPr lang="en" dirty="0"/>
              <a:t> </a:t>
            </a:r>
            <a:r>
              <a:rPr lang="en" dirty="0" err="1"/>
              <a:t>innhold</a:t>
            </a:r>
            <a:r>
              <a:rPr lang="en" dirty="0"/>
              <a:t> </a:t>
            </a:r>
            <a:r>
              <a:rPr lang="en" dirty="0" err="1"/>
              <a:t>som</a:t>
            </a:r>
            <a:r>
              <a:rPr lang="en" dirty="0"/>
              <a:t> </a:t>
            </a:r>
            <a:r>
              <a:rPr lang="en" dirty="0" err="1"/>
              <a:t>er</a:t>
            </a:r>
            <a:r>
              <a:rPr lang="en" dirty="0"/>
              <a:t> </a:t>
            </a:r>
            <a:r>
              <a:rPr lang="en" dirty="0" err="1"/>
              <a:t>tilgjengelig</a:t>
            </a:r>
            <a:r>
              <a:rPr lang="en" dirty="0"/>
              <a:t>  for </a:t>
            </a:r>
            <a:r>
              <a:rPr lang="en" dirty="0" err="1"/>
              <a:t>alle</a:t>
            </a:r>
            <a:r>
              <a:rPr lang="en" dirty="0"/>
              <a:t>? </a:t>
            </a:r>
            <a:r>
              <a:rPr lang="en" dirty="0" err="1"/>
              <a:t>Nei</a:t>
            </a:r>
            <a:r>
              <a:rPr lang="en" dirty="0"/>
              <a:t>...</a:t>
            </a:r>
          </a:p>
          <a:p>
            <a:endParaRPr lang="nb-NO" dirty="0"/>
          </a:p>
          <a:p>
            <a:endParaRPr lang="nb-NO" dirty="0">
              <a:sym typeface="Wingdings" pitchFamily="2" charset="2"/>
            </a:endParaRPr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F8E781-6431-4349-9DFB-1502890C915F}" type="slidenum">
              <a:rPr lang="en-US" altLang="nb-NO" smtClean="0"/>
              <a:pPr>
                <a:defRPr/>
              </a:pPr>
              <a:t>6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4895200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0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Vet alle hva alternativ</a:t>
            </a:r>
            <a:r>
              <a:rPr lang="nb-NO" sz="1000" b="0" i="0" u="none" strike="noStrike" kern="1200" baseline="0" dirty="0"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 tekst er? </a:t>
            </a:r>
            <a:r>
              <a:rPr lang="nb-NO" sz="10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En alternativ bildetekst, eller alt-tekst, er en beskrivelse av hva bilder på nett inneholder og eventuelt hva bildet lenker til.</a:t>
            </a:r>
          </a:p>
          <a:p>
            <a:endParaRPr lang="nb-NO" sz="1000" b="0" i="0" u="none" strike="noStrike" kern="1200" dirty="0"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  <a:p>
            <a:r>
              <a:rPr lang="nb-NO" sz="10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Gå til </a:t>
            </a:r>
            <a:r>
              <a:rPr lang="nb-NO" sz="1000" b="0" i="0" kern="1200" dirty="0"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  <a:hlinkClick r:id="rId3"/>
              </a:rPr>
              <a:t>https://cloud.google.com/vision/</a:t>
            </a:r>
            <a:r>
              <a:rPr lang="nb-NO" sz="10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rPr>
              <a:t> og hent frontebildet fra forsiden til Molde</a:t>
            </a:r>
            <a:br>
              <a:rPr lang="nb-NO" dirty="0"/>
            </a:b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F8E781-6431-4349-9DFB-1502890C915F}" type="slidenum">
              <a:rPr lang="en-US" altLang="nb-NO" smtClean="0"/>
              <a:pPr>
                <a:defRPr/>
              </a:pPr>
              <a:t>7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0904680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F8E781-6431-4349-9DFB-1502890C915F}" type="slidenum">
              <a:rPr lang="en-US" altLang="nb-NO" smtClean="0"/>
              <a:pPr>
                <a:defRPr/>
              </a:pPr>
              <a:t>8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8848170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F8E781-6431-4349-9DFB-1502890C915F}" type="slidenum">
              <a:rPr lang="en-US" altLang="nb-NO" smtClean="0"/>
              <a:pPr>
                <a:defRPr/>
              </a:pPr>
              <a:t>9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2249117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F8E781-6431-4349-9DFB-1502890C915F}" type="slidenum">
              <a:rPr lang="en-US" altLang="nb-NO" smtClean="0"/>
              <a:pPr>
                <a:defRPr/>
              </a:pPr>
              <a:t>10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301590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376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883155" y="1917128"/>
            <a:ext cx="7543800" cy="952500"/>
          </a:xfrm>
        </p:spPr>
        <p:txBody>
          <a:bodyPr anchor="b"/>
          <a:lstStyle>
            <a:lvl1pPr>
              <a:defRPr sz="16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883155" y="2857500"/>
            <a:ext cx="7543800" cy="14605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045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598962-0344-C34F-AE32-AAB39D274D32}" type="datetime1">
              <a:rPr lang="nb-NO" altLang="nb-NO" smtClean="0"/>
              <a:t>02.06.2019</a:t>
            </a:fld>
            <a:endParaRPr lang="nb-NO" altLang="nb-NO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35ACD5-0D42-42F7-B111-2AEA8F2C3631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489160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2"/>
            <a:ext cx="7772400" cy="1250155"/>
          </a:xfrm>
        </p:spPr>
        <p:txBody>
          <a:bodyPr anchor="b"/>
          <a:lstStyle>
            <a:lvl1pPr marL="0" indent="0">
              <a:buNone/>
              <a:defRPr sz="1600"/>
            </a:lvl1pPr>
            <a:lvl2pPr marL="362925" indent="0">
              <a:buNone/>
              <a:defRPr sz="1400"/>
            </a:lvl2pPr>
            <a:lvl3pPr marL="725851" indent="0">
              <a:buNone/>
              <a:defRPr sz="1300"/>
            </a:lvl3pPr>
            <a:lvl4pPr marL="1088776" indent="0">
              <a:buNone/>
              <a:defRPr sz="1100"/>
            </a:lvl4pPr>
            <a:lvl5pPr marL="1451701" indent="0">
              <a:buNone/>
              <a:defRPr sz="1100"/>
            </a:lvl5pPr>
            <a:lvl6pPr marL="1814627" indent="0">
              <a:buNone/>
              <a:defRPr sz="1100"/>
            </a:lvl6pPr>
            <a:lvl7pPr marL="2177552" indent="0">
              <a:buNone/>
              <a:defRPr sz="1100"/>
            </a:lvl7pPr>
            <a:lvl8pPr marL="2540478" indent="0">
              <a:buNone/>
              <a:defRPr sz="1100"/>
            </a:lvl8pPr>
            <a:lvl9pPr marL="2903403" indent="0">
              <a:buNone/>
              <a:defRPr sz="11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DF0F1F-338C-524B-B3E0-A56984043B8D}" type="datetime1">
              <a:rPr lang="nb-NO" altLang="nb-NO" smtClean="0"/>
              <a:t>02.06.2019</a:t>
            </a:fld>
            <a:endParaRPr lang="nb-NO" altLang="nb-NO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8916B1-5B0A-4BA8-8794-3D037D7341E7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208660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651000"/>
            <a:ext cx="3771900" cy="3429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651000"/>
            <a:ext cx="3771900" cy="3429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652F99-63B5-D445-9D34-D08A564FBF6F}" type="datetime1">
              <a:rPr lang="nb-NO" altLang="nb-NO" smtClean="0"/>
              <a:t>02.06.2019</a:t>
            </a:fld>
            <a:endParaRPr lang="nb-NO" altLang="nb-NO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670C7C-F512-42E6-8D6D-37AF1A344894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804514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279260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2925" indent="0">
              <a:buNone/>
              <a:defRPr sz="1600" b="1"/>
            </a:lvl2pPr>
            <a:lvl3pPr marL="725851" indent="0">
              <a:buNone/>
              <a:defRPr sz="1400" b="1"/>
            </a:lvl3pPr>
            <a:lvl4pPr marL="1088776" indent="0">
              <a:buNone/>
              <a:defRPr sz="1300" b="1"/>
            </a:lvl4pPr>
            <a:lvl5pPr marL="1451701" indent="0">
              <a:buNone/>
              <a:defRPr sz="1300" b="1"/>
            </a:lvl5pPr>
            <a:lvl6pPr marL="1814627" indent="0">
              <a:buNone/>
              <a:defRPr sz="1300" b="1"/>
            </a:lvl6pPr>
            <a:lvl7pPr marL="2177552" indent="0">
              <a:buNone/>
              <a:defRPr sz="1300" b="1"/>
            </a:lvl7pPr>
            <a:lvl8pPr marL="2540478" indent="0">
              <a:buNone/>
              <a:defRPr sz="1300" b="1"/>
            </a:lvl8pPr>
            <a:lvl9pPr marL="2903403" indent="0">
              <a:buNone/>
              <a:defRPr sz="13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812397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279260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2925" indent="0">
              <a:buNone/>
              <a:defRPr sz="1600" b="1"/>
            </a:lvl2pPr>
            <a:lvl3pPr marL="725851" indent="0">
              <a:buNone/>
              <a:defRPr sz="1400" b="1"/>
            </a:lvl3pPr>
            <a:lvl4pPr marL="1088776" indent="0">
              <a:buNone/>
              <a:defRPr sz="1300" b="1"/>
            </a:lvl4pPr>
            <a:lvl5pPr marL="1451701" indent="0">
              <a:buNone/>
              <a:defRPr sz="1300" b="1"/>
            </a:lvl5pPr>
            <a:lvl6pPr marL="1814627" indent="0">
              <a:buNone/>
              <a:defRPr sz="1300" b="1"/>
            </a:lvl6pPr>
            <a:lvl7pPr marL="2177552" indent="0">
              <a:buNone/>
              <a:defRPr sz="1300" b="1"/>
            </a:lvl7pPr>
            <a:lvl8pPr marL="2540478" indent="0">
              <a:buNone/>
              <a:defRPr sz="1300" b="1"/>
            </a:lvl8pPr>
            <a:lvl9pPr marL="2903403" indent="0">
              <a:buNone/>
              <a:defRPr sz="13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812397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D73A12-F65E-9742-8C77-6D6A22916CF8}" type="datetime1">
              <a:rPr lang="nb-NO" altLang="nb-NO" smtClean="0"/>
              <a:t>02.06.2019</a:t>
            </a:fld>
            <a:endParaRPr lang="nb-NO" altLang="nb-NO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37D392-29E3-4CFE-AAF3-CCFF333B8D9D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792286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D71F41-E2C1-1F44-9E5F-813E85C229C9}" type="datetime1">
              <a:rPr lang="nb-NO" altLang="nb-NO" smtClean="0"/>
              <a:t>02.06.2019</a:t>
            </a:fld>
            <a:endParaRPr lang="nb-NO" altLang="nb-NO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A4946C-0E64-4CCE-ACA9-014E45EFACAF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4233006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56AC54-ECF0-F048-B664-7626226C1FD5}" type="datetime1">
              <a:rPr lang="nb-NO" altLang="nb-NO" smtClean="0"/>
              <a:t>02.06.2019</a:t>
            </a:fld>
            <a:endParaRPr lang="nb-NO" altLang="nb-NO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87EC78-B924-4ED5-87EC-7C85B98860FC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390254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27541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195917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62925" indent="0">
              <a:buNone/>
              <a:defRPr sz="1000"/>
            </a:lvl2pPr>
            <a:lvl3pPr marL="725851" indent="0">
              <a:buNone/>
              <a:defRPr sz="800"/>
            </a:lvl3pPr>
            <a:lvl4pPr marL="1088776" indent="0">
              <a:buNone/>
              <a:defRPr sz="700"/>
            </a:lvl4pPr>
            <a:lvl5pPr marL="1451701" indent="0">
              <a:buNone/>
              <a:defRPr sz="700"/>
            </a:lvl5pPr>
            <a:lvl6pPr marL="1814627" indent="0">
              <a:buNone/>
              <a:defRPr sz="700"/>
            </a:lvl6pPr>
            <a:lvl7pPr marL="2177552" indent="0">
              <a:buNone/>
              <a:defRPr sz="700"/>
            </a:lvl7pPr>
            <a:lvl8pPr marL="2540478" indent="0">
              <a:buNone/>
              <a:defRPr sz="700"/>
            </a:lvl8pPr>
            <a:lvl9pPr marL="2903403" indent="0">
              <a:buNone/>
              <a:defRPr sz="7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32E0CA-7DD0-2049-AE6A-9CD8D266D4F7}" type="datetime1">
              <a:rPr lang="nb-NO" altLang="nb-NO" smtClean="0"/>
              <a:t>02.06.2019</a:t>
            </a:fld>
            <a:endParaRPr lang="nb-NO" altLang="nb-NO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66B3B4-F556-4108-A2D4-15BB0371DD5E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682204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000501"/>
            <a:ext cx="5486400" cy="472281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62925" indent="0">
              <a:buNone/>
              <a:defRPr sz="2200"/>
            </a:lvl2pPr>
            <a:lvl3pPr marL="725851" indent="0">
              <a:buNone/>
              <a:defRPr sz="1900"/>
            </a:lvl3pPr>
            <a:lvl4pPr marL="1088776" indent="0">
              <a:buNone/>
              <a:defRPr sz="1600"/>
            </a:lvl4pPr>
            <a:lvl5pPr marL="1451701" indent="0">
              <a:buNone/>
              <a:defRPr sz="1600"/>
            </a:lvl5pPr>
            <a:lvl6pPr marL="1814627" indent="0">
              <a:buNone/>
              <a:defRPr sz="1600"/>
            </a:lvl6pPr>
            <a:lvl7pPr marL="2177552" indent="0">
              <a:buNone/>
              <a:defRPr sz="1600"/>
            </a:lvl7pPr>
            <a:lvl8pPr marL="2540478" indent="0">
              <a:buNone/>
              <a:defRPr sz="1600"/>
            </a:lvl8pPr>
            <a:lvl9pPr marL="2903403" indent="0">
              <a:buNone/>
              <a:defRPr sz="1600"/>
            </a:lvl9pPr>
          </a:lstStyle>
          <a:p>
            <a:pPr lvl="0"/>
            <a:r>
              <a:rPr lang="nb-NO" noProof="0"/>
              <a:t>Klikk ikonet for å legge til et bilde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4472782"/>
            <a:ext cx="5486400" cy="670719"/>
          </a:xfrm>
        </p:spPr>
        <p:txBody>
          <a:bodyPr/>
          <a:lstStyle>
            <a:lvl1pPr marL="0" indent="0">
              <a:buNone/>
              <a:defRPr sz="1100"/>
            </a:lvl1pPr>
            <a:lvl2pPr marL="362925" indent="0">
              <a:buNone/>
              <a:defRPr sz="1000"/>
            </a:lvl2pPr>
            <a:lvl3pPr marL="725851" indent="0">
              <a:buNone/>
              <a:defRPr sz="800"/>
            </a:lvl3pPr>
            <a:lvl4pPr marL="1088776" indent="0">
              <a:buNone/>
              <a:defRPr sz="700"/>
            </a:lvl4pPr>
            <a:lvl5pPr marL="1451701" indent="0">
              <a:buNone/>
              <a:defRPr sz="700"/>
            </a:lvl5pPr>
            <a:lvl6pPr marL="1814627" indent="0">
              <a:buNone/>
              <a:defRPr sz="700"/>
            </a:lvl6pPr>
            <a:lvl7pPr marL="2177552" indent="0">
              <a:buNone/>
              <a:defRPr sz="700"/>
            </a:lvl7pPr>
            <a:lvl8pPr marL="2540478" indent="0">
              <a:buNone/>
              <a:defRPr sz="700"/>
            </a:lvl8pPr>
            <a:lvl9pPr marL="2903403" indent="0">
              <a:buNone/>
              <a:defRPr sz="7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B7E11D-F131-974F-821A-A689A0DE45CC}" type="datetime1">
              <a:rPr lang="nb-NO" altLang="nb-NO" smtClean="0"/>
              <a:t>02.06.2019</a:t>
            </a:fld>
            <a:endParaRPr lang="nb-NO" altLang="nb-NO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5DAC4C-845E-4338-8CA4-94A3E81CFC16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422211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708025"/>
            <a:ext cx="79216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585" tIns="36293" rIns="72585" bIns="3629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</a:t>
            </a:r>
            <a:endParaRPr lang="en-US" altLang="nb-NO"/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651000"/>
            <a:ext cx="7924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585" tIns="36293" rIns="72585" bIns="362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Rediger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  <a:endParaRPr lang="en-US" altLang="nb-NO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0" y="5334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585" tIns="36293" rIns="72585" bIns="36293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7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C73B3A7B-63E7-7845-BF04-2A2812B291B4}" type="datetime1">
              <a:rPr lang="nb-NO" altLang="nb-NO" smtClean="0"/>
              <a:t>02.06.2019</a:t>
            </a:fld>
            <a:endParaRPr lang="nb-NO" altLang="nb-NO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18463" y="5334000"/>
            <a:ext cx="685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585" tIns="36293" rIns="72585" bIns="36293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7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46C22D38-D347-4E0B-8AE2-2CF1C6227809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  <p:pic>
        <p:nvPicPr>
          <p:cNvPr id="1030" name="Picture 6" descr="UiO_A_png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8" y="134938"/>
            <a:ext cx="2211387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362925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725851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088776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1451701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71463" indent="-271463" algn="l" rtl="0" eaLnBrk="1" fontAlgn="base" hangingPunct="1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588963" indent="-225425" algn="l" rtl="0" eaLnBrk="1" fontAlgn="base" hangingPunct="1">
        <a:spcBef>
          <a:spcPct val="20000"/>
        </a:spcBef>
        <a:spcAft>
          <a:spcPct val="0"/>
        </a:spcAft>
        <a:buChar char="–"/>
        <a:defRPr sz="1900">
          <a:solidFill>
            <a:schemeClr val="tx1"/>
          </a:solidFill>
          <a:latin typeface="+mn-lt"/>
          <a:ea typeface="+mn-ea"/>
          <a:cs typeface="+mn-cs"/>
        </a:defRPr>
      </a:lvl2pPr>
      <a:lvl3pPr marL="906463" indent="-180975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270000" indent="-180975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631950" indent="-180975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5pPr>
      <a:lvl6pPr marL="1996089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6pPr>
      <a:lvl7pPr marL="2359015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7pPr>
      <a:lvl8pPr marL="2721940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8pPr>
      <a:lvl9pPr marL="3084866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2925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25851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88776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51701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14627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77552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40478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3403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_IShnvESLdI?feature=oembed" TargetMode="Externa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_IShnvESLdI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82650" y="1917700"/>
            <a:ext cx="7543800" cy="952500"/>
          </a:xfrm>
        </p:spPr>
        <p:txBody>
          <a:bodyPr/>
          <a:lstStyle/>
          <a:p>
            <a:pPr eaLnBrk="1" hangingPunct="1"/>
            <a:r>
              <a:rPr lang="nb-NO" altLang="nb-NO" dirty="0">
                <a:solidFill>
                  <a:schemeClr val="bg2"/>
                </a:solidFill>
              </a:rPr>
              <a:t>IT-konferansen 2019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82650" y="2857500"/>
            <a:ext cx="7543800" cy="1460500"/>
          </a:xfrm>
        </p:spPr>
        <p:txBody>
          <a:bodyPr/>
          <a:lstStyle/>
          <a:p>
            <a:r>
              <a:rPr lang="nb-NO" altLang="nb-NO" sz="2400" b="1" dirty="0"/>
              <a:t>Using AI to </a:t>
            </a:r>
            <a:r>
              <a:rPr lang="nb-NO" altLang="nb-NO" sz="2400" b="1" dirty="0" err="1"/>
              <a:t>generate</a:t>
            </a:r>
            <a:r>
              <a:rPr lang="nb-NO" altLang="nb-NO" sz="2400" b="1" dirty="0"/>
              <a:t> alternative </a:t>
            </a:r>
            <a:r>
              <a:rPr lang="nb-NO" altLang="nb-NO" sz="2400" b="1" dirty="0" err="1"/>
              <a:t>text</a:t>
            </a:r>
            <a:r>
              <a:rPr lang="nb-NO" altLang="nb-NO" sz="2400" b="1" dirty="0"/>
              <a:t> for images</a:t>
            </a:r>
          </a:p>
          <a:p>
            <a:endParaRPr lang="nb-NO" altLang="nb-NO" dirty="0">
              <a:cs typeface="Arial"/>
            </a:endParaRPr>
          </a:p>
          <a:p>
            <a:r>
              <a:rPr lang="nb-NO" altLang="nb-NO" sz="1600" b="1" dirty="0">
                <a:cs typeface="Arial"/>
              </a:rPr>
              <a:t>Monica Stamnes (slides by Tomm Eriksen)</a:t>
            </a:r>
          </a:p>
          <a:p>
            <a:r>
              <a:rPr lang="nb-NO" altLang="nb-NO" sz="1600" dirty="0">
                <a:cs typeface="Arial"/>
              </a:rPr>
              <a:t>USIT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49E31-3D73-EC4F-8FC5-37ADF27C3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Technical:</a:t>
            </a:r>
            <a:r>
              <a:rPr lang="nb-NO" baseline="0" dirty="0"/>
              <a:t> How </a:t>
            </a:r>
            <a:r>
              <a:rPr lang="nb-NO" baseline="0" dirty="0" err="1"/>
              <a:t>does</a:t>
            </a:r>
            <a:r>
              <a:rPr lang="nb-NO" baseline="0" dirty="0"/>
              <a:t> it </a:t>
            </a:r>
            <a:r>
              <a:rPr lang="nb-NO" baseline="0" dirty="0" err="1"/>
              <a:t>work</a:t>
            </a:r>
            <a:endParaRPr lang="nb-N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F2D6EA-2EC4-8742-B6E6-A1567C86963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B35ACD5-0D42-42F7-B111-2AEA8F2C3631}" type="slidenum">
              <a:rPr lang="en-US" altLang="nb-NO" smtClean="0"/>
              <a:pPr>
                <a:defRPr/>
              </a:pPr>
              <a:t>11</a:t>
            </a:fld>
            <a:endParaRPr lang="en-US" altLang="nb-NO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26A2C983-A882-9E4D-A0A0-E027AFCAD12F}"/>
              </a:ext>
            </a:extLst>
          </p:cNvPr>
          <p:cNvSpPr/>
          <p:nvPr/>
        </p:nvSpPr>
        <p:spPr>
          <a:xfrm>
            <a:off x="762000" y="2158395"/>
            <a:ext cx="1224000" cy="5039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600"/>
            </a:pPr>
            <a:r>
              <a:rPr lang="nb-NO" sz="1600" b="0" i="0" u="none" strike="noStrike" kern="1200" cap="none">
                <a:ln>
                  <a:noFill/>
                </a:ln>
                <a:latin typeface="Liberation Sans" pitchFamily="18"/>
                <a:ea typeface="VL Gothic" pitchFamily="2"/>
                <a:cs typeface="Lohit Devanagari" pitchFamily="2"/>
              </a:rPr>
              <a:t>Analyze</a:t>
            </a: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934C3117-A736-A245-B70B-4341E439B880}"/>
              </a:ext>
            </a:extLst>
          </p:cNvPr>
          <p:cNvSpPr/>
          <p:nvPr/>
        </p:nvSpPr>
        <p:spPr>
          <a:xfrm>
            <a:off x="4650000" y="3382396"/>
            <a:ext cx="1224000" cy="5039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600"/>
            </a:pPr>
            <a:r>
              <a:rPr lang="nb-NO" sz="1600" b="0" i="0" u="none" strike="noStrike" kern="1200" cap="none">
                <a:ln>
                  <a:noFill/>
                </a:ln>
                <a:latin typeface="Liberation Sans" pitchFamily="18"/>
                <a:ea typeface="VL Gothic" pitchFamily="2"/>
                <a:cs typeface="Lohit Devanagari" pitchFamily="2"/>
              </a:rPr>
              <a:t>G. Vision</a:t>
            </a: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1247484A-8FBE-1941-B3AD-8801934A895A}"/>
              </a:ext>
            </a:extLst>
          </p:cNvPr>
          <p:cNvSpPr/>
          <p:nvPr/>
        </p:nvSpPr>
        <p:spPr>
          <a:xfrm>
            <a:off x="4650000" y="4102396"/>
            <a:ext cx="1224000" cy="5039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600"/>
            </a:pPr>
            <a:r>
              <a:rPr lang="nb-NO" sz="1600" b="0" i="0" u="none" strike="noStrike" kern="1200" cap="none">
                <a:ln>
                  <a:noFill/>
                </a:ln>
                <a:latin typeface="Liberation Sans" pitchFamily="18"/>
                <a:ea typeface="VL Gothic" pitchFamily="2"/>
                <a:cs typeface="Lohit Devanagari" pitchFamily="2"/>
              </a:rPr>
              <a:t>G. Translate</a:t>
            </a: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AA008018-69DE-EF49-9DC7-7F0C8E51D08E}"/>
              </a:ext>
            </a:extLst>
          </p:cNvPr>
          <p:cNvSpPr/>
          <p:nvPr/>
        </p:nvSpPr>
        <p:spPr>
          <a:xfrm>
            <a:off x="4650000" y="2158395"/>
            <a:ext cx="1224000" cy="5039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600"/>
            </a:pPr>
            <a:r>
              <a:rPr lang="nb-NO" sz="1600" b="0" i="0" u="none" strike="noStrike" kern="1200" cap="none">
                <a:ln>
                  <a:noFill/>
                </a:ln>
                <a:latin typeface="Liberation Sans" pitchFamily="18"/>
                <a:ea typeface="VL Gothic" pitchFamily="2"/>
                <a:cs typeface="Lohit Devanagari" pitchFamily="2"/>
              </a:rPr>
              <a:t>Vortex Cache</a:t>
            </a:r>
          </a:p>
        </p:txBody>
      </p:sp>
      <p:sp>
        <p:nvSpPr>
          <p:cNvPr id="22" name="Straight Connector 21">
            <a:extLst>
              <a:ext uri="{FF2B5EF4-FFF2-40B4-BE49-F238E27FC236}">
                <a16:creationId xmlns:a16="http://schemas.microsoft.com/office/drawing/2014/main" id="{F58C5791-F449-664E-A08D-789C59C5CA6B}"/>
              </a:ext>
            </a:extLst>
          </p:cNvPr>
          <p:cNvSpPr/>
          <p:nvPr/>
        </p:nvSpPr>
        <p:spPr>
          <a:xfrm>
            <a:off x="1986000" y="2374396"/>
            <a:ext cx="26640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wrap="none" lIns="90000" tIns="45000" rIns="90000" bIns="450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nb-NO" sz="1800" b="0" i="0" u="none" strike="noStrike" kern="1200" cap="none">
              <a:ln>
                <a:noFill/>
              </a:ln>
              <a:latin typeface="Liberation Sans" pitchFamily="18"/>
              <a:ea typeface="VL Gothic" pitchFamily="2"/>
              <a:cs typeface="Lohit Devanagari" pitchFamily="2"/>
            </a:endParaRPr>
          </a:p>
        </p:txBody>
      </p:sp>
      <p:sp>
        <p:nvSpPr>
          <p:cNvPr id="23" name="Straight Connector 22">
            <a:extLst>
              <a:ext uri="{FF2B5EF4-FFF2-40B4-BE49-F238E27FC236}">
                <a16:creationId xmlns:a16="http://schemas.microsoft.com/office/drawing/2014/main" id="{CA00BDDB-FE14-1942-9436-3C19BE71A16F}"/>
              </a:ext>
            </a:extLst>
          </p:cNvPr>
          <p:cNvSpPr/>
          <p:nvPr/>
        </p:nvSpPr>
        <p:spPr>
          <a:xfrm>
            <a:off x="1986000" y="3670396"/>
            <a:ext cx="26640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wrap="none" lIns="90000" tIns="45000" rIns="90000" bIns="450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nb-NO" sz="1800" b="0" i="0" u="none" strike="noStrike" kern="1200" cap="none">
              <a:ln>
                <a:noFill/>
              </a:ln>
              <a:latin typeface="Liberation Sans" pitchFamily="18"/>
              <a:ea typeface="VL Gothic" pitchFamily="2"/>
              <a:cs typeface="Lohit Devanagari" pitchFamily="2"/>
            </a:endParaRPr>
          </a:p>
        </p:txBody>
      </p:sp>
      <p:sp>
        <p:nvSpPr>
          <p:cNvPr id="24" name="Straight Connector 23">
            <a:extLst>
              <a:ext uri="{FF2B5EF4-FFF2-40B4-BE49-F238E27FC236}">
                <a16:creationId xmlns:a16="http://schemas.microsoft.com/office/drawing/2014/main" id="{250C7ADD-DA7A-654E-883B-55693F5CA5FA}"/>
              </a:ext>
            </a:extLst>
          </p:cNvPr>
          <p:cNvSpPr/>
          <p:nvPr/>
        </p:nvSpPr>
        <p:spPr>
          <a:xfrm>
            <a:off x="1986000" y="4390396"/>
            <a:ext cx="26640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wrap="none" lIns="90000" tIns="45000" rIns="90000" bIns="450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nb-NO" sz="1800" b="0" i="0" u="none" strike="noStrike" kern="1200" cap="none">
              <a:ln>
                <a:noFill/>
              </a:ln>
              <a:latin typeface="Liberation Sans" pitchFamily="18"/>
              <a:ea typeface="VL Gothic" pitchFamily="2"/>
              <a:cs typeface="Lohit Devanagari" pitchFamily="2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6604595-95EA-1B4B-8BA3-FACB4A44330B}"/>
              </a:ext>
            </a:extLst>
          </p:cNvPr>
          <p:cNvSpPr txBox="1"/>
          <p:nvPr/>
        </p:nvSpPr>
        <p:spPr>
          <a:xfrm>
            <a:off x="6049679" y="3526396"/>
            <a:ext cx="2543039" cy="5569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100"/>
            </a:pPr>
            <a:r>
              <a:rPr lang="nb-NO" sz="1100" b="0" i="0" u="none" strike="noStrike" kern="1200" cap="none">
                <a:ln>
                  <a:noFill/>
                </a:ln>
                <a:latin typeface="Liberation Sans" pitchFamily="18"/>
                <a:ea typeface="VL Gothic" pitchFamily="2"/>
                <a:cs typeface="Lohit Devanagari" pitchFamily="2"/>
              </a:rPr>
              <a:t>Use a library to send entire image.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100"/>
            </a:pPr>
            <a:r>
              <a:rPr lang="nb-NO" sz="1100" b="0" i="0" u="none" strike="noStrike" kern="1200" cap="none">
                <a:ln>
                  <a:noFill/>
                </a:ln>
                <a:latin typeface="Liberation Sans" pitchFamily="18"/>
                <a:ea typeface="VL Gothic" pitchFamily="2"/>
                <a:cs typeface="Lohit Devanagari" pitchFamily="2"/>
              </a:rPr>
              <a:t>(no need to reveal name and location)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100"/>
            </a:pPr>
            <a:endParaRPr lang="nb-NO" sz="1100" b="0" i="0" u="none" strike="noStrike" kern="1200" cap="none">
              <a:ln>
                <a:noFill/>
              </a:ln>
              <a:latin typeface="Liberation Sans" pitchFamily="18"/>
              <a:ea typeface="VL Gothic" pitchFamily="2"/>
              <a:cs typeface="Lohit Devanagari" pitchFamily="2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0CB91F5-4AA3-2E4B-ADF4-5FFFD75ADE33}"/>
              </a:ext>
            </a:extLst>
          </p:cNvPr>
          <p:cNvSpPr txBox="1"/>
          <p:nvPr/>
        </p:nvSpPr>
        <p:spPr>
          <a:xfrm>
            <a:off x="6089999" y="2230396"/>
            <a:ext cx="2015999" cy="4014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nb-NO" sz="1100" b="0" i="0" u="none" strike="noStrike" kern="1200" cap="none">
                <a:ln>
                  <a:noFill/>
                </a:ln>
                <a:latin typeface="Liberation Sans" pitchFamily="18"/>
                <a:ea typeface="VL Gothic" pitchFamily="2"/>
                <a:cs typeface="Lohit Devanagari" pitchFamily="2"/>
              </a:rPr>
              <a:t>Hash of raw image data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984A31A-CD02-9F46-94BE-AB462ECC6D4F}"/>
              </a:ext>
            </a:extLst>
          </p:cNvPr>
          <p:cNvSpPr txBox="1"/>
          <p:nvPr/>
        </p:nvSpPr>
        <p:spPr>
          <a:xfrm>
            <a:off x="2193000" y="2446396"/>
            <a:ext cx="1806840" cy="4014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100"/>
            </a:pPr>
            <a:r>
              <a:rPr lang="nb-NO" sz="1100" b="0" i="0" u="none" strike="noStrike" kern="1200" cap="none">
                <a:ln>
                  <a:noFill/>
                </a:ln>
                <a:latin typeface="Liberation Sans" pitchFamily="18"/>
                <a:ea typeface="VL Gothic" pitchFamily="2"/>
                <a:cs typeface="Lohit Devanagari" pitchFamily="2"/>
              </a:rPr>
              <a:t>have identical image been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100"/>
            </a:pPr>
            <a:r>
              <a:rPr lang="nb-NO" sz="1100" b="0" i="0" u="none" strike="noStrike" kern="1200" cap="none">
                <a:ln>
                  <a:noFill/>
                </a:ln>
                <a:latin typeface="Liberation Sans" pitchFamily="18"/>
                <a:ea typeface="VL Gothic" pitchFamily="2"/>
                <a:cs typeface="Lohit Devanagari" pitchFamily="2"/>
              </a:rPr>
              <a:t>analyzed before?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5570A4D-0193-8349-92CD-13B42953AD22}"/>
              </a:ext>
            </a:extLst>
          </p:cNvPr>
          <p:cNvSpPr txBox="1"/>
          <p:nvPr/>
        </p:nvSpPr>
        <p:spPr>
          <a:xfrm>
            <a:off x="2224680" y="3700996"/>
            <a:ext cx="1913399" cy="4014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100"/>
            </a:pPr>
            <a:r>
              <a:rPr lang="nb-NO" sz="1100" b="0" i="0" u="none" strike="noStrike" kern="1200" cap="none">
                <a:ln>
                  <a:noFill/>
                </a:ln>
                <a:latin typeface="Liberation Sans" pitchFamily="18"/>
                <a:ea typeface="VL Gothic" pitchFamily="2"/>
                <a:cs typeface="Lohit Devanagari" pitchFamily="2"/>
              </a:rPr>
              <a:t>fetch keywords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100"/>
            </a:pPr>
            <a:r>
              <a:rPr lang="nb-NO" sz="1100" b="0" i="0" u="none" strike="noStrike" kern="1200" cap="none">
                <a:ln>
                  <a:noFill/>
                </a:ln>
                <a:latin typeface="Liberation Sans" pitchFamily="18"/>
                <a:ea typeface="VL Gothic" pitchFamily="2"/>
                <a:cs typeface="Lohit Devanagari" pitchFamily="2"/>
              </a:rPr>
              <a:t>(top «n» best at «y» quality)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B5D4740-B3A3-E942-88DA-5FFD38285E17}"/>
              </a:ext>
            </a:extLst>
          </p:cNvPr>
          <p:cNvSpPr txBox="1"/>
          <p:nvPr/>
        </p:nvSpPr>
        <p:spPr>
          <a:xfrm>
            <a:off x="2217120" y="4421356"/>
            <a:ext cx="2072880" cy="4014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100"/>
            </a:pPr>
            <a:r>
              <a:rPr lang="nb-NO" sz="1100" b="0" i="0" u="none" strike="noStrike" kern="1200" cap="none">
                <a:ln>
                  <a:noFill/>
                </a:ln>
                <a:latin typeface="Liberation Sans" pitchFamily="18"/>
                <a:ea typeface="VL Gothic" pitchFamily="2"/>
                <a:cs typeface="Lohit Devanagari" pitchFamily="2"/>
              </a:rPr>
              <a:t>translate to norwegian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41914AC-A5F2-2346-88F3-3599A19E6B18}"/>
              </a:ext>
            </a:extLst>
          </p:cNvPr>
          <p:cNvSpPr txBox="1"/>
          <p:nvPr/>
        </p:nvSpPr>
        <p:spPr>
          <a:xfrm>
            <a:off x="6049679" y="4132996"/>
            <a:ext cx="2091960" cy="4014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100"/>
            </a:pPr>
            <a:r>
              <a:rPr lang="nb-NO" sz="1100" b="0" i="0" u="none" strike="noStrike" kern="1200" cap="none">
                <a:ln>
                  <a:noFill/>
                </a:ln>
                <a:latin typeface="Liberation Sans" pitchFamily="18"/>
                <a:ea typeface="VL Gothic" pitchFamily="2"/>
                <a:cs typeface="Lohit Devanagari" pitchFamily="2"/>
              </a:rPr>
              <a:t>Simple HTTP POST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100"/>
            </a:pPr>
            <a:r>
              <a:rPr lang="nb-NO" sz="1100" b="0" i="0" u="none" strike="noStrike" kern="1200" cap="none">
                <a:ln>
                  <a:noFill/>
                </a:ln>
                <a:latin typeface="Liberation Sans" pitchFamily="18"/>
                <a:ea typeface="VL Gothic" pitchFamily="2"/>
                <a:cs typeface="Lohit Devanagari" pitchFamily="2"/>
              </a:rPr>
              <a:t>(query contains very little data)</a:t>
            </a:r>
          </a:p>
        </p:txBody>
      </p:sp>
    </p:spTree>
    <p:extLst>
      <p:ext uri="{BB962C8B-B14F-4D97-AF65-F5344CB8AC3E}">
        <p14:creationId xmlns:p14="http://schemas.microsoft.com/office/powerpoint/2010/main" val="24059984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7B395-33DC-5A4E-8404-F8CB2D8C6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Status and </a:t>
            </a:r>
            <a:r>
              <a:rPr lang="nb-NO" dirty="0" err="1"/>
              <a:t>further</a:t>
            </a:r>
            <a:r>
              <a:rPr lang="nb-NO" dirty="0"/>
              <a:t> </a:t>
            </a:r>
            <a:r>
              <a:rPr lang="nb-NO" dirty="0" err="1"/>
              <a:t>work</a:t>
            </a:r>
            <a:endParaRPr lang="nb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56DD71-3879-AA49-BDC3-566F1689A3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" dirty="0"/>
              <a:t>Started development in mid-January
ROS Analysis </a:t>
            </a:r>
          </a:p>
          <a:p>
            <a:r>
              <a:rPr lang="en" dirty="0"/>
              <a:t>Restricted to open images
Data Processing Agreements with customers must be updated
First version is implemented and in production</a:t>
            </a:r>
          </a:p>
          <a:p>
            <a:r>
              <a:rPr lang="en" dirty="0"/>
              <a:t>Gradual rollout to a select set of users (~30 people) in early March through feature toggling in the CMS</a:t>
            </a:r>
          </a:p>
          <a:p>
            <a:r>
              <a:rPr lang="nb-NO" dirty="0" err="1"/>
              <a:t>Collect</a:t>
            </a:r>
            <a:r>
              <a:rPr lang="nb-NO" dirty="0"/>
              <a:t> feedback, </a:t>
            </a:r>
            <a:r>
              <a:rPr lang="nb-NO" dirty="0" err="1"/>
              <a:t>evaluate</a:t>
            </a:r>
            <a:r>
              <a:rPr lang="nb-NO" dirty="0"/>
              <a:t> and </a:t>
            </a:r>
            <a:r>
              <a:rPr lang="nb-NO" dirty="0" err="1"/>
              <a:t>improve</a:t>
            </a:r>
            <a:r>
              <a:rPr lang="nb-NO" dirty="0"/>
              <a:t> </a:t>
            </a:r>
            <a:r>
              <a:rPr lang="nb-NO" dirty="0" err="1"/>
              <a:t>before</a:t>
            </a:r>
            <a:r>
              <a:rPr lang="nb-NO" dirty="0"/>
              <a:t> full </a:t>
            </a:r>
            <a:r>
              <a:rPr lang="nb-NO" dirty="0" err="1"/>
              <a:t>rollout</a:t>
            </a:r>
            <a:endParaRPr lang="nb-NO" dirty="0"/>
          </a:p>
          <a:p>
            <a:r>
              <a:rPr lang="nb-NO" dirty="0"/>
              <a:t>In </a:t>
            </a:r>
            <a:r>
              <a:rPr lang="nb-NO" dirty="0" err="1"/>
              <a:t>production</a:t>
            </a:r>
            <a:r>
              <a:rPr lang="nb-NO" dirty="0"/>
              <a:t> </a:t>
            </a:r>
            <a:r>
              <a:rPr lang="nb-NO" dirty="0" err="1"/>
              <a:t>now</a:t>
            </a:r>
            <a:r>
              <a:rPr lang="nb-NO" dirty="0"/>
              <a:t> for all </a:t>
            </a:r>
            <a:r>
              <a:rPr lang="nb-NO" dirty="0" err="1"/>
              <a:t>open</a:t>
            </a:r>
            <a:r>
              <a:rPr lang="nb-NO" dirty="0"/>
              <a:t> images at UiO</a:t>
            </a:r>
          </a:p>
          <a:p>
            <a:endParaRPr lang="nb-N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B87210-BC8D-C049-A3D4-CDD6A21AA9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B35ACD5-0D42-42F7-B111-2AEA8F2C3631}" type="slidenum">
              <a:rPr lang="en-US" altLang="nb-NO" smtClean="0"/>
              <a:pPr>
                <a:defRPr/>
              </a:pPr>
              <a:t>12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106905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A98EF-0331-9B45-94C8-8EC1144E3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What</a:t>
            </a:r>
            <a:r>
              <a:rPr lang="nb-NO" dirty="0"/>
              <a:t> is universal design or </a:t>
            </a:r>
            <a:r>
              <a:rPr lang="nb-NO" dirty="0" err="1"/>
              <a:t>accessibility</a:t>
            </a:r>
            <a:r>
              <a:rPr lang="nb-NO" dirty="0"/>
              <a:t>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7E954F-D4C6-F443-B03A-E23077B8E2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B35ACD5-0D42-42F7-B111-2AEA8F2C3631}" type="slidenum">
              <a:rPr lang="en-US" altLang="nb-NO" smtClean="0"/>
              <a:pPr>
                <a:defRPr/>
              </a:pPr>
              <a:t>3</a:t>
            </a:fld>
            <a:endParaRPr lang="en-US" altLang="nb-NO"/>
          </a:p>
        </p:txBody>
      </p:sp>
      <p:pic>
        <p:nvPicPr>
          <p:cNvPr id="12" name="2018 Universal design of ict   a better digital life 2 min">
            <a:hlinkClick r:id="" action="ppaction://media"/>
            <a:extLst>
              <a:ext uri="{FF2B5EF4-FFF2-40B4-BE49-F238E27FC236}">
                <a16:creationId xmlns:a16="http://schemas.microsoft.com/office/drawing/2014/main" id="{5FBD5066-29DF-E14F-992A-AAEBFCBCE58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62000" y="1476375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449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0A760-32FD-E14F-858D-CBEABD6F2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What</a:t>
            </a:r>
            <a:r>
              <a:rPr lang="nb-NO" dirty="0"/>
              <a:t> is universal design or </a:t>
            </a:r>
            <a:r>
              <a:rPr lang="nb-NO" dirty="0" err="1"/>
              <a:t>accessibility</a:t>
            </a:r>
            <a:r>
              <a:rPr lang="nb-NO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304D0F-7897-AD44-9E30-84F9687065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>
                <a:hlinkClick r:id="rId3"/>
              </a:rPr>
              <a:t>https://www.youtube.com/watch?v=_IShnvESLdI</a:t>
            </a:r>
            <a:endParaRPr lang="nb-NO" dirty="0"/>
          </a:p>
          <a:p>
            <a:endParaRPr lang="nb-N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2B49D7-174C-1F44-8A1F-2A94640919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B35ACD5-0D42-42F7-B111-2AEA8F2C3631}" type="slidenum">
              <a:rPr lang="en-US" altLang="nb-NO" smtClean="0"/>
              <a:pPr>
                <a:defRPr/>
              </a:pPr>
              <a:t>4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4519217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A98EF-0331-9B45-94C8-8EC1144E3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What</a:t>
            </a:r>
            <a:r>
              <a:rPr lang="nb-NO" dirty="0"/>
              <a:t> is universal design or </a:t>
            </a:r>
            <a:r>
              <a:rPr lang="nb-NO" dirty="0" err="1"/>
              <a:t>accessibility</a:t>
            </a:r>
            <a:r>
              <a:rPr lang="nb-NO" dirty="0"/>
              <a:t>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7E954F-D4C6-F443-B03A-E23077B8E2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B35ACD5-0D42-42F7-B111-2AEA8F2C3631}" type="slidenum">
              <a:rPr lang="en-US" altLang="nb-NO" smtClean="0"/>
              <a:pPr>
                <a:defRPr/>
              </a:pPr>
              <a:t>5</a:t>
            </a:fld>
            <a:endParaRPr lang="en-US" altLang="nb-NO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C6D6BF-6049-E547-8EE6-0F1FC287E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662113"/>
            <a:ext cx="6365533" cy="377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49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2C711-876C-984D-9239-EF9069934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Motivation</a:t>
            </a:r>
            <a:endParaRPr lang="nb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EB3ED5-63E7-F841-8BE4-8A6BBBFCDA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" dirty="0"/>
              <a:t>Universal Design Laws in digital products now applies to all </a:t>
            </a:r>
            <a:r>
              <a:rPr lang="nb-NO" dirty="0"/>
              <a:t>N</a:t>
            </a:r>
            <a:r>
              <a:rPr lang="en" dirty="0" err="1"/>
              <a:t>orwegian</a:t>
            </a:r>
            <a:r>
              <a:rPr lang="en" dirty="0"/>
              <a:t> universities including teaching material</a:t>
            </a:r>
          </a:p>
          <a:p>
            <a:r>
              <a:rPr lang="en" dirty="0"/>
              <a:t>Businesses have begun to get large fines from DIFI for breaking the law</a:t>
            </a:r>
          </a:p>
          <a:p>
            <a:r>
              <a:rPr lang="en" dirty="0"/>
              <a:t>DIFI</a:t>
            </a:r>
            <a:r>
              <a:rPr lang="en" baseline="0" dirty="0"/>
              <a:t> will look very closely at Universities and accessibility in 2019</a:t>
            </a:r>
            <a:endParaRPr lang="en" dirty="0"/>
          </a:p>
          <a:p>
            <a:r>
              <a:rPr lang="en" dirty="0" err="1"/>
              <a:t>UiO</a:t>
            </a:r>
            <a:r>
              <a:rPr lang="en" dirty="0"/>
              <a:t> webpages ranked as best university in Norway in 2018 regarding</a:t>
            </a:r>
            <a:r>
              <a:rPr lang="en" baseline="0" dirty="0"/>
              <a:t> UD</a:t>
            </a:r>
            <a:r>
              <a:rPr lang="en" dirty="0"/>
              <a:t>, but we are not satisfied (with 93. Place of 278 businesses)</a:t>
            </a:r>
          </a:p>
          <a:p>
            <a:r>
              <a:rPr lang="en" dirty="0"/>
              <a:t>Many UD-errors are due to "errors" made by publishers</a:t>
            </a:r>
            <a:endParaRPr lang="nb-N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22FB69-4A57-C044-B60E-DEA69D2DC8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B35ACD5-0D42-42F7-B111-2AEA8F2C3631}" type="slidenum">
              <a:rPr lang="en-US" altLang="nb-NO" smtClean="0"/>
              <a:pPr>
                <a:defRPr/>
              </a:pPr>
              <a:t>6</a:t>
            </a:fld>
            <a:endParaRPr lang="en-US" altLang="nb-NO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ADC02F-6C08-344D-B089-BEDF0E5AC6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202" y="3214035"/>
            <a:ext cx="6886576" cy="43543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5787AF-823D-634C-A237-F75211C68D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956" y="3214034"/>
            <a:ext cx="7015951" cy="468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04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795FA-826C-6B4F-8055-F127A82FA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Analysis and </a:t>
            </a:r>
            <a:r>
              <a:rPr lang="nb-NO" dirty="0" err="1"/>
              <a:t>concept</a:t>
            </a:r>
            <a:endParaRPr lang="nb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E2A1F2-4C49-C04C-9B2D-D3815E9C01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" dirty="0"/>
              <a:t>The most common accessibility issue on our website is missing alternative text on images</a:t>
            </a:r>
          </a:p>
          <a:p>
            <a:r>
              <a:rPr lang="en" dirty="0"/>
              <a:t>We have done a thorough analysis of our 250.000 published photos, and approx. 60% of photos on </a:t>
            </a:r>
            <a:r>
              <a:rPr lang="en" dirty="0" err="1"/>
              <a:t>UiO</a:t>
            </a:r>
            <a:r>
              <a:rPr lang="en" dirty="0"/>
              <a:t> are missing or have a low quality alternative text</a:t>
            </a:r>
          </a:p>
          <a:p>
            <a:r>
              <a:rPr lang="en" dirty="0"/>
              <a:t>At the same time, </a:t>
            </a:r>
            <a:r>
              <a:rPr lang="en" dirty="0" err="1"/>
              <a:t>UiO</a:t>
            </a:r>
            <a:r>
              <a:rPr lang="en" dirty="0"/>
              <a:t> has signed an agreement with Google to use Google Cloud services</a:t>
            </a:r>
          </a:p>
          <a:p>
            <a:r>
              <a:rPr lang="en" dirty="0"/>
              <a:t>By combining two Google APIs (Vision and Translate), we can autogenerate all-text on images</a:t>
            </a:r>
            <a:endParaRPr lang="nb-N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41E85D-FBA3-6A4C-B508-306499A71E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B35ACD5-0D42-42F7-B111-2AEA8F2C3631}" type="slidenum">
              <a:rPr lang="en-US" altLang="nb-NO" smtClean="0"/>
              <a:pPr>
                <a:defRPr/>
              </a:pPr>
              <a:t>7</a:t>
            </a:fld>
            <a:endParaRPr lang="en-US" altLang="nb-NO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074CA1-25A7-3E4D-A492-7C69470536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458416"/>
            <a:ext cx="8282763" cy="20792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E54F48-2BF2-864F-B64A-7502F5FCA7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0092" y="2646828"/>
            <a:ext cx="5431908" cy="42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580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8111DC-F154-1C4A-BB03-EA91730A0D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287EC78-B924-4ED5-87EC-7C85B98860FC}" type="slidenum">
              <a:rPr lang="en-US" altLang="nb-NO" smtClean="0"/>
              <a:pPr>
                <a:defRPr/>
              </a:pPr>
              <a:t>8</a:t>
            </a:fld>
            <a:endParaRPr lang="en-US" altLang="nb-N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BAE87F-E0A3-1947-8287-5DED49651A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283" y="1780282"/>
            <a:ext cx="1192212" cy="10562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4A203A-3166-044B-B187-40BD36BF25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0217" y="1244307"/>
            <a:ext cx="2203450" cy="1803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3F3464-C92E-9544-A4F8-CE4112EA2A76}"/>
              </a:ext>
            </a:extLst>
          </p:cNvPr>
          <p:cNvSpPr txBox="1"/>
          <p:nvPr/>
        </p:nvSpPr>
        <p:spPr>
          <a:xfrm>
            <a:off x="3650117" y="342900"/>
            <a:ext cx="118654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/>
              <a:t>hiof.no</a:t>
            </a:r>
            <a:endParaRPr lang="nb-NO" dirty="0"/>
          </a:p>
          <a:p>
            <a:r>
              <a:rPr lang="nb-NO" dirty="0" err="1"/>
              <a:t>himolde.no</a:t>
            </a:r>
            <a:endParaRPr lang="nb-NO" dirty="0"/>
          </a:p>
          <a:p>
            <a:r>
              <a:rPr lang="nb-NO" dirty="0" err="1"/>
              <a:t>uio.no</a:t>
            </a:r>
            <a:endParaRPr lang="nb-NO" dirty="0"/>
          </a:p>
          <a:p>
            <a:endParaRPr lang="nb-NO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D94A1A0-9656-F140-98A2-26269D19FA65}"/>
              </a:ext>
            </a:extLst>
          </p:cNvPr>
          <p:cNvCxnSpPr>
            <a:cxnSpLocks/>
            <a:stCxn id="3" idx="3"/>
          </p:cNvCxnSpPr>
          <p:nvPr/>
        </p:nvCxnSpPr>
        <p:spPr bwMode="auto">
          <a:xfrm flipV="1">
            <a:off x="1410495" y="2146007"/>
            <a:ext cx="1604168" cy="162421"/>
          </a:xfrm>
          <a:prstGeom prst="straightConnector1">
            <a:avLst/>
          </a:prstGeom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77CE91D-9C15-DF4D-92CC-B3C86BC4B1FA}"/>
              </a:ext>
            </a:extLst>
          </p:cNvPr>
          <p:cNvSpPr txBox="1"/>
          <p:nvPr/>
        </p:nvSpPr>
        <p:spPr>
          <a:xfrm>
            <a:off x="1817214" y="1344552"/>
            <a:ext cx="90120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User</a:t>
            </a:r>
          </a:p>
          <a:p>
            <a:r>
              <a:rPr lang="nb-NO" dirty="0" err="1"/>
              <a:t>uploads</a:t>
            </a:r>
            <a:endParaRPr lang="nb-NO" dirty="0"/>
          </a:p>
          <a:p>
            <a:r>
              <a:rPr lang="nb-NO" dirty="0"/>
              <a:t>image</a:t>
            </a:r>
          </a:p>
          <a:p>
            <a:endParaRPr lang="nb-NO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42319AF-3610-874D-AAB7-5B0BC6798A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4984" y="4210052"/>
            <a:ext cx="1707016" cy="10132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2152810-B881-7F4E-B95C-66475B53F5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1189" y="662958"/>
            <a:ext cx="2171700" cy="12890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F875DEB-92AB-DA43-BDCF-7F440C894E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1532" y="1861723"/>
            <a:ext cx="574119" cy="5086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56CD5F4-D00D-A14A-9E84-6D4B8CD8D1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5524" y="2423511"/>
            <a:ext cx="2028758" cy="3068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17F0698-D1B2-1842-A8AD-326DEEE715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1523" y="5132976"/>
            <a:ext cx="2425700" cy="584200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B0C9021-218C-2943-93A7-732E8BC33CBD}"/>
              </a:ext>
            </a:extLst>
          </p:cNvPr>
          <p:cNvCxnSpPr>
            <a:cxnSpLocks/>
          </p:cNvCxnSpPr>
          <p:nvPr/>
        </p:nvCxnSpPr>
        <p:spPr bwMode="auto">
          <a:xfrm flipV="1">
            <a:off x="4998034" y="1443974"/>
            <a:ext cx="2280162" cy="164044"/>
          </a:xfrm>
          <a:prstGeom prst="straightConnector1">
            <a:avLst/>
          </a:prstGeom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9764D27-E393-AA4C-B850-4B4421DA1079}"/>
              </a:ext>
            </a:extLst>
          </p:cNvPr>
          <p:cNvCxnSpPr>
            <a:cxnSpLocks/>
          </p:cNvCxnSpPr>
          <p:nvPr/>
        </p:nvCxnSpPr>
        <p:spPr bwMode="auto">
          <a:xfrm flipH="1">
            <a:off x="5153668" y="1803259"/>
            <a:ext cx="2124528" cy="618511"/>
          </a:xfrm>
          <a:prstGeom prst="straightConnector1">
            <a:avLst/>
          </a:prstGeom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A2E4E367-E8DC-FA48-8AA8-C46AC61D1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6442" y="1244275"/>
            <a:ext cx="604979" cy="53600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469671A6-1728-344B-9379-136AB88818FD}"/>
              </a:ext>
            </a:extLst>
          </p:cNvPr>
          <p:cNvSpPr txBox="1"/>
          <p:nvPr/>
        </p:nvSpPr>
        <p:spPr>
          <a:xfrm>
            <a:off x="5864180" y="2308428"/>
            <a:ext cx="115288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Keyword1,</a:t>
            </a:r>
          </a:p>
          <a:p>
            <a:r>
              <a:rPr lang="nb-NO" dirty="0"/>
              <a:t>Keyword2,</a:t>
            </a:r>
          </a:p>
          <a:p>
            <a:r>
              <a:rPr lang="nb-NO" dirty="0"/>
              <a:t>Keyword3,</a:t>
            </a:r>
          </a:p>
          <a:p>
            <a:r>
              <a:rPr lang="nb-NO" dirty="0" err="1"/>
              <a:t>osv</a:t>
            </a:r>
            <a:r>
              <a:rPr lang="nb-NO" dirty="0"/>
              <a:t>…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E100610-0732-FA45-BADE-B3D6B5DF37C9}"/>
              </a:ext>
            </a:extLst>
          </p:cNvPr>
          <p:cNvCxnSpPr>
            <a:cxnSpLocks/>
          </p:cNvCxnSpPr>
          <p:nvPr/>
        </p:nvCxnSpPr>
        <p:spPr bwMode="auto">
          <a:xfrm flipV="1">
            <a:off x="3491438" y="2857500"/>
            <a:ext cx="158679" cy="1316022"/>
          </a:xfrm>
          <a:prstGeom prst="straightConnector1">
            <a:avLst/>
          </a:prstGeom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54DD2D0F-DE16-A84C-ADD7-DCD14BF89DC1}"/>
              </a:ext>
            </a:extLst>
          </p:cNvPr>
          <p:cNvSpPr txBox="1"/>
          <p:nvPr/>
        </p:nvSpPr>
        <p:spPr>
          <a:xfrm>
            <a:off x="4226852" y="3015482"/>
            <a:ext cx="115288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Keyword1,</a:t>
            </a:r>
          </a:p>
          <a:p>
            <a:r>
              <a:rPr lang="nb-NO" dirty="0"/>
              <a:t>Keyword2,</a:t>
            </a:r>
          </a:p>
          <a:p>
            <a:r>
              <a:rPr lang="nb-NO" dirty="0"/>
              <a:t>Keyword3,</a:t>
            </a:r>
          </a:p>
          <a:p>
            <a:r>
              <a:rPr lang="nb-NO" dirty="0" err="1"/>
              <a:t>osv</a:t>
            </a:r>
            <a:r>
              <a:rPr lang="nb-NO" dirty="0"/>
              <a:t>…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26A72A1-3EBA-824B-936D-D2F044B4D4CA}"/>
              </a:ext>
            </a:extLst>
          </p:cNvPr>
          <p:cNvCxnSpPr>
            <a:cxnSpLocks/>
            <a:stCxn id="4" idx="2"/>
          </p:cNvCxnSpPr>
          <p:nvPr/>
        </p:nvCxnSpPr>
        <p:spPr bwMode="auto">
          <a:xfrm flipH="1">
            <a:off x="3839314" y="3047707"/>
            <a:ext cx="212628" cy="1125815"/>
          </a:xfrm>
          <a:prstGeom prst="straightConnector1">
            <a:avLst/>
          </a:prstGeom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D0A41581-B898-FC40-9C09-FD3AF949F3A3}"/>
              </a:ext>
            </a:extLst>
          </p:cNvPr>
          <p:cNvSpPr txBox="1"/>
          <p:nvPr/>
        </p:nvSpPr>
        <p:spPr>
          <a:xfrm>
            <a:off x="2368822" y="3131321"/>
            <a:ext cx="118814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Emneord1,</a:t>
            </a:r>
          </a:p>
          <a:p>
            <a:r>
              <a:rPr lang="nb-NO" dirty="0"/>
              <a:t>Emneord2,</a:t>
            </a:r>
          </a:p>
          <a:p>
            <a:r>
              <a:rPr lang="nb-NO" dirty="0"/>
              <a:t>Emneord3,</a:t>
            </a:r>
          </a:p>
          <a:p>
            <a:r>
              <a:rPr lang="nb-NO" dirty="0" err="1"/>
              <a:t>osv</a:t>
            </a:r>
            <a:r>
              <a:rPr lang="nb-NO" dirty="0"/>
              <a:t>…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6551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34" grpId="0"/>
      <p:bldP spid="38" grpId="0"/>
      <p:bldP spid="4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795FA-826C-6B4F-8055-F127A82FA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Analysis and </a:t>
            </a:r>
            <a:r>
              <a:rPr lang="nb-NO" dirty="0" err="1"/>
              <a:t>concept</a:t>
            </a:r>
            <a:r>
              <a:rPr lang="nb-NO" dirty="0"/>
              <a:t> </a:t>
            </a:r>
            <a:r>
              <a:rPr lang="nb-NO" dirty="0" err="1"/>
              <a:t>cont</a:t>
            </a:r>
            <a:r>
              <a:rPr lang="nb-NO" dirty="0"/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E2A1F2-4C49-C04C-9B2D-D3815E9C01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" dirty="0"/>
              <a:t>Using these services from Google will cost us a few thousand </a:t>
            </a:r>
            <a:r>
              <a:rPr lang="nb-NO" dirty="0"/>
              <a:t>N</a:t>
            </a:r>
            <a:r>
              <a:rPr lang="en" dirty="0"/>
              <a:t>KR a year
Facebook has been doing this for quite a while already
Assessed as a valuable measure by both internal and external UU expert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41E85D-FBA3-6A4C-B508-306499A71E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B35ACD5-0D42-42F7-B111-2AEA8F2C3631}" type="slidenum">
              <a:rPr lang="en-US" altLang="nb-NO" smtClean="0"/>
              <a:pPr>
                <a:defRPr/>
              </a:pPr>
              <a:t>9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735313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33855-7128-0A4A-AA6C-497F1CDD1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DEMO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83A4C6-8AC0-C04C-817A-E816725A61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B35ACD5-0D42-42F7-B111-2AEA8F2C3631}" type="slidenum">
              <a:rPr lang="en-US" altLang="nb-NO" smtClean="0"/>
              <a:pPr>
                <a:defRPr/>
              </a:pPr>
              <a:t>10</a:t>
            </a:fld>
            <a:endParaRPr lang="en-US" altLang="nb-NO"/>
          </a:p>
        </p:txBody>
      </p:sp>
      <p:pic>
        <p:nvPicPr>
          <p:cNvPr id="5" name="Untitled.mov">
            <a:hlinkClick r:id="" action="ppaction://media"/>
            <a:extLst>
              <a:ext uri="{FF2B5EF4-FFF2-40B4-BE49-F238E27FC236}">
                <a16:creationId xmlns:a16="http://schemas.microsoft.com/office/drawing/2014/main" id="{BA4AE536-73B3-3843-B4EF-0166189CB4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47060" y="708025"/>
            <a:ext cx="5712377" cy="457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565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UIONorsk16-10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5227</TotalTime>
  <Words>565</Words>
  <Application>Microsoft Macintosh PowerPoint</Application>
  <PresentationFormat>On-screen Show (16:10)</PresentationFormat>
  <Paragraphs>101</Paragraphs>
  <Slides>11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ヒラギノ角ゴ Pro W3</vt:lpstr>
      <vt:lpstr>Arial</vt:lpstr>
      <vt:lpstr>Liberation Sans</vt:lpstr>
      <vt:lpstr>Lohit Devanagari</vt:lpstr>
      <vt:lpstr>VL Gothic</vt:lpstr>
      <vt:lpstr>Wingdings</vt:lpstr>
      <vt:lpstr>UIONorsk16-10</vt:lpstr>
      <vt:lpstr>IT-konferansen 2019</vt:lpstr>
      <vt:lpstr>What is universal design or accessibility?</vt:lpstr>
      <vt:lpstr>What is universal design or accessibility?</vt:lpstr>
      <vt:lpstr>What is universal design or accessibility?</vt:lpstr>
      <vt:lpstr>Motivation</vt:lpstr>
      <vt:lpstr>Analysis and concept</vt:lpstr>
      <vt:lpstr>PowerPoint Presentation</vt:lpstr>
      <vt:lpstr>Analysis and concept cont.</vt:lpstr>
      <vt:lpstr>DEMO</vt:lpstr>
      <vt:lpstr>Technical: How does it work</vt:lpstr>
      <vt:lpstr>Status and further work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AI to generate alternative text for images    </dc:title>
  <dc:subject/>
  <dc:creator>Gyrd Thane Lange and Tomm Eriksen</dc:creator>
  <cp:keywords/>
  <dc:description/>
  <cp:lastModifiedBy>Microsoft Office User</cp:lastModifiedBy>
  <cp:revision>128</cp:revision>
  <cp:lastPrinted>2019-01-14T10:16:49Z</cp:lastPrinted>
  <dcterms:modified xsi:type="dcterms:W3CDTF">2019-06-04T11:53:43Z</dcterms:modified>
  <cp:category/>
</cp:coreProperties>
</file>