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673" r:id="rId2"/>
    <p:sldId id="671" r:id="rId3"/>
    <p:sldId id="666" r:id="rId4"/>
    <p:sldId id="669" r:id="rId5"/>
    <p:sldId id="675" r:id="rId6"/>
    <p:sldId id="287" r:id="rId7"/>
    <p:sldId id="674" r:id="rId8"/>
    <p:sldId id="678" r:id="rId9"/>
    <p:sldId id="668" r:id="rId10"/>
    <p:sldId id="284" r:id="rId11"/>
    <p:sldId id="672" r:id="rId12"/>
    <p:sldId id="664" r:id="rId13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50"/>
    <p:restoredTop sz="96327"/>
  </p:normalViewPr>
  <p:slideViewPr>
    <p:cSldViewPr snapToGrid="0">
      <p:cViewPr varScale="1">
        <p:scale>
          <a:sx n="109" d="100"/>
          <a:sy n="109" d="100"/>
        </p:scale>
        <p:origin x="21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94D2C-3531-EC4E-B804-F2758D6A43EA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9C616-DE16-9346-83A8-377B6FF9E6B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88383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OpenShift Kubernetes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9C616-DE16-9346-83A8-377B6FF9E6BC}" type="slidenum">
              <a:rPr lang="en-NO" smtClean="0"/>
              <a:t>10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7110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7C93-DDBC-B169-35FE-F288D3D22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95BE3-2C56-6346-4A80-B4605655F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42B77-729F-9847-6D92-A5A389B5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3A29-382D-7C49-A02F-67119F4DA96B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39CF6-1CDC-FB70-B567-8E46E8D1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3FF7C-5886-F055-1E7D-3E6D306F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07E0-4FC0-2646-852C-91C8A0ACE77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8954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0F4F7-376C-0F5A-0824-2E9880EB7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B77BB-1009-F518-F5CB-6F255D1C0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E469E-7563-7149-45C0-B006494A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3A29-382D-7C49-A02F-67119F4DA96B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D3A81-8601-01DD-AF40-1CCC40BFD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3D73F-A5EC-CFC0-D978-817386D6E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07E0-4FC0-2646-852C-91C8A0ACE77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4253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67DE20-5107-DCFE-AEB4-105B64985B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E4F56-6E4A-2B61-787D-DAF50F722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DFC63-D2C3-2B98-0E59-26187991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3A29-382D-7C49-A02F-67119F4DA96B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D79CD-F066-AE92-23DB-0D5650BB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C7CA5-050B-D61D-5CD6-6B7D8712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07E0-4FC0-2646-852C-91C8A0ACE77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9434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C38A6-048F-3415-A2DD-A5E82945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B85FD-00E4-668B-E635-67B799BFF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5B611-009C-71E5-E365-5D84B2E5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3A29-382D-7C49-A02F-67119F4DA96B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583A8-B2B7-18AC-2605-0D30A78A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359F0-A120-4725-DB5A-8145C8C3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07E0-4FC0-2646-852C-91C8A0ACE77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3862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8EF1B-13E3-52C4-0355-6F2D6567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300DC-15B3-8BD0-8C72-64AFE9744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618D6-A2D5-0C17-07C9-7508F0CDE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3A29-382D-7C49-A02F-67119F4DA96B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6473D-25FB-D3A8-1248-F06B56D3D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1715E-3FB2-4C06-7FD0-BBE9DEE5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07E0-4FC0-2646-852C-91C8A0ACE77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01348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453F-A70D-71EB-43E6-C19813C6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9F2BF-6681-82C1-6D4B-A6D1789B9D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3A76E-C24F-0C23-F68A-CAF4A5D5A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3D6F1-1A97-BFEE-6C3F-FECC21C8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3A29-382D-7C49-A02F-67119F4DA96B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9650C-8805-1B77-37E4-ABC298AF9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8F75B-8EAC-A13B-2D70-85F55D174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07E0-4FC0-2646-852C-91C8A0ACE77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7366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166C8-CBAA-9654-D394-156ADEC5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2AAC4-1E01-B7C0-2083-A947CDB5C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C348E-0ADD-84CE-38C5-3381242EB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C17E4-74A7-76B4-85DD-9DAA991A3E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3B3B98-AF13-D633-8B9F-2B78B846E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ED7075-A5E5-9A81-84D7-511A0601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3A29-382D-7C49-A02F-67119F4DA96B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2A137-833E-1D86-0EF2-FBAC8668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B865C8-F262-0C65-6DDD-0A309417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07E0-4FC0-2646-852C-91C8A0ACE77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7849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D5838-2996-6191-64DF-61F18CFD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626678-B561-DB2A-16A9-1ACC91E7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3A29-382D-7C49-A02F-67119F4DA96B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7DD27-36F9-8290-986B-21F2E3848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19055-E7D5-F2D4-14B2-8D8E5162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07E0-4FC0-2646-852C-91C8A0ACE77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1487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5168C0-8D0C-65BE-774B-9F328FC0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3A29-382D-7C49-A02F-67119F4DA96B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2142A-6FD7-1325-DF9C-D3E3B42C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30F94-B592-5E47-B6C3-94B1B4C1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07E0-4FC0-2646-852C-91C8A0ACE77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45596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B5331-16B7-EEDC-A446-3E8BF76E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121A1-4A2E-98C1-3D5F-B380DFAC8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72B4A-836D-67F2-1348-BF37AEFFD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0F413-7C8C-D9B5-CCD4-59B031E2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3A29-382D-7C49-A02F-67119F4DA96B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52E9F-D832-86FB-8E20-258F876C7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DDCAD-3A18-E32F-8FEA-530C477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07E0-4FC0-2646-852C-91C8A0ACE77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8137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AC44-2F83-1DB2-8244-8D5A7E22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B90FBA-ACAB-F89B-EFD8-79AC3E418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48869-0DDC-78B6-10BB-0C5D502A7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85276-D611-2B0A-188D-15294A4D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3A29-382D-7C49-A02F-67119F4DA96B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7BD29-DA81-F1B1-A43A-8C95BB59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C0784-7879-FB47-7D6B-95A0BE0F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707E0-4FC0-2646-852C-91C8A0ACE77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4078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4FCA2-898D-94F1-83D6-31A4BBCD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DA71C-26AA-5016-A2D8-BEB25D780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3731F-7999-CDCE-5542-FE604CDC0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03A29-382D-7C49-A02F-67119F4DA96B}" type="datetimeFigureOut">
              <a:rPr lang="en-NO" smtClean="0"/>
              <a:t>18/06/2024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8D769-DF5C-0B24-89F0-0A0F4D6F6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FD6B8-169C-D2E3-5C9C-442FBACC8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707E0-4FC0-2646-852C-91C8A0ACE77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9009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80895-E03A-C5E7-E81B-57A0AA510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51" y="428923"/>
            <a:ext cx="11750721" cy="1888981"/>
          </a:xfrm>
        </p:spPr>
        <p:txBody>
          <a:bodyPr>
            <a:normAutofit fontScale="90000"/>
          </a:bodyPr>
          <a:lstStyle/>
          <a:p>
            <a:pPr>
              <a:tabLst>
                <a:tab pos="9640888" algn="r"/>
              </a:tabLst>
            </a:pPr>
            <a:r>
              <a:rPr lang="en-US" b="1" dirty="0"/>
              <a:t>Autotekst: </a:t>
            </a:r>
            <a:br>
              <a:rPr lang="en-US" b="1" dirty="0"/>
            </a:br>
            <a:r>
              <a:rPr lang="en-US" sz="4000" dirty="0"/>
              <a:t>Making the best AI-models for transcription available </a:t>
            </a:r>
            <a:br>
              <a:rPr lang="en-US" sz="4000" dirty="0"/>
            </a:br>
            <a:r>
              <a:rPr lang="en-US" sz="4000" dirty="0"/>
              <a:t>to end users in education in Norway</a:t>
            </a:r>
            <a:br>
              <a:rPr lang="en-US" dirty="0"/>
            </a:br>
            <a:br>
              <a:rPr lang="en-US" sz="1600" dirty="0"/>
            </a:br>
            <a:r>
              <a:rPr lang="en-US" sz="2700" dirty="0"/>
              <a:t>AI4LAM June 2024</a:t>
            </a:r>
            <a:r>
              <a:rPr lang="en-US" sz="2400" dirty="0"/>
              <a:t>	</a:t>
            </a:r>
            <a:r>
              <a:rPr lang="en-US" sz="2700" b="1" dirty="0" err="1"/>
              <a:t>Oddmund</a:t>
            </a:r>
            <a:r>
              <a:rPr lang="en-US" sz="2700" b="1" dirty="0"/>
              <a:t> Møgedal, University of Oslo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4AF337-594C-E648-6E67-34D2962637AC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pic>
        <p:nvPicPr>
          <p:cNvPr id="11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01FD49D8-2105-D1A8-1B38-B216D5FC9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828" y="2737396"/>
            <a:ext cx="5263023" cy="3801073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AA32367-9B45-F3BC-8242-BACD64AF53C6}"/>
              </a:ext>
            </a:extLst>
          </p:cNvPr>
          <p:cNvSpPr txBox="1">
            <a:spLocks/>
          </p:cNvSpPr>
          <p:nvPr/>
        </p:nvSpPr>
        <p:spPr>
          <a:xfrm>
            <a:off x="6106634" y="3053958"/>
            <a:ext cx="4568456" cy="30810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With customized models from the National Library, Autotekst provides even better transcription of Norwegian (including dialects) and better support for both Norwegian written forms</a:t>
            </a:r>
          </a:p>
          <a:p>
            <a:endParaRPr lang="en-US" sz="3000" dirty="0"/>
          </a:p>
          <a:p>
            <a:r>
              <a:rPr lang="en-US" sz="2200" dirty="0"/>
              <a:t>Available in </a:t>
            </a:r>
            <a:r>
              <a:rPr lang="en-US" sz="2200" dirty="0" err="1"/>
              <a:t>autotekst.uio.no</a:t>
            </a:r>
            <a:r>
              <a:rPr lang="en-US" sz="2200" dirty="0"/>
              <a:t> and for Panopto since April 2024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02322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28685-E839-5DFD-113C-DE8879B44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oftware flowchart&#10;&#10;Description automatically generated">
            <a:extLst>
              <a:ext uri="{FF2B5EF4-FFF2-40B4-BE49-F238E27FC236}">
                <a16:creationId xmlns:a16="http://schemas.microsoft.com/office/drawing/2014/main" id="{CC0878B8-2A35-4BE9-1F69-B4CF2FC3B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868" y="558800"/>
            <a:ext cx="7772400" cy="59099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1ED83AA-4895-71ED-69D8-8B4A22C1C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65123"/>
            <a:ext cx="3747977" cy="4004857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Current architecture with processing in Educloud Research 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2400" b="1" dirty="0"/>
              <a:t>(Please excuse some Norwegian labels)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335E3E-CFA5-76FD-6A90-5B9CA87C9531}"/>
              </a:ext>
            </a:extLst>
          </p:cNvPr>
          <p:cNvSpPr/>
          <p:nvPr/>
        </p:nvSpPr>
        <p:spPr>
          <a:xfrm>
            <a:off x="7729870" y="4550735"/>
            <a:ext cx="1892595" cy="1818168"/>
          </a:xfrm>
          <a:prstGeom prst="rect">
            <a:avLst/>
          </a:prstGeom>
          <a:solidFill>
            <a:srgbClr val="000000">
              <a:alpha val="29804"/>
            </a:srgb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BCD51-CB20-AED1-F96F-BC879A560AC1}"/>
              </a:ext>
            </a:extLst>
          </p:cNvPr>
          <p:cNvSpPr txBox="1"/>
          <p:nvPr/>
        </p:nvSpPr>
        <p:spPr>
          <a:xfrm>
            <a:off x="1275907" y="-1212112"/>
            <a:ext cx="184731" cy="36933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none" rtlCol="0">
            <a:spAutoFit/>
          </a:bodyPr>
          <a:lstStyle/>
          <a:p>
            <a:endParaRPr lang="en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E80C4-FCDD-2DF0-FAC9-10E1F4649A31}"/>
              </a:ext>
            </a:extLst>
          </p:cNvPr>
          <p:cNvSpPr txBox="1"/>
          <p:nvPr/>
        </p:nvSpPr>
        <p:spPr>
          <a:xfrm>
            <a:off x="8123279" y="4508202"/>
            <a:ext cx="161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600" dirty="0"/>
              <a:t>Kanskje senere</a:t>
            </a:r>
          </a:p>
        </p:txBody>
      </p:sp>
    </p:spTree>
    <p:extLst>
      <p:ext uri="{BB962C8B-B14F-4D97-AF65-F5344CB8AC3E}">
        <p14:creationId xmlns:p14="http://schemas.microsoft.com/office/powerpoint/2010/main" val="3026849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5E8A7-81A1-62CA-C86A-4F127ACE8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44D8-392E-84AE-778F-4B8367D4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46065-2A64-9D5F-0C4C-5EA8E26A6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660"/>
            <a:ext cx="10515600" cy="524185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Support automatic language detection before choice of model</a:t>
            </a:r>
          </a:p>
          <a:p>
            <a:pPr>
              <a:lnSpc>
                <a:spcPct val="110000"/>
              </a:lnSpc>
            </a:pPr>
            <a:r>
              <a:rPr lang="en-US" dirty="0"/>
              <a:t>More flexible handling of high loads (priorities etc.)</a:t>
            </a:r>
          </a:p>
          <a:p>
            <a:pPr>
              <a:lnSpc>
                <a:spcPct val="110000"/>
              </a:lnSpc>
            </a:pPr>
            <a:r>
              <a:rPr lang="en-US" dirty="0"/>
              <a:t>Better usage statistics across applications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4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5E8A7-81A1-62CA-C86A-4F127ACE8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44D8-392E-84AE-778F-4B8367D4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46065-2A64-9D5F-0C4C-5EA8E26A6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Anyone have more information on improved Whisper models now or upcoming for the other Nordic languages?</a:t>
            </a:r>
          </a:p>
        </p:txBody>
      </p:sp>
    </p:spTree>
    <p:extLst>
      <p:ext uri="{BB962C8B-B14F-4D97-AF65-F5344CB8AC3E}">
        <p14:creationId xmlns:p14="http://schemas.microsoft.com/office/powerpoint/2010/main" val="1715789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5E8A7-81A1-62CA-C86A-4F127ACE8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44D8-392E-84AE-778F-4B8367D4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52209"/>
            <a:ext cx="3048000" cy="5813425"/>
          </a:xfrm>
        </p:spPr>
        <p:txBody>
          <a:bodyPr>
            <a:normAutofit/>
          </a:bodyPr>
          <a:lstStyle/>
          <a:p>
            <a:r>
              <a:rPr lang="en-US" sz="3200" dirty="0"/>
              <a:t>I am in a remote location today, so there may be a few seconds delay while my </a:t>
            </a:r>
            <a:r>
              <a:rPr lang="en-US" sz="3200" dirty="0" err="1"/>
              <a:t>Starlink</a:t>
            </a:r>
            <a:r>
              <a:rPr lang="en-US" sz="3200" dirty="0"/>
              <a:t> dish finds a new satellite</a:t>
            </a:r>
          </a:p>
        </p:txBody>
      </p:sp>
      <p:pic>
        <p:nvPicPr>
          <p:cNvPr id="9" name="Content Placeholder 8" descr="A house with a sign in the front&#10;&#10;Description automatically generated">
            <a:extLst>
              <a:ext uri="{FF2B5EF4-FFF2-40B4-BE49-F238E27FC236}">
                <a16:creationId xmlns:a16="http://schemas.microsoft.com/office/drawing/2014/main" id="{E130037B-4EA2-124B-B326-0FBAE5F2E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93665" y="1743869"/>
            <a:ext cx="5068208" cy="3801155"/>
          </a:xfrm>
        </p:spPr>
      </p:pic>
      <p:pic>
        <p:nvPicPr>
          <p:cNvPr id="11" name="Picture 10" descr="A snowy landscape with a house and a tree&#10;&#10;Description automatically generated">
            <a:extLst>
              <a:ext uri="{FF2B5EF4-FFF2-40B4-BE49-F238E27FC236}">
                <a16:creationId xmlns:a16="http://schemas.microsoft.com/office/drawing/2014/main" id="{E2485201-B190-BA5A-45C6-FD2ED6960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7" t="13317" r="16190" b="9083"/>
          <a:stretch/>
        </p:blipFill>
        <p:spPr>
          <a:xfrm rot="5400000">
            <a:off x="7444469" y="1648732"/>
            <a:ext cx="5068207" cy="3991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D2D474-F5BA-4736-91C0-6F58224E3DAC}"/>
              </a:ext>
            </a:extLst>
          </p:cNvPr>
          <p:cNvSpPr txBox="1"/>
          <p:nvPr/>
        </p:nvSpPr>
        <p:spPr>
          <a:xfrm>
            <a:off x="8346558" y="616688"/>
            <a:ext cx="227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Winter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F1777-F330-BA5C-85D7-13D53AE61E25}"/>
              </a:ext>
            </a:extLst>
          </p:cNvPr>
          <p:cNvSpPr txBox="1"/>
          <p:nvPr/>
        </p:nvSpPr>
        <p:spPr>
          <a:xfrm>
            <a:off x="4394790" y="616688"/>
            <a:ext cx="227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1214520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5E8A7-81A1-62CA-C86A-4F127ACE8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44D8-392E-84AE-778F-4B8367D4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Autotekst?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46065-2A64-9D5F-0C4C-5EA8E26A6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660"/>
            <a:ext cx="10515600" cy="5241851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 many cases the </a:t>
            </a:r>
            <a:r>
              <a:rPr lang="en-US" b="1" dirty="0"/>
              <a:t>best solution for Norwegian speech-to-text</a:t>
            </a:r>
          </a:p>
          <a:p>
            <a:pPr>
              <a:lnSpc>
                <a:spcPct val="110000"/>
              </a:lnSpc>
            </a:pPr>
            <a:r>
              <a:rPr lang="en-US" dirty="0"/>
              <a:t>Based on </a:t>
            </a:r>
            <a:r>
              <a:rPr lang="en-US" b="1" dirty="0"/>
              <a:t>Whisper from OpenAI, and customized models from the National Library of Norway</a:t>
            </a:r>
          </a:p>
          <a:p>
            <a:pPr>
              <a:lnSpc>
                <a:spcPct val="110000"/>
              </a:lnSpc>
            </a:pPr>
            <a:r>
              <a:rPr lang="en-US" dirty="0"/>
              <a:t>Available through</a:t>
            </a:r>
          </a:p>
          <a:p>
            <a:pPr lvl="1">
              <a:lnSpc>
                <a:spcPct val="110000"/>
              </a:lnSpc>
            </a:pPr>
            <a:r>
              <a:rPr lang="en-US" b="1" dirty="0" err="1"/>
              <a:t>autotekst.uio.no</a:t>
            </a:r>
            <a:endParaRPr lang="en-US" b="1" dirty="0"/>
          </a:p>
          <a:p>
            <a:pPr lvl="2">
              <a:lnSpc>
                <a:spcPct val="110000"/>
              </a:lnSpc>
            </a:pPr>
            <a:r>
              <a:rPr lang="en-US" dirty="0"/>
              <a:t>Web application where users can upload their media files to have them transcribed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Available to all employees and students at customer institutions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AutotekstVMS</a:t>
            </a:r>
            <a:r>
              <a:rPr lang="en-US" dirty="0"/>
              <a:t> for Panopto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Transcription service for Panopto (Video Management System) </a:t>
            </a:r>
            <a:br>
              <a:rPr lang="en-US" dirty="0"/>
            </a:br>
            <a:r>
              <a:rPr lang="en-US" dirty="0"/>
              <a:t>to automate transcription as much as possible</a:t>
            </a:r>
          </a:p>
          <a:p>
            <a:pPr lvl="1">
              <a:lnSpc>
                <a:spcPct val="110000"/>
              </a:lnSpc>
            </a:pPr>
            <a:r>
              <a:rPr lang="en-US" b="1" dirty="0" err="1"/>
              <a:t>Nettskjema</a:t>
            </a:r>
            <a:r>
              <a:rPr lang="en-US" b="1" dirty="0"/>
              <a:t> med </a:t>
            </a:r>
            <a:r>
              <a:rPr lang="en-US" b="1" dirty="0" err="1"/>
              <a:t>Nettskjema-diktafon</a:t>
            </a:r>
            <a:endParaRPr lang="en-US" b="1" dirty="0"/>
          </a:p>
          <a:p>
            <a:pPr lvl="2">
              <a:lnSpc>
                <a:spcPct val="110000"/>
              </a:lnSpc>
            </a:pPr>
            <a:r>
              <a:rPr lang="en-US" dirty="0"/>
              <a:t>Large scale web-based survey tool with apps for recording media and automatic transcription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30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5E8A7-81A1-62CA-C86A-4F127ACE8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44D8-392E-84AE-778F-4B8367D4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Autotekst availability and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46065-2A64-9D5F-0C4C-5EA8E26A6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660"/>
            <a:ext cx="10515600" cy="524185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Available since early 2023, new models since April 2024</a:t>
            </a:r>
          </a:p>
          <a:p>
            <a:pPr>
              <a:lnSpc>
                <a:spcPct val="110000"/>
              </a:lnSpc>
            </a:pPr>
            <a:r>
              <a:rPr lang="en-US" dirty="0"/>
              <a:t>For the higher education sector in Norway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About 30 customer institutions for </a:t>
            </a:r>
            <a:r>
              <a:rPr lang="en-US" dirty="0" err="1"/>
              <a:t>autotekst.uio.no</a:t>
            </a:r>
            <a:br>
              <a:rPr lang="en-US" dirty="0"/>
            </a:br>
            <a:r>
              <a:rPr lang="en-US" dirty="0"/>
              <a:t>about half as many for AutotekstVMS for Panopto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autotekst.uio.no</a:t>
            </a:r>
            <a:r>
              <a:rPr lang="en-US" dirty="0"/>
              <a:t>: 50165 files transcribed, 28726 hours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AutotekstVMS: 4567 files transcribed, 4456 hours (since late 2023)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Nettskjema</a:t>
            </a:r>
            <a:r>
              <a:rPr lang="en-US" dirty="0"/>
              <a:t> med </a:t>
            </a:r>
            <a:r>
              <a:rPr lang="en-US" dirty="0" err="1"/>
              <a:t>Nettskjema-diktafon</a:t>
            </a:r>
            <a:r>
              <a:rPr lang="en-US" dirty="0"/>
              <a:t>, about 18000 hours </a:t>
            </a:r>
            <a:br>
              <a:rPr lang="en-US" dirty="0"/>
            </a:br>
            <a:r>
              <a:rPr lang="en-US" dirty="0"/>
              <a:t>(mid 2023 to mid April)</a:t>
            </a:r>
          </a:p>
          <a:p>
            <a:pPr>
              <a:lnSpc>
                <a:spcPct val="110000"/>
              </a:lnSpc>
            </a:pPr>
            <a:r>
              <a:rPr lang="en-US" dirty="0"/>
              <a:t>Can be ordered by all non-commercial institutions in Norway</a:t>
            </a:r>
          </a:p>
          <a:p>
            <a:pPr>
              <a:lnSpc>
                <a:spcPct val="110000"/>
              </a:lnSpc>
            </a:pPr>
            <a:r>
              <a:rPr lang="en-US" dirty="0"/>
              <a:t>We are considering availability and demand in other Nordic countries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552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5E8A7-81A1-62CA-C86A-4F127ACE8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44D8-392E-84AE-778F-4B8367D4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46065-2A64-9D5F-0C4C-5EA8E26A6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660"/>
            <a:ext cx="10515600" cy="524185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Goal: Making the best AI-models for transcription available </a:t>
            </a:r>
            <a:br>
              <a:rPr lang="en-US" dirty="0"/>
            </a:br>
            <a:r>
              <a:rPr lang="en-US" dirty="0"/>
              <a:t>to end users in education in Norway</a:t>
            </a:r>
          </a:p>
          <a:p>
            <a:pPr>
              <a:lnSpc>
                <a:spcPct val="110000"/>
              </a:lnSpc>
            </a:pPr>
            <a:r>
              <a:rPr lang="en-US" dirty="0"/>
              <a:t>Lecture capture is important, but many other types equally important </a:t>
            </a:r>
          </a:p>
          <a:p>
            <a:pPr>
              <a:lnSpc>
                <a:spcPct val="110000"/>
              </a:lnSpc>
            </a:pPr>
            <a:r>
              <a:rPr lang="en-US" dirty="0"/>
              <a:t>New models from the National Library really help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Better accuracy in general for Norwegian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Better support for Norwegian dialects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Better support for Nynorsk (one of the written forms)</a:t>
            </a:r>
          </a:p>
          <a:p>
            <a:pPr>
              <a:lnSpc>
                <a:spcPct val="110000"/>
              </a:lnSpc>
            </a:pPr>
            <a:r>
              <a:rPr lang="en-US" dirty="0"/>
              <a:t>Leverage our own research infrastructure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Security and GDPR/Personally Identifiable Information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SLURM for GPU job scheduling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We always run the largest models</a:t>
            </a:r>
          </a:p>
          <a:p>
            <a:pPr>
              <a:lnSpc>
                <a:spcPct val="110000"/>
              </a:lnSpc>
            </a:pPr>
            <a:r>
              <a:rPr lang="en-US" dirty="0"/>
              <a:t>Convenience is important, not only quality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Transcription should be as hassle-free as possible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Good user experience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Good performance for users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As invisible as possible (e.g. Panopto VMS integration)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Automatically insert disclaimer when transcription is used without QA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 lvl="2">
              <a:lnSpc>
                <a:spcPct val="110000"/>
              </a:lnSpc>
            </a:pPr>
            <a:endParaRPr lang="en-US" dirty="0"/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246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5E8A7-81A1-62CA-C86A-4F127ACE8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544D8-392E-84AE-778F-4B8367D4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574158"/>
            <a:ext cx="3122578" cy="52648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Multiple models: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 defaults help, but 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sometimes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users need to choose 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 themselves...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F47627C-F71E-297E-67DD-10CFEFF97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702" y="181688"/>
            <a:ext cx="67310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0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5E8A7-81A1-62CA-C86A-4F127ACE8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44D8-392E-84AE-778F-4B8367D4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autotekst.uio.no</a:t>
            </a:r>
            <a:r>
              <a:rPr lang="en-US" dirty="0"/>
              <a:t>: upload and model selection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B67A3718-5D88-A29E-A84B-728D31ACC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85" y="1938985"/>
            <a:ext cx="6097866" cy="455389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22CA0913-4E9F-3B15-51F1-473CD579F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507" y="1923036"/>
            <a:ext cx="6097866" cy="45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00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5E8A7-81A1-62CA-C86A-4F127ACE8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44D8-392E-84AE-778F-4B8367D4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autotekst.uio.no</a:t>
            </a:r>
            <a:r>
              <a:rPr lang="en-US" dirty="0"/>
              <a:t>: list and preview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AC884A4-0D2B-C3B3-1A6E-E59F962A4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02" y="1935132"/>
            <a:ext cx="6193549" cy="4625346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AAFD6DB-40E7-4641-309A-831A70620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586" y="1913866"/>
            <a:ext cx="6097866" cy="45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71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5E8A7-81A1-62CA-C86A-4F127ACE8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44D8-392E-84AE-778F-4B8367D4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usage after April 6th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46065-2A64-9D5F-0C4C-5EA8E26A6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b-NO" dirty="0" err="1"/>
              <a:t>autotekst.uio.no</a:t>
            </a:r>
            <a:endParaRPr lang="nb-NO" dirty="0"/>
          </a:p>
          <a:p>
            <a:pPr>
              <a:lnSpc>
                <a:spcPct val="110000"/>
              </a:lnSpc>
            </a:pPr>
            <a:endParaRPr lang="nb-NO" dirty="0"/>
          </a:p>
          <a:p>
            <a:pPr marL="0" indent="0">
              <a:lnSpc>
                <a:spcPct val="110000"/>
              </a:lnSpc>
              <a:buNone/>
            </a:pPr>
            <a:endParaRPr lang="nb-NO" dirty="0"/>
          </a:p>
          <a:p>
            <a:pPr>
              <a:lnSpc>
                <a:spcPct val="110000"/>
              </a:lnSpc>
            </a:pPr>
            <a:endParaRPr lang="nb-NO" dirty="0"/>
          </a:p>
          <a:p>
            <a:pPr>
              <a:lnSpc>
                <a:spcPct val="110000"/>
              </a:lnSpc>
            </a:pPr>
            <a:r>
              <a:rPr lang="nb-NO" dirty="0"/>
              <a:t>AutotekstVMS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E7C566F-7E09-D0FC-103C-EDE3FE13D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262" y="4150149"/>
            <a:ext cx="4940300" cy="18542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9B28CEA-3A10-9F68-CBCF-5AFA2400D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347" y="1856212"/>
            <a:ext cx="4826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85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17464</TotalTime>
  <Words>523</Words>
  <Application>Microsoft Macintosh PowerPoint</Application>
  <PresentationFormat>Widescreen</PresentationFormat>
  <Paragraphs>68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Autotekst:  Making the best AI-models for transcription available  to end users in education in Norway  AI4LAM June 2024 Oddmund Møgedal, University of Oslo</vt:lpstr>
      <vt:lpstr>I am in a remote location today, so there may be a few seconds delay while my Starlink dish finds a new satellite</vt:lpstr>
      <vt:lpstr>Autotekst?</vt:lpstr>
      <vt:lpstr>Autotekst availability and usage</vt:lpstr>
      <vt:lpstr>Characteristics</vt:lpstr>
      <vt:lpstr>Multiple models:  good defaults help, but sometimes users need to choose for themselves... </vt:lpstr>
      <vt:lpstr>autotekst.uio.no: upload and model selection</vt:lpstr>
      <vt:lpstr>autotekst.uio.no: list and preview</vt:lpstr>
      <vt:lpstr>Model usage after April 6th</vt:lpstr>
      <vt:lpstr>Current architecture with processing in Educloud Research   (Please excuse some Norwegian labels) </vt:lpstr>
      <vt:lpstr>Current plans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Panopto forvaltning</dc:title>
  <dc:creator>Oddmund Møgedal</dc:creator>
  <cp:lastModifiedBy>Oddmund Møgedal</cp:lastModifiedBy>
  <cp:revision>199</cp:revision>
  <cp:lastPrinted>2023-11-01T07:22:30Z</cp:lastPrinted>
  <dcterms:created xsi:type="dcterms:W3CDTF">2023-03-13T12:53:57Z</dcterms:created>
  <dcterms:modified xsi:type="dcterms:W3CDTF">2024-06-18T15:42:07Z</dcterms:modified>
</cp:coreProperties>
</file>