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66" r:id="rId4"/>
    <p:sldId id="271" r:id="rId5"/>
    <p:sldId id="267" r:id="rId6"/>
    <p:sldId id="279" r:id="rId7"/>
    <p:sldId id="261" r:id="rId8"/>
    <p:sldId id="274" r:id="rId9"/>
    <p:sldId id="283" r:id="rId10"/>
    <p:sldId id="275" r:id="rId11"/>
    <p:sldId id="270" r:id="rId12"/>
    <p:sldId id="276" r:id="rId13"/>
    <p:sldId id="280" r:id="rId14"/>
    <p:sldId id="273" r:id="rId15"/>
    <p:sldId id="272" r:id="rId16"/>
    <p:sldId id="281" r:id="rId17"/>
    <p:sldId id="277" r:id="rId18"/>
    <p:sldId id="282" r:id="rId19"/>
    <p:sldId id="278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4643"/>
  </p:normalViewPr>
  <p:slideViewPr>
    <p:cSldViewPr snapToGrid="0">
      <p:cViewPr varScale="1">
        <p:scale>
          <a:sx n="119" d="100"/>
          <a:sy n="119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3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125A50C-AE72-42F3-BCD7-1C46460667FC}"/>
    <pc:docChg chg="modSld">
      <pc:chgData name="" userId="" providerId="" clId="Web-{B125A50C-AE72-42F3-BCD7-1C46460667FC}" dt="2018-06-07T11:48:14.390" v="5" actId="20577"/>
      <pc:docMkLst>
        <pc:docMk/>
      </pc:docMkLst>
      <pc:sldChg chg="modSp">
        <pc:chgData name="" userId="" providerId="" clId="Web-{B125A50C-AE72-42F3-BCD7-1C46460667FC}" dt="2018-06-07T11:48:14.390" v="4" actId="20577"/>
        <pc:sldMkLst>
          <pc:docMk/>
          <pc:sldMk cId="2688942145" sldId="274"/>
        </pc:sldMkLst>
        <pc:spChg chg="mod">
          <ac:chgData name="" userId="" providerId="" clId="Web-{B125A50C-AE72-42F3-BCD7-1C46460667FC}" dt="2018-06-07T11:48:14.390" v="4" actId="20577"/>
          <ac:spMkLst>
            <pc:docMk/>
            <pc:sldMk cId="2688942145" sldId="274"/>
            <ac:spMk id="3" creationId="{00000000-0000-0000-0000-000000000000}"/>
          </ac:spMkLst>
        </pc:spChg>
      </pc:sldChg>
    </pc:docChg>
  </pc:docChgLst>
  <pc:docChgLst>
    <pc:chgData clId="Web-{8A2510AE-F8F5-4A9B-BE61-8CC9BEA835A9}"/>
    <pc:docChg chg="modSld">
      <pc:chgData name="" userId="" providerId="" clId="Web-{8A2510AE-F8F5-4A9B-BE61-8CC9BEA835A9}" dt="2018-06-22T06:43:50.400" v="1" actId="1076"/>
      <pc:docMkLst>
        <pc:docMk/>
      </pc:docMkLst>
      <pc:sldChg chg="modSp">
        <pc:chgData name="" userId="" providerId="" clId="Web-{8A2510AE-F8F5-4A9B-BE61-8CC9BEA835A9}" dt="2018-06-22T06:43:50.400" v="1" actId="1076"/>
        <pc:sldMkLst>
          <pc:docMk/>
          <pc:sldMk cId="188842973" sldId="256"/>
        </pc:sldMkLst>
        <pc:spChg chg="mod">
          <ac:chgData name="" userId="" providerId="" clId="Web-{8A2510AE-F8F5-4A9B-BE61-8CC9BEA835A9}" dt="2018-06-22T06:43:50.400" v="1" actId="1076"/>
          <ac:spMkLst>
            <pc:docMk/>
            <pc:sldMk cId="188842973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E13FB-2B64-44E5-8FFF-36B44B11D912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A0916-D60D-4CC3-9B83-70D8147DE0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49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0916-D60D-4CC3-9B83-70D8147DE02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883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0916-D60D-4CC3-9B83-70D8147DE02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30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55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7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1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20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Det skal en del til for at en informasjonsressurs skal regnes som klasse rød, og enda mer for klasse sort. Argumenter for å ta med klasse sort var bla. eksportforbud osv. ved NTNU og forskning med store mengder persondata i TSD på UiO. Men hvis man er i tvil, må det tas opp.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2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3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29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2BA8D-4BBD-454E-A9C9-EDB432E9A5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312D4-A31D-48EA-9FBC-F52862CA37C9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692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B00C-C8AB-4B2B-B086-D124F9F1DF1C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72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D8B3-FF73-4701-98D8-24F32107E0F3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81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779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80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97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41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25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793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28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49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923B-3F63-445A-A7C6-254ADEA643C4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3" y="230189"/>
            <a:ext cx="1391633" cy="2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00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752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32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6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3603" cy="691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B5E2-64C5-4654-AB50-67E65FDB858D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8" y="662210"/>
            <a:ext cx="4085387" cy="6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7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AAA3-E320-4AC6-AF6A-EE60D83724BB}" type="datetime1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F818-35CE-41B4-99A2-E257F8FDD1A6}" type="datetime1">
              <a:rPr lang="nb-NO" smtClean="0"/>
              <a:t>22.06.2018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06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95E1-8696-4A65-A147-9A25A5C3DD56}" type="datetime1">
              <a:rPr lang="nb-NO" smtClean="0"/>
              <a:t>22.06.2018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02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D74B-E831-4207-AB64-5C4A125044BB}" type="datetime1">
              <a:rPr lang="nb-NO" smtClean="0"/>
              <a:t>22.06.2018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576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6E6C-4B81-4B56-8D48-81543793B3D4}" type="datetime1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70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28E0-D541-4833-88D5-0683B6481E4D}" type="datetime1">
              <a:rPr lang="nb-NO" smtClean="0"/>
              <a:t>22.06.2018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577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78FBC-2A17-4DAB-8F35-C1D2C7F7E767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FAC0A-B918-4B70-A9A2-221FB42F9AC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73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2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09D7-58B9-4A3F-9F35-2856C8419C55}" type="datetimeFigureOut">
              <a:rPr lang="nb-NO" smtClean="0"/>
              <a:t>22.06.2018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64FB-5927-46DE-A67E-FB1FE836B158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9" y="131036"/>
            <a:ext cx="1391633" cy="2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it.uio.n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pi.readthedocs.io/en/lates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tjenester/it/sikkerhet/lsis/tillegg/infoklasser-uninet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o.no/tjenester/it/sikkerhet/lsis/tillegg/lagringsguid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pPr algn="ctr"/>
            <a:r>
              <a:rPr lang="nb-NO" dirty="0"/>
              <a:t>Microsoft Office Online i Vortex:</a:t>
            </a:r>
            <a:br>
              <a:rPr lang="nb-NO" dirty="0"/>
            </a:br>
            <a:r>
              <a:rPr lang="nb-NO" dirty="0"/>
              <a:t>litt dypere </a:t>
            </a:r>
            <a:endParaRPr lang="nb-NO" dirty="0">
              <a:ea typeface="+mj-lt"/>
              <a:cs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IT-konferansen 07.06.2018	Oddmund Møgedal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B5E2-64C5-4654-AB50-67E65FDB858D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4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467689-D3DA-A34E-804D-75661A5A333E}"/>
              </a:ext>
            </a:extLst>
          </p:cNvPr>
          <p:cNvSpPr/>
          <p:nvPr/>
        </p:nvSpPr>
        <p:spPr>
          <a:xfrm rot="19569522">
            <a:off x="3666651" y="3574873"/>
            <a:ext cx="9342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5400" b="1" cap="none" spc="0" dirty="0">
                <a:ln w="22225">
                  <a:solidFill>
                    <a:schemeClr val="accent2">
                      <a:alpha val="6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alpha val="60000"/>
                  </a:schemeClr>
                </a:solidFill>
                <a:effectLst/>
              </a:rPr>
              <a:t>Fra fellesmøte lokal IT og USIT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innebærer dette for nettstedene våre?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Det må vi finne ut, i samarbeid med nettredaktør..</a:t>
            </a:r>
          </a:p>
          <a:p>
            <a:pPr lvl="1"/>
            <a:r>
              <a:rPr lang="nb-NO" dirty="0"/>
              <a:t>Redaksjonelle retningslinjer vil komme etter hvert</a:t>
            </a:r>
          </a:p>
          <a:p>
            <a:r>
              <a:rPr lang="nb-NO" noProof="0" dirty="0"/>
              <a:t>Ingen ønsker at store deler av nettstedet skal gå over til Microsoft Office dokumenter (så langt jeg vet)</a:t>
            </a:r>
          </a:p>
          <a:p>
            <a:r>
              <a:rPr lang="nb-NO" dirty="0"/>
              <a:t>Samtidig antar vi at Microsoft Office dokumenter vil brukes mer enn nå til interne ting/arbeidsdokumenter og til samhandling</a:t>
            </a:r>
          </a:p>
          <a:p>
            <a:pPr lvl="1"/>
            <a:r>
              <a:rPr lang="nb-NO" dirty="0"/>
              <a:t>Vi antar at noe av dette vil være ting som nå er lagret på Microsoft </a:t>
            </a:r>
            <a:r>
              <a:rPr lang="nb-NO" dirty="0" err="1"/>
              <a:t>OneDrive</a:t>
            </a:r>
            <a:r>
              <a:rPr lang="nb-NO" dirty="0"/>
              <a:t> og allerede deles med Microsoft Office Online</a:t>
            </a:r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CA4D43-0796-CE48-9E68-DE45C97C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371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930666" cy="1325563"/>
          </a:xfrm>
        </p:spPr>
        <p:txBody>
          <a:bodyPr>
            <a:normAutofit/>
          </a:bodyPr>
          <a:lstStyle/>
          <a:p>
            <a:r>
              <a:rPr lang="nb-NO" sz="3600" noProof="0" dirty="0"/>
              <a:t>Virkemidler</a:t>
            </a:r>
            <a:r>
              <a:rPr lang="nb-NO" sz="3600" dirty="0"/>
              <a:t> for å styre bruk/diskusjon</a:t>
            </a:r>
            <a:endParaRPr lang="nb-NO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64256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noProof="0" dirty="0"/>
              <a:t>Redaksjonelle retningslinjer</a:t>
            </a:r>
          </a:p>
          <a:p>
            <a:pPr lvl="1"/>
            <a:r>
              <a:rPr lang="nb-NO" dirty="0"/>
              <a:t>Hvor er det greit å bruke Office dokumenter</a:t>
            </a:r>
            <a:endParaRPr lang="nb-NO" noProof="0" dirty="0"/>
          </a:p>
          <a:p>
            <a:pPr lvl="1"/>
            <a:r>
              <a:rPr lang="nb-NO" dirty="0"/>
              <a:t>Bruk av tittel</a:t>
            </a:r>
            <a:endParaRPr lang="nb-NO" noProof="0" dirty="0"/>
          </a:p>
          <a:p>
            <a:r>
              <a:rPr lang="nb-NO" dirty="0"/>
              <a:t>Tilgjengelighet av maler for oppretting</a:t>
            </a:r>
          </a:p>
          <a:p>
            <a:pPr lvl="1"/>
            <a:r>
              <a:rPr lang="nb-NO" dirty="0"/>
              <a:t>Bør unngå kompliserte regler for hvor malene skal være tilgjengelige</a:t>
            </a:r>
          </a:p>
          <a:p>
            <a:pPr lvl="1"/>
            <a:r>
              <a:rPr lang="nb-NO" dirty="0"/>
              <a:t>Merk at man ikke kan hindre opplasting av Office dokumenter, bare hindre a malene er tilgjengelige for oppretting i Vortex </a:t>
            </a:r>
            <a:r>
              <a:rPr lang="nb-NO" dirty="0" err="1"/>
              <a:t>admin</a:t>
            </a:r>
            <a:endParaRPr lang="nb-NO" dirty="0"/>
          </a:p>
          <a:p>
            <a:r>
              <a:rPr lang="nb-NO" noProof="0" dirty="0"/>
              <a:t>Skru av integrasjon for enkelte områder</a:t>
            </a:r>
          </a:p>
          <a:p>
            <a:pPr lvl="1"/>
            <a:r>
              <a:rPr lang="nb-NO" dirty="0"/>
              <a:t>Skal bare brukes unntaksvis, og er laget for å håndtere spesielle behov for noen av informasjonsressursene i klasse </a:t>
            </a:r>
            <a:r>
              <a:rPr lang="nb-NO" b="1" dirty="0"/>
              <a:t>Fortrolig</a:t>
            </a:r>
            <a:r>
              <a:rPr lang="nb-NO" dirty="0"/>
              <a:t> (</a:t>
            </a:r>
            <a:r>
              <a:rPr lang="nb-NO" b="1" dirty="0">
                <a:solidFill>
                  <a:srgbClr val="FF0000"/>
                </a:solidFill>
              </a:rPr>
              <a:t>Rød</a:t>
            </a:r>
            <a:r>
              <a:rPr lang="nb-NO" dirty="0"/>
              <a:t>)</a:t>
            </a:r>
            <a:endParaRPr lang="nb-NO" noProof="0" dirty="0"/>
          </a:p>
          <a:p>
            <a:pPr lvl="1"/>
            <a:r>
              <a:rPr lang="nb-NO" dirty="0"/>
              <a:t>Innstilling tilsvarende som cloud-policy.txt (som brukes for GA for adgangsbegrensede dokumenter)</a:t>
            </a:r>
          </a:p>
          <a:p>
            <a:pPr lvl="1"/>
            <a:r>
              <a:rPr lang="nb-NO" noProof="0" dirty="0"/>
              <a:t>Bør starte med å identifisere områder med </a:t>
            </a:r>
            <a:r>
              <a:rPr lang="nb-NO" dirty="0"/>
              <a:t>informasjonsressurser i klasse </a:t>
            </a:r>
            <a:r>
              <a:rPr lang="nb-NO" b="1" dirty="0"/>
              <a:t>Fortrolig</a:t>
            </a:r>
            <a:r>
              <a:rPr lang="nb-NO" dirty="0"/>
              <a:t> (</a:t>
            </a:r>
            <a:r>
              <a:rPr lang="nb-NO" b="1" dirty="0">
                <a:solidFill>
                  <a:srgbClr val="FF0000"/>
                </a:solidFill>
              </a:rPr>
              <a:t>Rød</a:t>
            </a:r>
            <a:r>
              <a:rPr lang="nb-NO" dirty="0"/>
              <a:t>), og så vurdere hvilke av disse som likevel kan brukes med Office Online</a:t>
            </a:r>
          </a:p>
          <a:p>
            <a:pPr lvl="1"/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49F4F-514C-9A47-A61E-44A1BD5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11</a:t>
            </a:fld>
            <a:endParaRPr lang="nb-NO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F3CBB-F5C1-5F4C-B279-5CCA4D21AC30}"/>
              </a:ext>
            </a:extLst>
          </p:cNvPr>
          <p:cNvSpPr/>
          <p:nvPr/>
        </p:nvSpPr>
        <p:spPr>
          <a:xfrm rot="19569522">
            <a:off x="2892098" y="3994434"/>
            <a:ext cx="9342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5400" b="1" cap="none" spc="0" dirty="0">
                <a:ln w="22225">
                  <a:solidFill>
                    <a:schemeClr val="accent2">
                      <a:alpha val="6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alpha val="60000"/>
                  </a:schemeClr>
                </a:solidFill>
                <a:effectLst/>
              </a:rPr>
              <a:t>Fra nettredaksjonsmøte</a:t>
            </a:r>
          </a:p>
        </p:txBody>
      </p:sp>
    </p:spTree>
    <p:extLst>
      <p:ext uri="{BB962C8B-B14F-4D97-AF65-F5344CB8AC3E}">
        <p14:creationId xmlns:p14="http://schemas.microsoft.com/office/powerpoint/2010/main" val="368914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930666" cy="1325563"/>
          </a:xfrm>
        </p:spPr>
        <p:txBody>
          <a:bodyPr>
            <a:normAutofit/>
          </a:bodyPr>
          <a:lstStyle/>
          <a:p>
            <a:r>
              <a:rPr lang="nb-NO" sz="3600" dirty="0"/>
              <a:t>Forventet bruk</a:t>
            </a:r>
            <a:endParaRPr lang="nb-NO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64256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/>
              <a:t>Office Online med </a:t>
            </a:r>
            <a:r>
              <a:rPr lang="nb-NO" dirty="0" err="1"/>
              <a:t>OneDrive</a:t>
            </a:r>
            <a:r>
              <a:rPr lang="nb-NO" dirty="0"/>
              <a:t>/SharePoint brukes ikke så mye i dag, selv om det har vært tilgjengelig en stund</a:t>
            </a:r>
          </a:p>
          <a:p>
            <a:r>
              <a:rPr lang="nb-NO" noProof="0" dirty="0"/>
              <a:t>Vi forventer en gradvis økning i </a:t>
            </a:r>
            <a:r>
              <a:rPr lang="nb-NO" dirty="0"/>
              <a:t>bruken av Office Online i </a:t>
            </a:r>
            <a:r>
              <a:rPr lang="nb-NO" noProof="0" dirty="0"/>
              <a:t>Vortex</a:t>
            </a:r>
          </a:p>
          <a:p>
            <a:pPr lvl="1"/>
            <a:r>
              <a:rPr lang="nb-NO" dirty="0"/>
              <a:t>Vi tror at Microsoft vil fortsette å forbedre Office Online</a:t>
            </a:r>
          </a:p>
          <a:p>
            <a:pPr lvl="1"/>
            <a:r>
              <a:rPr lang="nb-NO" dirty="0"/>
              <a:t>Vi får mer erfaring etter hvert med hvilke dokumenter som er egnet i Office Online</a:t>
            </a:r>
          </a:p>
          <a:p>
            <a:pPr lvl="1"/>
            <a:r>
              <a:rPr lang="nb-NO" dirty="0"/>
              <a:t>Vil være nyttig til relativt enkle dokumenter som redigeres av mange</a:t>
            </a:r>
          </a:p>
          <a:p>
            <a:pPr lvl="1"/>
            <a:r>
              <a:rPr lang="nb-NO" dirty="0"/>
              <a:t>Vil gjøre ferdig produserte Office dokumenter mer tilgjengelige i visningsmodus</a:t>
            </a:r>
          </a:p>
          <a:p>
            <a:pPr lvl="2"/>
            <a:r>
              <a:rPr lang="nb-NO" dirty="0"/>
              <a:t>også muligheter for at dokumenter som burde blitt PDF/HTML ender opp bare i Office</a:t>
            </a:r>
          </a:p>
          <a:p>
            <a:pPr lvl="2"/>
            <a:r>
              <a:rPr lang="nb-NO" dirty="0"/>
              <a:t>Office Online kan generere PDF, men man bør nok normalt legge ut PDF i tillegg</a:t>
            </a:r>
          </a:p>
          <a:p>
            <a:r>
              <a:rPr lang="nb-NO" dirty="0"/>
              <a:t>Er dette fremtiden for Office?</a:t>
            </a:r>
          </a:p>
          <a:p>
            <a:pPr lvl="1"/>
            <a:r>
              <a:rPr lang="nb-NO" dirty="0"/>
              <a:t>Det er naturlig å anta økende bruk i nettlesere og redusert bruk av desktop versjoner</a:t>
            </a:r>
          </a:p>
          <a:p>
            <a:pPr lvl="1"/>
            <a:r>
              <a:rPr lang="nb-NO" dirty="0"/>
              <a:t>Men det er både rom for og behov for begge deler i overskuelig fremtid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49F4F-514C-9A47-A61E-44A1BD5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759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FBE6-E4B3-4347-AB61-7A1967AD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cs typeface="Calibri Light"/>
              </a:rPr>
              <a:t>Erfaringer fra integrasjon med en «gratis» skytjeneste</a:t>
            </a:r>
            <a:endParaRPr lang="nb-NO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1F03-8D7C-47AD-A6AA-A914F2D74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1"/>
            <a:r>
              <a:rPr lang="nb-NO" dirty="0">
                <a:cs typeface="Calibri"/>
              </a:rPr>
              <a:t>Avhengig av tilbyders forretningsmodell og hvordan den passer i forhold til UiO og det vi ønsker å oppnå</a:t>
            </a:r>
          </a:p>
          <a:p>
            <a:pPr lvl="2"/>
            <a:r>
              <a:rPr lang="nb-NO" dirty="0">
                <a:cs typeface="Calibri"/>
              </a:rPr>
              <a:t>Er det match?</a:t>
            </a:r>
          </a:p>
          <a:p>
            <a:pPr lvl="2"/>
            <a:r>
              <a:rPr lang="nb-NO" dirty="0">
                <a:cs typeface="Calibri"/>
              </a:rPr>
              <a:t>Er de kommersielle og juridiske kravene til å leve med?</a:t>
            </a:r>
          </a:p>
          <a:p>
            <a:pPr lvl="1"/>
            <a:r>
              <a:rPr lang="nb-NO" dirty="0">
                <a:cs typeface="Calibri"/>
              </a:rPr>
              <a:t>Avtaler tar lang tid</a:t>
            </a:r>
          </a:p>
          <a:p>
            <a:pPr lvl="1"/>
            <a:r>
              <a:rPr lang="nb-NO" dirty="0">
                <a:cs typeface="Calibri"/>
              </a:rPr>
              <a:t>Avtaler er komplekse</a:t>
            </a:r>
          </a:p>
          <a:p>
            <a:pPr lvl="2"/>
            <a:r>
              <a:rPr lang="nb-NO" dirty="0">
                <a:cs typeface="Calibri"/>
              </a:rPr>
              <a:t>Mange leser nok ikke det de godtar </a:t>
            </a:r>
          </a:p>
          <a:p>
            <a:pPr lvl="2"/>
            <a:r>
              <a:rPr lang="nb-NO" dirty="0">
                <a:cs typeface="Calibri"/>
              </a:rPr>
              <a:t>Men det gjør vi... og det har jo noen fordeler i forhold til risiko</a:t>
            </a:r>
          </a:p>
          <a:p>
            <a:pPr lvl="1"/>
            <a:r>
              <a:rPr lang="nb-NO" dirty="0">
                <a:cs typeface="Calibri"/>
              </a:rPr>
              <a:t>Lite evne til å stille krav/legge press i dette tilfellet</a:t>
            </a:r>
          </a:p>
          <a:p>
            <a:pPr lvl="2"/>
            <a:r>
              <a:rPr lang="nb-NO" dirty="0">
                <a:cs typeface="Calibri"/>
              </a:rPr>
              <a:t>Vi er ikke en typisk partner, derfor mer tidkrevende å forstå hvordan vi passer inn</a:t>
            </a:r>
          </a:p>
          <a:p>
            <a:pPr lvl="2"/>
            <a:r>
              <a:rPr lang="nb-NO" dirty="0">
                <a:cs typeface="Calibri"/>
              </a:rPr>
              <a:t>Brukte mange måneder på å finne ut hvordan vi kunne/burde/skulle søke</a:t>
            </a:r>
          </a:p>
          <a:p>
            <a:pPr lvl="2"/>
            <a:r>
              <a:rPr lang="nb-NO" dirty="0">
                <a:cs typeface="Calibri"/>
              </a:rPr>
              <a:t>Norge er nok et lite land i Microsoft konsernet internasjonalt</a:t>
            </a:r>
          </a:p>
          <a:p>
            <a:pPr lvl="2"/>
            <a:r>
              <a:rPr lang="nb-NO" dirty="0">
                <a:cs typeface="Calibri"/>
              </a:rPr>
              <a:t>UiO er nok en bitteliten kunde i Microsoft konsernet internasjonalt</a:t>
            </a:r>
          </a:p>
          <a:p>
            <a:pPr lvl="2"/>
            <a:r>
              <a:rPr lang="nb-NO" dirty="0">
                <a:cs typeface="Calibri"/>
              </a:rPr>
              <a:t>Vanskelig å planlegge/styre fremdrift</a:t>
            </a:r>
          </a:p>
          <a:p>
            <a:pPr lvl="2"/>
            <a:r>
              <a:rPr lang="nb-NO" dirty="0">
                <a:cs typeface="Calibri"/>
              </a:rPr>
              <a:t>Men ting kan løses med tålmodighet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E8600-4CE0-427B-B2E3-10F3F68C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923B-3F63-445A-A7C6-254ADEA643C4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2F448-C39A-4E54-A726-03E14B6D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64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FBE6-E4B3-4347-AB61-7A1967AD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cs typeface="Calibri Light"/>
              </a:rPr>
              <a:t>Teknisk</a:t>
            </a:r>
            <a:endParaRPr lang="en-GB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81F03-8D7C-47AD-A6AA-A914F2D74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dirty="0">
                <a:cs typeface="Calibri"/>
              </a:rPr>
              <a:t>Hos Microsoft</a:t>
            </a:r>
          </a:p>
          <a:p>
            <a:pPr lvl="1"/>
            <a:r>
              <a:rPr lang="nb-NO" dirty="0" err="1">
                <a:cs typeface="Calibri"/>
              </a:rPr>
              <a:t>Yammer</a:t>
            </a:r>
            <a:endParaRPr lang="nb-NO" dirty="0">
              <a:cs typeface="Calibri"/>
            </a:endParaRPr>
          </a:p>
          <a:p>
            <a:pPr lvl="1"/>
            <a:r>
              <a:rPr lang="nb-NO" dirty="0" err="1">
                <a:cs typeface="Calibri"/>
              </a:rPr>
              <a:t>Trello</a:t>
            </a:r>
            <a:endParaRPr lang="nb-NO" dirty="0">
              <a:cs typeface="Calibri"/>
            </a:endParaRPr>
          </a:p>
          <a:p>
            <a:pPr lvl="1"/>
            <a:r>
              <a:rPr lang="nb-NO" dirty="0">
                <a:cs typeface="Calibri"/>
              </a:rPr>
              <a:t>Test suite som Microsoft stoler ganske mye på, og som tar en god del</a:t>
            </a:r>
          </a:p>
          <a:p>
            <a:r>
              <a:rPr lang="nb-NO" dirty="0" err="1">
                <a:cs typeface="Calibri"/>
              </a:rPr>
              <a:t>vortex-office.uio.no</a:t>
            </a:r>
            <a:r>
              <a:rPr lang="nb-NO" dirty="0">
                <a:cs typeface="Calibri"/>
              </a:rPr>
              <a:t>/vortex-wopi.uio.no</a:t>
            </a:r>
          </a:p>
          <a:p>
            <a:pPr lvl="1"/>
            <a:r>
              <a:rPr lang="nb-NO" dirty="0">
                <a:cs typeface="Calibri"/>
              </a:rPr>
              <a:t>Felles applikasjon som svarer på begge hostnavn</a:t>
            </a:r>
          </a:p>
          <a:p>
            <a:pPr lvl="1"/>
            <a:r>
              <a:rPr lang="nb-NO" dirty="0">
                <a:cs typeface="Calibri"/>
              </a:rPr>
              <a:t>Skrevet i Scala</a:t>
            </a:r>
          </a:p>
          <a:p>
            <a:r>
              <a:rPr lang="nb-NO" dirty="0" err="1">
                <a:cs typeface="Calibri"/>
              </a:rPr>
              <a:t>Vortex</a:t>
            </a:r>
            <a:r>
              <a:rPr lang="nb-NO" dirty="0">
                <a:cs typeface="Calibri"/>
              </a:rPr>
              <a:t> tilpasninger</a:t>
            </a:r>
          </a:p>
          <a:p>
            <a:pPr lvl="1"/>
            <a:r>
              <a:rPr lang="nb-NO" dirty="0" err="1">
                <a:cs typeface="Calibri"/>
              </a:rPr>
              <a:t>APIer</a:t>
            </a:r>
            <a:r>
              <a:rPr lang="nb-NO" dirty="0">
                <a:cs typeface="Calibri"/>
              </a:rPr>
              <a:t> og kall begge veier mellom Vortex servere og vortex-office/</a:t>
            </a:r>
            <a:r>
              <a:rPr lang="nb-NO" dirty="0" err="1">
                <a:cs typeface="Calibri"/>
              </a:rPr>
              <a:t>vortex-wopi</a:t>
            </a:r>
            <a:endParaRPr lang="nb-NO" dirty="0">
              <a:cs typeface="Calibri"/>
            </a:endParaRPr>
          </a:p>
          <a:p>
            <a:r>
              <a:rPr lang="nb-NO" dirty="0">
                <a:cs typeface="Calibri"/>
              </a:rPr>
              <a:t>Litt </a:t>
            </a:r>
            <a:r>
              <a:rPr lang="nb-NO" dirty="0" err="1">
                <a:cs typeface="Calibri"/>
              </a:rPr>
              <a:t>javascript</a:t>
            </a:r>
            <a:r>
              <a:rPr lang="nb-NO" dirty="0">
                <a:cs typeface="Calibri"/>
              </a:rPr>
              <a:t> her og der</a:t>
            </a:r>
          </a:p>
          <a:p>
            <a:pPr lvl="1"/>
            <a:r>
              <a:rPr lang="nb-NO" dirty="0">
                <a:cs typeface="Calibri"/>
              </a:rPr>
              <a:t>Cross-</a:t>
            </a:r>
            <a:r>
              <a:rPr lang="nb-NO" dirty="0" err="1">
                <a:cs typeface="Calibri"/>
              </a:rPr>
              <a:t>domain</a:t>
            </a:r>
            <a:r>
              <a:rPr lang="nb-NO" dirty="0">
                <a:cs typeface="Calibri"/>
              </a:rPr>
              <a:t> kommunikasjon og begrensninger</a:t>
            </a:r>
          </a:p>
          <a:p>
            <a:pPr lvl="1"/>
            <a:r>
              <a:rPr lang="nb-NO" dirty="0">
                <a:cs typeface="Calibri"/>
              </a:rPr>
              <a:t>En "</a:t>
            </a:r>
            <a:r>
              <a:rPr lang="nb-NO" dirty="0" err="1">
                <a:cs typeface="Calibri"/>
              </a:rPr>
              <a:t>bug</a:t>
            </a:r>
            <a:r>
              <a:rPr lang="nb-NO" dirty="0">
                <a:cs typeface="Calibri"/>
              </a:rPr>
              <a:t>" hos Microsoft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E8600-4CE0-427B-B2E3-10F3F68C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923B-3F63-445A-A7C6-254ADEA643C4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2F448-C39A-4E54-A726-03E14B6D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43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FBE6-E4B3-4347-AB61-7A1967AD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89" y="0"/>
            <a:ext cx="10515600" cy="635336"/>
          </a:xfrm>
        </p:spPr>
        <p:txBody>
          <a:bodyPr>
            <a:normAutofit/>
          </a:bodyPr>
          <a:lstStyle/>
          <a:p>
            <a:r>
              <a:rPr lang="en-GB" sz="3200" dirty="0" err="1"/>
              <a:t>VortexOffice</a:t>
            </a:r>
            <a:r>
              <a:rPr lang="en-GB" sz="3200" dirty="0"/>
              <a:t> database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E8600-4CE0-427B-B2E3-10F3F68C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923B-3F63-445A-A7C6-254ADEA643C4}" type="datetime1">
              <a:rPr lang="nb-NO" smtClean="0"/>
              <a:t>22.06.2018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2F448-C39A-4E54-A726-03E14B6D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15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29D92E-9406-AA40-99E8-3CDB64CC6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335"/>
            <a:ext cx="9744170" cy="608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0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noProof="0" dirty="0"/>
              <a:t>Status og fremdrift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Calibri"/>
              </a:rPr>
              <a:t>Avtaleverk med Microsoft er på plass</a:t>
            </a:r>
            <a:endParaRPr lang="nb-NO" dirty="0"/>
          </a:p>
          <a:p>
            <a:r>
              <a:rPr lang="nb-NO" noProof="0" dirty="0"/>
              <a:t>UiO er godkjent for produksjon av Microsoft</a:t>
            </a:r>
            <a:endParaRPr lang="nb-NO" dirty="0">
              <a:cs typeface="Calibri"/>
            </a:endParaRPr>
          </a:p>
          <a:p>
            <a:r>
              <a:rPr lang="nb-NO" noProof="0" dirty="0"/>
              <a:t>Noe finpuss gjenstår før vi er fornøyde, men det nærmer seg...</a:t>
            </a:r>
          </a:p>
          <a:p>
            <a:r>
              <a:rPr lang="nb-NO" dirty="0"/>
              <a:t>Pilot </a:t>
            </a:r>
          </a:p>
          <a:p>
            <a:pPr lvl="1"/>
            <a:r>
              <a:rPr lang="nb-NO" dirty="0"/>
              <a:t>Pilot på USIT (</a:t>
            </a:r>
            <a:r>
              <a:rPr lang="nb-NO" dirty="0">
                <a:hlinkClick r:id="rId3"/>
              </a:rPr>
              <a:t>www.usit.uio.no</a:t>
            </a:r>
            <a:r>
              <a:rPr lang="nb-NO" dirty="0"/>
              <a:t>) starter snart, forberedelser pågår</a:t>
            </a:r>
          </a:p>
          <a:p>
            <a:pPr lvl="1"/>
            <a:r>
              <a:rPr lang="nb-NO" dirty="0"/>
              <a:t>Ønsker kontakt med andre ivrige som bruker/vil bruke Microsoft Office dokumenter (på annet hostnavn enn www.uio.no) for mulig utvidelse av pilot</a:t>
            </a:r>
          </a:p>
          <a:p>
            <a:r>
              <a:rPr lang="nb-NO" dirty="0"/>
              <a:t>Produksjon i løpet av sommerferien</a:t>
            </a:r>
          </a:p>
          <a:p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A150368-D1CB-7744-9338-C329207F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27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Spørsmål?</a:t>
            </a:r>
            <a:endParaRPr lang="nb-NO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07286"/>
            <a:ext cx="10515600" cy="4521387"/>
          </a:xfrm>
        </p:spPr>
        <p:txBody>
          <a:bodyPr>
            <a:normAutofit/>
          </a:bodyPr>
          <a:lstStyle/>
          <a:p>
            <a:endParaRPr lang="nb-NO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953BC-C486-AA4E-9BEE-BCBB1554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8485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Litt mer om integrasjonen for de som er interessert...</a:t>
            </a:r>
            <a:endParaRPr lang="nb-NO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707286"/>
            <a:ext cx="10515600" cy="4521387"/>
          </a:xfrm>
        </p:spPr>
        <p:txBody>
          <a:bodyPr>
            <a:normAutofit fontScale="85000" lnSpcReduction="20000"/>
          </a:bodyPr>
          <a:lstStyle/>
          <a:p>
            <a:r>
              <a:rPr lang="nb-NO" noProof="0" dirty="0"/>
              <a:t>Dokumenttyper som omfattes</a:t>
            </a:r>
          </a:p>
          <a:p>
            <a:pPr lvl="1"/>
            <a:r>
              <a:rPr lang="nb-NO" dirty="0"/>
              <a:t>Nye Microsoft Office dokumenter (.</a:t>
            </a:r>
            <a:r>
              <a:rPr lang="nb-NO" dirty="0" err="1"/>
              <a:t>docx</a:t>
            </a:r>
            <a:r>
              <a:rPr lang="nb-NO" dirty="0"/>
              <a:t>, .</a:t>
            </a:r>
            <a:r>
              <a:rPr lang="nb-NO" dirty="0" err="1"/>
              <a:t>pptx</a:t>
            </a:r>
            <a:r>
              <a:rPr lang="nb-NO" dirty="0"/>
              <a:t>, .</a:t>
            </a:r>
            <a:r>
              <a:rPr lang="nb-NO" dirty="0" err="1"/>
              <a:t>xlsx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OpenOffice dokumenter (.</a:t>
            </a:r>
            <a:r>
              <a:rPr lang="nb-NO" dirty="0" err="1"/>
              <a:t>odt</a:t>
            </a:r>
            <a:r>
              <a:rPr lang="nb-NO" dirty="0"/>
              <a:t>, .</a:t>
            </a:r>
            <a:r>
              <a:rPr lang="nb-NO" dirty="0" err="1"/>
              <a:t>odp</a:t>
            </a:r>
            <a:r>
              <a:rPr lang="nb-NO" dirty="0"/>
              <a:t>, .ods)</a:t>
            </a:r>
          </a:p>
          <a:p>
            <a:pPr lvl="1"/>
            <a:r>
              <a:rPr lang="nb-NO" dirty="0"/>
              <a:t>Gamle Microsoft Office dokumenter kan vises (.</a:t>
            </a:r>
            <a:r>
              <a:rPr lang="nb-NO" dirty="0" err="1"/>
              <a:t>doc</a:t>
            </a:r>
            <a:r>
              <a:rPr lang="nb-NO" dirty="0"/>
              <a:t> etc.), </a:t>
            </a:r>
            <a:br>
              <a:rPr lang="nb-NO" dirty="0"/>
            </a:br>
            <a:r>
              <a:rPr lang="nb-NO" dirty="0"/>
              <a:t>men de må konverteres til nye formater for redigering</a:t>
            </a:r>
          </a:p>
          <a:p>
            <a:pPr lvl="1"/>
            <a:r>
              <a:rPr lang="nb-NO" dirty="0"/>
              <a:t>Dokumenter kan eksporteres som </a:t>
            </a:r>
            <a:r>
              <a:rPr lang="nb-NO" dirty="0" err="1"/>
              <a:t>pdf</a:t>
            </a:r>
            <a:r>
              <a:rPr lang="nb-NO" dirty="0"/>
              <a:t> eller lastes ned</a:t>
            </a:r>
          </a:p>
          <a:p>
            <a:pPr lvl="1"/>
            <a:r>
              <a:rPr lang="nb-NO" noProof="0" dirty="0"/>
              <a:t>Støtte for innhold skal være på samme nivå som Microsoft Office Online ellers, </a:t>
            </a:r>
            <a:br>
              <a:rPr lang="nb-NO" noProof="0" dirty="0"/>
            </a:br>
            <a:r>
              <a:rPr lang="nb-NO" noProof="0" dirty="0" err="1"/>
              <a:t>dvs</a:t>
            </a:r>
            <a:r>
              <a:rPr lang="nb-NO" dirty="0"/>
              <a:t>.</a:t>
            </a:r>
            <a:r>
              <a:rPr lang="nb-NO" noProof="0" dirty="0"/>
              <a:t> noe begrenset i forhold til desktop versjonene </a:t>
            </a:r>
            <a:r>
              <a:rPr lang="nb-NO" dirty="0"/>
              <a:t>av Microsoft Office </a:t>
            </a:r>
            <a:endParaRPr lang="nb-NO" noProof="0" dirty="0"/>
          </a:p>
          <a:p>
            <a:r>
              <a:rPr lang="nb-NO" dirty="0"/>
              <a:t>Brukertyper og lisenskrav</a:t>
            </a:r>
          </a:p>
          <a:p>
            <a:pPr lvl="1"/>
            <a:r>
              <a:rPr lang="nb-NO" dirty="0"/>
              <a:t>Alle kan lese dokumenter uten krav til lisens</a:t>
            </a:r>
          </a:p>
          <a:p>
            <a:pPr lvl="1"/>
            <a:r>
              <a:rPr lang="nb-NO" dirty="0"/>
              <a:t>Office365 lisens kreves for redigering i noen tilfeller</a:t>
            </a:r>
          </a:p>
          <a:p>
            <a:r>
              <a:rPr lang="nb-NO" dirty="0"/>
              <a:t>Reklame for Office Online og Office 365 i Vortex </a:t>
            </a:r>
            <a:r>
              <a:rPr lang="nb-NO" dirty="0" err="1"/>
              <a:t>admin</a:t>
            </a:r>
            <a:r>
              <a:rPr lang="nb-NO" dirty="0"/>
              <a:t>-modus</a:t>
            </a:r>
          </a:p>
          <a:p>
            <a:pPr lvl="1"/>
            <a:r>
              <a:rPr lang="nb-NO" noProof="0" dirty="0"/>
              <a:t>Dette er vi forpliktet til i avtalen med Microsoft</a:t>
            </a:r>
          </a:p>
          <a:p>
            <a:pPr lvl="1"/>
            <a:r>
              <a:rPr lang="nb-NO" dirty="0"/>
              <a:t>Reklamen  vises bare i </a:t>
            </a:r>
            <a:r>
              <a:rPr lang="nb-NO" dirty="0" err="1"/>
              <a:t>admin</a:t>
            </a:r>
            <a:r>
              <a:rPr lang="nb-NO" dirty="0"/>
              <a:t>-modus, og normalt bare i tilknytning til Office dokumenter</a:t>
            </a:r>
          </a:p>
          <a:p>
            <a:r>
              <a:rPr lang="nb-NO" noProof="0" dirty="0"/>
              <a:t>Begrenset støtte på mobile enheter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953BC-C486-AA4E-9BEE-BCBB1554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272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2</a:t>
            </a:fld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052B96-9B88-AA41-8A21-78926D5D4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20" y="1147240"/>
            <a:ext cx="6267152" cy="5391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19A9A-3437-394D-AD38-10EE4AE8D3FC}"/>
              </a:ext>
            </a:extLst>
          </p:cNvPr>
          <p:cNvSpPr txBox="1"/>
          <p:nvPr/>
        </p:nvSpPr>
        <p:spPr>
          <a:xfrm>
            <a:off x="838200" y="648812"/>
            <a:ext cx="516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Vortex visning (Office </a:t>
            </a:r>
            <a:r>
              <a:rPr lang="nb-NO" sz="2800" dirty="0" err="1"/>
              <a:t>Embedview</a:t>
            </a:r>
            <a:r>
              <a:rPr lang="nb-NO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245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3</a:t>
            </a:fld>
            <a:endParaRPr lang="nb-NO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EFB181-FF5A-2548-BAE0-E28146912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71" y="1147240"/>
            <a:ext cx="6267152" cy="5391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319A9A-3437-394D-AD38-10EE4AE8D3FC}"/>
              </a:ext>
            </a:extLst>
          </p:cNvPr>
          <p:cNvSpPr txBox="1"/>
          <p:nvPr/>
        </p:nvSpPr>
        <p:spPr>
          <a:xfrm>
            <a:off x="838200" y="648812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Vortex </a:t>
            </a:r>
            <a:r>
              <a:rPr lang="nb-NO" sz="2800" dirty="0" err="1"/>
              <a:t>admin</a:t>
            </a:r>
            <a:r>
              <a:rPr lang="nb-NO" sz="2800" dirty="0"/>
              <a:t> mappeinnhold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B939A-C894-6A45-B07B-756B288BE1A9}"/>
              </a:ext>
            </a:extLst>
          </p:cNvPr>
          <p:cNvSpPr txBox="1"/>
          <p:nvPr/>
        </p:nvSpPr>
        <p:spPr>
          <a:xfrm>
            <a:off x="6448761" y="650600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Vortex </a:t>
            </a:r>
            <a:r>
              <a:rPr lang="nb-NO" sz="2800" dirty="0" err="1"/>
              <a:t>admin</a:t>
            </a:r>
            <a:r>
              <a:rPr lang="nb-NO" sz="2800" dirty="0"/>
              <a:t> forhåndsvisning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AAABB-4527-B042-B06D-D1597363E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4967"/>
            <a:ext cx="6035040" cy="529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1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AC0A-B918-4B70-A9A2-221FB42F9ACB}" type="slidenum">
              <a:rPr lang="nb-NO" smtClean="0"/>
              <a:t>4</a:t>
            </a:fld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EC90A-8456-DD47-8777-204979ABD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62" y="1136482"/>
            <a:ext cx="6379714" cy="5488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C058EF-6858-F342-BCDE-EEC948ACE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71" y="1147240"/>
            <a:ext cx="6387377" cy="54951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75BEBD-838B-7147-A7E2-687AB2A6AB20}"/>
              </a:ext>
            </a:extLst>
          </p:cNvPr>
          <p:cNvSpPr txBox="1"/>
          <p:nvPr/>
        </p:nvSpPr>
        <p:spPr>
          <a:xfrm>
            <a:off x="838200" y="648812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Office </a:t>
            </a:r>
            <a:r>
              <a:rPr lang="nb-NO" sz="2800" dirty="0" err="1"/>
              <a:t>View</a:t>
            </a:r>
            <a:endParaRPr lang="nb-NO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06C5D-F515-C64F-B197-64B0E9E24EC0}"/>
              </a:ext>
            </a:extLst>
          </p:cNvPr>
          <p:cNvSpPr txBox="1"/>
          <p:nvPr/>
        </p:nvSpPr>
        <p:spPr>
          <a:xfrm>
            <a:off x="6448761" y="650600"/>
            <a:ext cx="4953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Office Edit</a:t>
            </a:r>
          </a:p>
        </p:txBody>
      </p:sp>
    </p:spTree>
    <p:extLst>
      <p:ext uri="{BB962C8B-B14F-4D97-AF65-F5344CB8AC3E}">
        <p14:creationId xmlns:p14="http://schemas.microsoft.com/office/powerpoint/2010/main" val="103397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930666" cy="1325563"/>
          </a:xfrm>
        </p:spPr>
        <p:txBody>
          <a:bodyPr>
            <a:normAutofit/>
          </a:bodyPr>
          <a:lstStyle/>
          <a:p>
            <a:r>
              <a:rPr lang="nb-NO" sz="3600" noProof="0" dirty="0"/>
              <a:t>Vortex vs. </a:t>
            </a:r>
            <a:r>
              <a:rPr lang="nb-NO" sz="3600" dirty="0"/>
              <a:t>Microsoft Office365 med Microsoft </a:t>
            </a:r>
            <a:r>
              <a:rPr lang="nb-NO" sz="3600" dirty="0" err="1"/>
              <a:t>OneDrive</a:t>
            </a:r>
            <a:r>
              <a:rPr lang="nb-NO" sz="3600" dirty="0"/>
              <a:t> </a:t>
            </a:r>
            <a:endParaRPr lang="nb-NO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64256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noProof="0" dirty="0"/>
              <a:t>Vortex med Microsoft Offi</a:t>
            </a:r>
            <a:r>
              <a:rPr lang="nb-NO" dirty="0"/>
              <a:t>ce Online integrasjon</a:t>
            </a:r>
            <a:endParaRPr lang="nb-NO" noProof="0" dirty="0"/>
          </a:p>
          <a:p>
            <a:pPr lvl="1"/>
            <a:r>
              <a:rPr lang="nb-NO" dirty="0"/>
              <a:t>Visning i Vortex ut i fra nettstedets informasjonsarkitektur</a:t>
            </a:r>
          </a:p>
          <a:p>
            <a:pPr lvl="1"/>
            <a:r>
              <a:rPr lang="nb-NO" noProof="0" dirty="0"/>
              <a:t>Gjenfinning/</a:t>
            </a:r>
            <a:r>
              <a:rPr lang="nb-NO" dirty="0"/>
              <a:t>redigering som ellers i Vortex</a:t>
            </a:r>
            <a:endParaRPr lang="nb-NO" noProof="0" dirty="0"/>
          </a:p>
          <a:p>
            <a:pPr lvl="1"/>
            <a:r>
              <a:rPr lang="nb-NO" dirty="0"/>
              <a:t>Rettigheter i Vortex, deling/samskriving basert på dette</a:t>
            </a:r>
          </a:p>
          <a:p>
            <a:pPr lvl="1"/>
            <a:r>
              <a:rPr lang="nb-NO" noProof="0" dirty="0"/>
              <a:t>Lagring i Vortex, midlertidig lagring (</a:t>
            </a:r>
            <a:r>
              <a:rPr lang="nb-NO" noProof="0" dirty="0" err="1"/>
              <a:t>caching</a:t>
            </a:r>
            <a:r>
              <a:rPr lang="nb-NO" noProof="0" dirty="0"/>
              <a:t>)</a:t>
            </a:r>
            <a:r>
              <a:rPr lang="nb-NO" dirty="0"/>
              <a:t> i noen tilfeller hos Microsoft</a:t>
            </a:r>
            <a:endParaRPr lang="nb-NO" noProof="0" dirty="0"/>
          </a:p>
          <a:p>
            <a:pPr lvl="1"/>
            <a:r>
              <a:rPr lang="nb-NO" dirty="0"/>
              <a:t>Sikkerhetsnivå som resten av Vortex </a:t>
            </a:r>
            <a:endParaRPr lang="nb-NO" dirty="0">
              <a:cs typeface="Calibri"/>
            </a:endParaRPr>
          </a:p>
          <a:p>
            <a:r>
              <a:rPr lang="nb-NO" dirty="0"/>
              <a:t>Office Online er tilgjengelig også andre steder, inkl. med </a:t>
            </a:r>
            <a:r>
              <a:rPr lang="nb-NO" dirty="0" err="1"/>
              <a:t>OneDrive</a:t>
            </a:r>
            <a:r>
              <a:rPr lang="nb-NO" dirty="0"/>
              <a:t>, SharePoint og i </a:t>
            </a:r>
            <a:r>
              <a:rPr lang="nb-NO" dirty="0" err="1"/>
              <a:t>Dropbox</a:t>
            </a:r>
            <a:endParaRPr lang="nb-NO" dirty="0"/>
          </a:p>
          <a:p>
            <a:pPr lvl="1"/>
            <a:r>
              <a:rPr lang="nb-NO" dirty="0"/>
              <a:t>Det meste er likt, men det kan være noen forskjeller i hva som er tilgjengelig</a:t>
            </a:r>
            <a:endParaRPr lang="nb-NO" noProof="0" dirty="0">
              <a:cs typeface="Calibri"/>
            </a:endParaRPr>
          </a:p>
          <a:p>
            <a:r>
              <a:rPr lang="nb-NO" dirty="0"/>
              <a:t>Sammenligning: Microsoft Office365 med med Microsoft OneDrive</a:t>
            </a:r>
          </a:p>
          <a:p>
            <a:pPr lvl="1"/>
            <a:r>
              <a:rPr lang="nb-NO" noProof="0" dirty="0"/>
              <a:t>Lagring hos Microsoft basert på den enkelte bruker</a:t>
            </a:r>
          </a:p>
          <a:p>
            <a:pPr lvl="1"/>
            <a:r>
              <a:rPr lang="nb-NO" dirty="0"/>
              <a:t>Tilgangskontroll fra Microsoft</a:t>
            </a:r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49F4F-514C-9A47-A61E-44A1BD5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126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000" noProof="0" dirty="0"/>
              <a:t>Integrasjon av Vortex med Microsoft Office Online</a:t>
            </a:r>
          </a:p>
        </p:txBody>
      </p:sp>
      <p:pic>
        <p:nvPicPr>
          <p:cNvPr id="4" name="wopi_flow" descr="wopi_flow.png">
            <a:extLst>
              <a:ext uri="{FF2B5EF4-FFF2-40B4-BE49-F238E27FC236}">
                <a16:creationId xmlns:a16="http://schemas.microsoft.com/office/drawing/2014/main" id="{642C0B77-10BA-6846-8F63-4686F40C6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92" y="2497861"/>
            <a:ext cx="3810000" cy="2270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1C07C0-DEB6-394D-B978-C6CAD55FF515}"/>
              </a:ext>
            </a:extLst>
          </p:cNvPr>
          <p:cNvSpPr txBox="1"/>
          <p:nvPr/>
        </p:nvSpPr>
        <p:spPr>
          <a:xfrm>
            <a:off x="838199" y="5482989"/>
            <a:ext cx="887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UiO er en Microsoft Office </a:t>
            </a:r>
            <a:r>
              <a:rPr lang="nb-NO" dirty="0" err="1"/>
              <a:t>Cloud</a:t>
            </a:r>
            <a:r>
              <a:rPr lang="nb-NO" dirty="0"/>
              <a:t> Storage Partner (</a:t>
            </a:r>
            <a:r>
              <a:rPr lang="nb-NO" dirty="0" err="1"/>
              <a:t>Educational</a:t>
            </a:r>
            <a:r>
              <a:rPr lang="nb-NO" dirty="0"/>
              <a:t>).</a:t>
            </a:r>
          </a:p>
          <a:p>
            <a:endParaRPr lang="nb-NO" dirty="0"/>
          </a:p>
          <a:p>
            <a:r>
              <a:rPr lang="nb-NO" dirty="0"/>
              <a:t>vortex-office og </a:t>
            </a:r>
            <a:r>
              <a:rPr lang="nb-NO" dirty="0" err="1"/>
              <a:t>vortex-wopi</a:t>
            </a:r>
            <a:r>
              <a:rPr lang="nb-NO" dirty="0"/>
              <a:t> utgjør en integrasjon mellom Vortex og Microsoft Office Online ved hjelp av Microsoft WOPI-protokollen (</a:t>
            </a:r>
            <a:r>
              <a:rPr lang="nb-NO" dirty="0">
                <a:hlinkClick r:id="rId4"/>
              </a:rPr>
              <a:t>http://wopi.readthedocs.io/en/latest/</a:t>
            </a:r>
            <a:r>
              <a:rPr lang="nb-NO" dirty="0"/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12830-1526-434C-B69E-C6DECD94EB0F}"/>
              </a:ext>
            </a:extLst>
          </p:cNvPr>
          <p:cNvSpPr txBox="1"/>
          <p:nvPr/>
        </p:nvSpPr>
        <p:spPr>
          <a:xfrm>
            <a:off x="7209692" y="212852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vortex-wopi.uio.no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BB1711-6EED-4B43-9DFE-A57AAD8A4ED3}"/>
              </a:ext>
            </a:extLst>
          </p:cNvPr>
          <p:cNvSpPr txBox="1"/>
          <p:nvPr/>
        </p:nvSpPr>
        <p:spPr>
          <a:xfrm>
            <a:off x="4654061" y="249786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vortex-office.uio.no</a:t>
            </a:r>
            <a:endParaRPr lang="nb-NO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0822D-B9A9-304C-8408-80E8354C46BC}"/>
              </a:ext>
            </a:extLst>
          </p:cNvPr>
          <p:cNvSpPr/>
          <p:nvPr/>
        </p:nvSpPr>
        <p:spPr>
          <a:xfrm>
            <a:off x="2368063" y="2590193"/>
            <a:ext cx="1789246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www.uio.no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2F36A-C518-C34D-BD47-A39C4582D106}"/>
              </a:ext>
            </a:extLst>
          </p:cNvPr>
          <p:cNvSpPr txBox="1"/>
          <p:nvPr/>
        </p:nvSpPr>
        <p:spPr>
          <a:xfrm>
            <a:off x="2236153" y="216502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Vortex hoster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55810-BBBB-F34E-A40D-FB116B467A7D}"/>
              </a:ext>
            </a:extLst>
          </p:cNvPr>
          <p:cNvSpPr/>
          <p:nvPr/>
        </p:nvSpPr>
        <p:spPr>
          <a:xfrm>
            <a:off x="2368063" y="4214151"/>
            <a:ext cx="1789245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654597-0982-DD46-8537-B9E438048954}"/>
              </a:ext>
            </a:extLst>
          </p:cNvPr>
          <p:cNvSpPr/>
          <p:nvPr/>
        </p:nvSpPr>
        <p:spPr>
          <a:xfrm>
            <a:off x="2356341" y="3402172"/>
            <a:ext cx="1800968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www.usit.uio.no</a:t>
            </a:r>
            <a:endParaRPr lang="nb-NO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B18619-CE10-7541-A1C4-10E2FAC1F8E5}"/>
              </a:ext>
            </a:extLst>
          </p:cNvPr>
          <p:cNvCxnSpPr/>
          <p:nvPr/>
        </p:nvCxnSpPr>
        <p:spPr>
          <a:xfrm>
            <a:off x="4157308" y="2867192"/>
            <a:ext cx="829385" cy="7658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4F488B-7DE1-E549-8FBE-32C74D839642}"/>
              </a:ext>
            </a:extLst>
          </p:cNvPr>
          <p:cNvCxnSpPr>
            <a:cxnSpLocks/>
            <a:stCxn id="11" idx="3"/>
            <a:endCxn id="4" idx="1"/>
          </p:cNvCxnSpPr>
          <p:nvPr/>
        </p:nvCxnSpPr>
        <p:spPr>
          <a:xfrm flipV="1">
            <a:off x="4157309" y="3633006"/>
            <a:ext cx="829383" cy="461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D56606-A879-714E-BF8C-B9C42EEE36D6}"/>
              </a:ext>
            </a:extLst>
          </p:cNvPr>
          <p:cNvCxnSpPr>
            <a:cxnSpLocks/>
            <a:stCxn id="10" idx="3"/>
            <a:endCxn id="4" idx="1"/>
          </p:cNvCxnSpPr>
          <p:nvPr/>
        </p:nvCxnSpPr>
        <p:spPr>
          <a:xfrm flipV="1">
            <a:off x="4157308" y="3633006"/>
            <a:ext cx="829384" cy="858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7BB45085-2FEB-BF47-BC62-7D68F24D661B}"/>
              </a:ext>
            </a:extLst>
          </p:cNvPr>
          <p:cNvCxnSpPr>
            <a:cxnSpLocks/>
            <a:endCxn id="8" idx="1"/>
          </p:cNvCxnSpPr>
          <p:nvPr/>
        </p:nvCxnSpPr>
        <p:spPr>
          <a:xfrm rot="10800000">
            <a:off x="2368064" y="2867192"/>
            <a:ext cx="6600093" cy="110470"/>
          </a:xfrm>
          <a:prstGeom prst="curvedConnector5">
            <a:avLst>
              <a:gd name="adj1" fmla="val -8875"/>
              <a:gd name="adj2" fmla="val 1241674"/>
              <a:gd name="adj3" fmla="val 106447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1D8C9710-AF75-7C41-9F39-2B44CBF8A652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1422851" y="2745681"/>
            <a:ext cx="1456670" cy="41030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E5E4F1AE-7E3D-A546-867A-6BF07DF74AEA}"/>
              </a:ext>
            </a:extLst>
          </p:cNvPr>
          <p:cNvCxnSpPr>
            <a:cxnSpLocks/>
            <a:endCxn id="10" idx="1"/>
          </p:cNvCxnSpPr>
          <p:nvPr/>
        </p:nvCxnSpPr>
        <p:spPr>
          <a:xfrm rot="16200000" flipH="1">
            <a:off x="1016861" y="3139948"/>
            <a:ext cx="2268650" cy="43375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E2D5A9C-C4F0-274A-A1D9-2ECFFA802E48}"/>
              </a:ext>
            </a:extLst>
          </p:cNvPr>
          <p:cNvSpPr/>
          <p:nvPr/>
        </p:nvSpPr>
        <p:spPr>
          <a:xfrm flipV="1">
            <a:off x="5073650" y="3254662"/>
            <a:ext cx="971550" cy="141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91829C-E942-3E4B-B5D3-FD81832E4F54}"/>
              </a:ext>
            </a:extLst>
          </p:cNvPr>
          <p:cNvSpPr/>
          <p:nvPr/>
        </p:nvSpPr>
        <p:spPr>
          <a:xfrm flipV="1">
            <a:off x="7765317" y="3125687"/>
            <a:ext cx="971550" cy="1411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8E68EDC8-0087-9046-A25D-D8E5BC1F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550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930666" cy="1325563"/>
          </a:xfrm>
        </p:spPr>
        <p:txBody>
          <a:bodyPr>
            <a:normAutofit/>
          </a:bodyPr>
          <a:lstStyle/>
          <a:p>
            <a:r>
              <a:rPr lang="nb-NO" sz="3600" noProof="0" dirty="0"/>
              <a:t>En liten demo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642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err="1">
                <a:cs typeface="Calibri"/>
              </a:rPr>
              <a:t>sdfsdfsdf</a:t>
            </a:r>
            <a:endParaRPr lang="nb-NO" noProof="0" dirty="0" err="1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49F4F-514C-9A47-A61E-44A1BD5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94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930666" cy="1325563"/>
          </a:xfrm>
        </p:spPr>
        <p:txBody>
          <a:bodyPr>
            <a:normAutofit/>
          </a:bodyPr>
          <a:lstStyle/>
          <a:p>
            <a:r>
              <a:rPr lang="nb-NO" sz="3600" noProof="0" dirty="0"/>
              <a:t>En liten demo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6425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Eksempel: </a:t>
            </a:r>
            <a:r>
              <a:rPr lang="nb-NO" dirty="0" err="1"/>
              <a:t>Samskriving</a:t>
            </a:r>
            <a:r>
              <a:rPr lang="nb-NO" dirty="0"/>
              <a:t> i Excel</a:t>
            </a:r>
          </a:p>
          <a:p>
            <a:pPr lvl="1"/>
            <a:r>
              <a:rPr lang="nb-NO" noProof="0" dirty="0"/>
              <a:t>Deling/</a:t>
            </a:r>
            <a:r>
              <a:rPr lang="nb-NO" noProof="0" dirty="0" err="1"/>
              <a:t>samskriving</a:t>
            </a:r>
            <a:r>
              <a:rPr lang="nb-NO" noProof="0" dirty="0"/>
              <a:t> i Vortex er basert på Vortex rettigheter</a:t>
            </a:r>
          </a:p>
          <a:p>
            <a:pPr lvl="1"/>
            <a:r>
              <a:rPr lang="nb-NO" dirty="0"/>
              <a:t>Vi planlegger å gjøre deling/</a:t>
            </a:r>
            <a:r>
              <a:rPr lang="nb-NO" dirty="0" err="1"/>
              <a:t>samskriving</a:t>
            </a:r>
            <a:r>
              <a:rPr lang="nb-NO" dirty="0"/>
              <a:t> mer synlig og tilgjengelig etter hvert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49F4F-514C-9A47-A61E-44A1BD5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491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4ACDC98-304B-514B-8811-72A04BCCACDD}"/>
              </a:ext>
            </a:extLst>
          </p:cNvPr>
          <p:cNvSpPr/>
          <p:nvPr/>
        </p:nvSpPr>
        <p:spPr>
          <a:xfrm>
            <a:off x="3313355" y="3872199"/>
            <a:ext cx="5733826" cy="3340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930666" cy="1325563"/>
          </a:xfrm>
        </p:spPr>
        <p:txBody>
          <a:bodyPr>
            <a:normAutofit/>
          </a:bodyPr>
          <a:lstStyle/>
          <a:p>
            <a:r>
              <a:rPr lang="nb-NO" sz="3600" noProof="0" dirty="0"/>
              <a:t>Sikkerhetsnivå: Hva kan egentlig lagres i </a:t>
            </a:r>
            <a:br>
              <a:rPr lang="nb-NO" sz="3600" noProof="0" dirty="0"/>
            </a:br>
            <a:r>
              <a:rPr lang="nb-NO" sz="3600" noProof="0" dirty="0"/>
              <a:t>Vortex/Vortex med Office Online?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6425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nb-NO" noProof="0" dirty="0"/>
              <a:t>Klassifisering av informasjonsressursene</a:t>
            </a:r>
          </a:p>
          <a:p>
            <a:pPr marL="457200" lvl="1" indent="0">
              <a:buNone/>
            </a:pPr>
            <a:r>
              <a:rPr lang="nb-NO" sz="1800" dirty="0">
                <a:hlinkClick r:id="rId3"/>
              </a:rPr>
              <a:t>https://www.uio.no/tjenester/it/sikkerhet/lsis/tillegg/infoklasser-uninett.html</a:t>
            </a:r>
            <a:r>
              <a:rPr lang="nb-NO" sz="1800" dirty="0"/>
              <a:t> </a:t>
            </a:r>
          </a:p>
          <a:p>
            <a:r>
              <a:rPr lang="nb-NO" dirty="0"/>
              <a:t>Lagringsguide (utkast)</a:t>
            </a:r>
          </a:p>
          <a:p>
            <a:pPr marL="457200" lvl="1" indent="0">
              <a:buNone/>
            </a:pPr>
            <a:r>
              <a:rPr lang="nb-NO" sz="1800" dirty="0">
                <a:hlinkClick r:id="rId4"/>
              </a:rPr>
              <a:t>https://www.uio.no/tjenester/it/sikkerhet/lsis/tillegg/lagringsguide.html</a:t>
            </a:r>
            <a:r>
              <a:rPr lang="nb-NO" sz="1800" dirty="0"/>
              <a:t> </a:t>
            </a:r>
            <a:endParaRPr lang="nb-NO" sz="1800" noProof="0" dirty="0"/>
          </a:p>
          <a:p>
            <a:r>
              <a:rPr lang="nb-NO" noProof="0" dirty="0"/>
              <a:t>Vortex generelt, og </a:t>
            </a:r>
            <a:r>
              <a:rPr lang="nb-NO" dirty="0"/>
              <a:t>Vortex med Microsoft Office Online i produksjon</a:t>
            </a:r>
          </a:p>
          <a:p>
            <a:pPr lvl="1"/>
            <a:r>
              <a:rPr lang="nb-NO" b="1" noProof="0" dirty="0"/>
              <a:t>Åpen</a:t>
            </a:r>
            <a:r>
              <a:rPr lang="nb-NO" noProof="0" dirty="0"/>
              <a:t> (</a:t>
            </a:r>
            <a:r>
              <a:rPr lang="nb-NO" b="1" noProof="0" dirty="0">
                <a:solidFill>
                  <a:srgbClr val="00B050"/>
                </a:solidFill>
              </a:rPr>
              <a:t>Grønn</a:t>
            </a:r>
            <a:r>
              <a:rPr lang="nb-NO" noProof="0" dirty="0"/>
              <a:t>) alle steder</a:t>
            </a:r>
          </a:p>
          <a:p>
            <a:pPr lvl="1"/>
            <a:r>
              <a:rPr lang="nb-NO" b="1" dirty="0"/>
              <a:t>Begrenset</a:t>
            </a:r>
            <a:r>
              <a:rPr lang="nb-NO" dirty="0"/>
              <a:t> (</a:t>
            </a:r>
            <a:r>
              <a:rPr lang="nb-NO" b="1" dirty="0">
                <a:solidFill>
                  <a:srgbClr val="FFC000"/>
                </a:solidFill>
              </a:rPr>
              <a:t>Gul</a:t>
            </a:r>
            <a:r>
              <a:rPr lang="nb-NO" dirty="0"/>
              <a:t>) i adgangsbegrensede mapper</a:t>
            </a:r>
          </a:p>
          <a:p>
            <a:pPr lvl="1"/>
            <a:r>
              <a:rPr lang="nb-NO" b="1" dirty="0"/>
              <a:t>Fortrolig</a:t>
            </a:r>
            <a:r>
              <a:rPr lang="nb-NO" dirty="0"/>
              <a:t> (</a:t>
            </a:r>
            <a:r>
              <a:rPr lang="nb-NO" b="1" dirty="0">
                <a:solidFill>
                  <a:srgbClr val="FF0000"/>
                </a:solidFill>
              </a:rPr>
              <a:t>Rød</a:t>
            </a:r>
            <a:r>
              <a:rPr lang="nb-NO" dirty="0"/>
              <a:t>) etter egen vurdering og eventuelt tilrettelegging</a:t>
            </a:r>
          </a:p>
          <a:p>
            <a:pPr lvl="2"/>
            <a:r>
              <a:rPr lang="nb-NO" dirty="0"/>
              <a:t>I forbindelse med denne vurderingen skal det tas stilling til om informasjonsressursene kan brukes med Microsoft Office Online</a:t>
            </a:r>
          </a:p>
          <a:p>
            <a:pPr lvl="1"/>
            <a:r>
              <a:rPr lang="nb-NO" b="1" noProof="0" dirty="0"/>
              <a:t>Strengt fortrolig </a:t>
            </a:r>
            <a:r>
              <a:rPr lang="nb-NO" noProof="0" dirty="0"/>
              <a:t>(</a:t>
            </a:r>
            <a:r>
              <a:rPr lang="nb-NO" b="1" noProof="0" dirty="0"/>
              <a:t>Sort</a:t>
            </a:r>
            <a:r>
              <a:rPr lang="nb-NO" noProof="0" dirty="0"/>
              <a:t>) skal ikke lagres i Vortex (men ikke så mye er </a:t>
            </a:r>
            <a:r>
              <a:rPr lang="nb-NO" b="1" noProof="0" dirty="0"/>
              <a:t>Sort</a:t>
            </a:r>
            <a:r>
              <a:rPr lang="nb-NO" noProof="0" dirty="0"/>
              <a:t>)</a:t>
            </a:r>
          </a:p>
          <a:p>
            <a:r>
              <a:rPr lang="nb-NO" dirty="0"/>
              <a:t>Spesielt for pilot av Vortex med Microsoft Office Online</a:t>
            </a:r>
          </a:p>
          <a:p>
            <a:pPr lvl="1"/>
            <a:r>
              <a:rPr lang="nb-NO" dirty="0"/>
              <a:t>Pilot skal ikke brukes med informasjonsressurser i klasse </a:t>
            </a:r>
            <a:r>
              <a:rPr lang="nb-NO" b="1" dirty="0"/>
              <a:t>Fortrolig</a:t>
            </a:r>
            <a:r>
              <a:rPr lang="nb-NO" dirty="0"/>
              <a:t> (</a:t>
            </a:r>
            <a:r>
              <a:rPr lang="nb-NO" b="1" dirty="0">
                <a:solidFill>
                  <a:srgbClr val="FF0000"/>
                </a:solidFill>
              </a:rPr>
              <a:t>Rød</a:t>
            </a:r>
            <a:r>
              <a:rPr lang="nb-NO" dirty="0"/>
              <a:t>)</a:t>
            </a:r>
            <a:endParaRPr lang="nb-NO" noProof="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0349F4F-514C-9A47-A61E-44A1BD56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FAC0A-B918-4B70-A9A2-221FB42F9ACB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2747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3-kretskort-bakgrunn.potx" id="{27EF15E6-925B-4982-BF8B-B121C1E71F32}" vid="{14AD6DF7-FA5D-4E47-AF8C-EC1C068E5B4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3-kretskort-bakgrunn.potx" id="{27EF15E6-925B-4982-BF8B-B121C1E71F32}" vid="{5C3E80D1-D457-4E5D-939E-C54431AEF55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1535</TotalTime>
  <Words>1073</Words>
  <Application>Microsoft Office PowerPoint</Application>
  <PresentationFormat>Widescreen</PresentationFormat>
  <Paragraphs>166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Microsoft Office Online i Vortex: litt dypere </vt:lpstr>
      <vt:lpstr>PowerPoint Presentation</vt:lpstr>
      <vt:lpstr>PowerPoint Presentation</vt:lpstr>
      <vt:lpstr>PowerPoint Presentation</vt:lpstr>
      <vt:lpstr>Vortex vs. Microsoft Office365 med Microsoft OneDrive </vt:lpstr>
      <vt:lpstr>Integrasjon av Vortex med Microsoft Office Online</vt:lpstr>
      <vt:lpstr>En liten demo</vt:lpstr>
      <vt:lpstr>En liten demo</vt:lpstr>
      <vt:lpstr>Sikkerhetsnivå: Hva kan egentlig lagres i  Vortex/Vortex med Office Online?</vt:lpstr>
      <vt:lpstr>Hva innebærer dette for nettstedene våre?</vt:lpstr>
      <vt:lpstr>Virkemidler for å styre bruk/diskusjon</vt:lpstr>
      <vt:lpstr>Forventet bruk</vt:lpstr>
      <vt:lpstr>Erfaringer fra integrasjon med en «gratis» skytjeneste</vt:lpstr>
      <vt:lpstr>Teknisk</vt:lpstr>
      <vt:lpstr>VortexOffice database</vt:lpstr>
      <vt:lpstr>Status og fremdrift</vt:lpstr>
      <vt:lpstr>Spørsmål?</vt:lpstr>
      <vt:lpstr>Litt mer om integrasjonen for de som er interessert...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Oddmund Møgedal</dc:creator>
  <cp:lastModifiedBy>Oddmund Møgedal</cp:lastModifiedBy>
  <cp:revision>125</cp:revision>
  <dcterms:created xsi:type="dcterms:W3CDTF">2018-04-16T12:29:53Z</dcterms:created>
  <dcterms:modified xsi:type="dcterms:W3CDTF">2018-06-22T06:44:18Z</dcterms:modified>
</cp:coreProperties>
</file>