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63" r:id="rId2"/>
    <p:sldId id="273" r:id="rId3"/>
    <p:sldId id="274" r:id="rId4"/>
    <p:sldId id="275" r:id="rId5"/>
    <p:sldId id="283" r:id="rId6"/>
    <p:sldId id="276" r:id="rId7"/>
    <p:sldId id="279" r:id="rId8"/>
    <p:sldId id="280" r:id="rId9"/>
    <p:sldId id="281" r:id="rId10"/>
    <p:sldId id="282" r:id="rId11"/>
    <p:sldId id="278" r:id="rId12"/>
    <p:sldId id="277" r:id="rId13"/>
  </p:sldIdLst>
  <p:sldSz cx="12192000" cy="6858000"/>
  <p:notesSz cx="6858000" cy="9144000"/>
  <p:defaultTextStyle>
    <a:defPPr>
      <a:defRPr lang="en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37"/>
    <p:restoredTop sz="96327"/>
  </p:normalViewPr>
  <p:slideViewPr>
    <p:cSldViewPr snapToGrid="0">
      <p:cViewPr varScale="1">
        <p:scale>
          <a:sx n="125" d="100"/>
          <a:sy n="125" d="100"/>
        </p:scale>
        <p:origin x="184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94D2C-3531-EC4E-B804-F2758D6A43EA}" type="datetimeFigureOut">
              <a:rPr lang="en-NO" smtClean="0"/>
              <a:t>17/01/2024</a:t>
            </a:fld>
            <a:endParaRPr lang="en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79C616-DE16-9346-83A8-377B6FF9E6BC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788383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37C93-DDBC-B169-35FE-F288D3D22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F95BE3-2C56-6346-4A80-B4605655F0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42B77-729F-9847-6D92-A5A389B55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3A29-382D-7C49-A02F-67119F4DA96B}" type="datetimeFigureOut">
              <a:rPr lang="en-NO" smtClean="0"/>
              <a:t>17/01/2024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39CF6-1CDC-FB70-B567-8E46E8D18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3FF7C-5886-F055-1E7D-3E6D306FD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07E0-4FC0-2646-852C-91C8A0ACE770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389549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0F4F7-376C-0F5A-0824-2E9880EB7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2B77BB-1009-F518-F5CB-6F255D1C02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E469E-7563-7149-45C0-B006494A9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3A29-382D-7C49-A02F-67119F4DA96B}" type="datetimeFigureOut">
              <a:rPr lang="en-NO" smtClean="0"/>
              <a:t>17/01/2024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D3A81-8601-01DD-AF40-1CCC40BFD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3D73F-A5EC-CFC0-D978-817386D6E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07E0-4FC0-2646-852C-91C8A0ACE770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542531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67DE20-5107-DCFE-AEB4-105B64985B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5E4F56-6E4A-2B61-787D-DAF50F7227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DFC63-D2C3-2B98-0E59-261879914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3A29-382D-7C49-A02F-67119F4DA96B}" type="datetimeFigureOut">
              <a:rPr lang="en-NO" smtClean="0"/>
              <a:t>17/01/2024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D79CD-F066-AE92-23DB-0D5650BBA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C7CA5-050B-D61D-5CD6-6B7D87128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07E0-4FC0-2646-852C-91C8A0ACE770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99434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C38A6-048F-3415-A2DD-A5E829454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B85FD-00E4-668B-E635-67B799BFF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5B611-009C-71E5-E365-5D84B2E5B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3A29-382D-7C49-A02F-67119F4DA96B}" type="datetimeFigureOut">
              <a:rPr lang="en-NO" smtClean="0"/>
              <a:t>17/01/2024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583A8-B2B7-18AC-2605-0D30A78AE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359F0-A120-4725-DB5A-8145C8C3E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07E0-4FC0-2646-852C-91C8A0ACE770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038620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8EF1B-13E3-52C4-0355-6F2D65672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5300DC-15B3-8BD0-8C72-64AFE974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618D6-A2D5-0C17-07C9-7508F0CDE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3A29-382D-7C49-A02F-67119F4DA96B}" type="datetimeFigureOut">
              <a:rPr lang="en-NO" smtClean="0"/>
              <a:t>17/01/2024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6473D-25FB-D3A8-1248-F06B56D3D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1715E-3FB2-4C06-7FD0-BBE9DEE58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07E0-4FC0-2646-852C-91C8A0ACE770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601348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1453F-A70D-71EB-43E6-C19813C69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9F2BF-6681-82C1-6D4B-A6D1789B9D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3A76E-C24F-0C23-F68A-CAF4A5D5A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E3D6F1-1A97-BFEE-6C3F-FECC21C8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3A29-382D-7C49-A02F-67119F4DA96B}" type="datetimeFigureOut">
              <a:rPr lang="en-NO" smtClean="0"/>
              <a:t>17/01/2024</a:t>
            </a:fld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9650C-8805-1B77-37E4-ABC298AF9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E8F75B-8EAC-A13B-2D70-85F55D174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07E0-4FC0-2646-852C-91C8A0ACE770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573666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166C8-CBAA-9654-D394-156ADEC5C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2AAC4-1E01-B7C0-2083-A947CDB5C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C348E-0ADD-84CE-38C5-3381242EB8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DC17E4-74A7-76B4-85DD-9DAA991A3E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3B3B98-AF13-D633-8B9F-2B78B846EB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ED7075-A5E5-9A81-84D7-511A0601B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3A29-382D-7C49-A02F-67119F4DA96B}" type="datetimeFigureOut">
              <a:rPr lang="en-NO" smtClean="0"/>
              <a:t>17/01/2024</a:t>
            </a:fld>
            <a:endParaRPr lang="en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72A137-833E-1D86-0EF2-FBAC8668D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B865C8-F262-0C65-6DDD-0A3094177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07E0-4FC0-2646-852C-91C8A0ACE770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278491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D5838-2996-6191-64DF-61F18CFDC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626678-B561-DB2A-16A9-1ACC91E73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3A29-382D-7C49-A02F-67119F4DA96B}" type="datetimeFigureOut">
              <a:rPr lang="en-NO" smtClean="0"/>
              <a:t>17/01/2024</a:t>
            </a:fld>
            <a:endParaRPr lang="en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07DD27-36F9-8290-986B-21F2E3848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219055-E7D5-F2D4-14B2-8D8E5162B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07E0-4FC0-2646-852C-91C8A0ACE770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614879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5168C0-8D0C-65BE-774B-9F328FC05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3A29-382D-7C49-A02F-67119F4DA96B}" type="datetimeFigureOut">
              <a:rPr lang="en-NO" smtClean="0"/>
              <a:t>17/01/2024</a:t>
            </a:fld>
            <a:endParaRPr lang="en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42142A-6FD7-1325-DF9C-D3E3B42C1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730F94-B592-5E47-B6C3-94B1B4C1D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07E0-4FC0-2646-852C-91C8A0ACE770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545596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B5331-16B7-EEDC-A446-3E8BF76ED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121A1-4A2E-98C1-3D5F-B380DFAC8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872B4A-836D-67F2-1348-BF37AEFFD2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60F413-7C8C-D9B5-CCD4-59B031E2C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3A29-382D-7C49-A02F-67119F4DA96B}" type="datetimeFigureOut">
              <a:rPr lang="en-NO" smtClean="0"/>
              <a:t>17/01/2024</a:t>
            </a:fld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A52E9F-D832-86FB-8E20-258F876C7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8DDCAD-3A18-E32F-8FEA-530C47791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07E0-4FC0-2646-852C-91C8A0ACE770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181372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DAC44-2F83-1DB2-8244-8D5A7E22E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B90FBA-ACAB-F89B-EFD8-79AC3E4183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C48869-0DDC-78B6-10BB-0C5D502A76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085276-D611-2B0A-188D-15294A4D7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3A29-382D-7C49-A02F-67119F4DA96B}" type="datetimeFigureOut">
              <a:rPr lang="en-NO" smtClean="0"/>
              <a:t>17/01/2024</a:t>
            </a:fld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57BD29-DA81-F1B1-A43A-8C95BB595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9C0784-7879-FB47-7D6B-95A0BE0FE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07E0-4FC0-2646-852C-91C8A0ACE770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140788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24FCA2-898D-94F1-83D6-31A4BBCDD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3DA71C-26AA-5016-A2D8-BEB25D780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A3731F-7999-CDCE-5542-FE604CDC05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03A29-382D-7C49-A02F-67119F4DA96B}" type="datetimeFigureOut">
              <a:rPr lang="en-NO" smtClean="0"/>
              <a:t>17/01/2024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8D769-DF5C-0B24-89F0-0A0F4D6F6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FD6B8-169C-D2E3-5C9C-442FBACC89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707E0-4FC0-2646-852C-91C8A0ACE770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790092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io.no/tjenester/it/lyd-video/panopto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80895-E03A-C5E7-E81B-57A0AA510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9640888" algn="r"/>
              </a:tabLst>
            </a:pPr>
            <a:r>
              <a:rPr lang="nb-NO" b="1" dirty="0"/>
              <a:t>Panopto overtar helt etter </a:t>
            </a:r>
            <a:br>
              <a:rPr lang="nb-NO" b="1" dirty="0"/>
            </a:br>
            <a:r>
              <a:rPr lang="nb-NO" b="1" dirty="0"/>
              <a:t>Forelesningsopptak-2 og </a:t>
            </a:r>
            <a:r>
              <a:rPr lang="nb-NO" b="1" dirty="0" err="1"/>
              <a:t>kursopplasting.uio.no</a:t>
            </a:r>
            <a:br>
              <a:rPr lang="nb-NO" dirty="0"/>
            </a:br>
            <a:r>
              <a:rPr lang="nb-NO" sz="2400" dirty="0"/>
              <a:t>16. januar 2024	Oddmund Møgedal, IT-avdelingen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80F49-E302-7B45-1C8F-E914A353E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74AF337-594C-E648-6E67-34D2962637AC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Forelesningsopptak-2 er lagt ned</a:t>
            </a:r>
          </a:p>
          <a:p>
            <a:pPr lvl="1"/>
            <a:r>
              <a:rPr lang="nb-NO" dirty="0"/>
              <a:t>Har blitt brukt til opptak av forelesninger</a:t>
            </a:r>
          </a:p>
          <a:p>
            <a:pPr lvl="1"/>
            <a:r>
              <a:rPr lang="nb-NO" dirty="0"/>
              <a:t>Ble laget under pandemien og har ikke blitt vedlikeholdt på en stund</a:t>
            </a:r>
          </a:p>
          <a:p>
            <a:pPr lvl="1"/>
            <a:r>
              <a:rPr lang="nb-NO" dirty="0"/>
              <a:t>Panopto er et bedre og mer generelt verktøy</a:t>
            </a:r>
          </a:p>
          <a:p>
            <a:r>
              <a:rPr lang="nb-NO" dirty="0"/>
              <a:t>Det samme gjelder </a:t>
            </a:r>
            <a:r>
              <a:rPr lang="nb-NO" dirty="0" err="1"/>
              <a:t>kursopplasting.uio.no</a:t>
            </a:r>
            <a:endParaRPr lang="nb-NO" dirty="0"/>
          </a:p>
          <a:p>
            <a:r>
              <a:rPr lang="nb-NO" dirty="0"/>
              <a:t>Begge lagret til en videomappe under emnesiden på </a:t>
            </a:r>
            <a:r>
              <a:rPr lang="nb-NO" dirty="0" err="1"/>
              <a:t>www.uio.no</a:t>
            </a:r>
            <a:r>
              <a:rPr lang="nb-NO" dirty="0"/>
              <a:t>, som ikke lenger vil brukes</a:t>
            </a:r>
          </a:p>
        </p:txBody>
      </p:sp>
    </p:spTree>
    <p:extLst>
      <p:ext uri="{BB962C8B-B14F-4D97-AF65-F5344CB8AC3E}">
        <p14:creationId xmlns:p14="http://schemas.microsoft.com/office/powerpoint/2010/main" val="2677149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4D26E-D262-E8B0-8F7F-610FA6482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O" dirty="0"/>
              <a:t>Mine studier: </a:t>
            </a:r>
            <a:br>
              <a:rPr lang="en-NO" dirty="0"/>
            </a:br>
            <a:r>
              <a:rPr lang="en-NO" sz="2800" dirty="0"/>
              <a:t>Viser lenke til Panopto mappe i tillegg til video i timeplanen</a:t>
            </a:r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84E9804D-AA62-FA1C-A8BA-EE37AB66D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87" y="2440496"/>
            <a:ext cx="5545427" cy="3557968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E8B0C58-BC83-241D-A2BC-704BF4162854}"/>
              </a:ext>
            </a:extLst>
          </p:cNvPr>
          <p:cNvSpPr/>
          <p:nvPr/>
        </p:nvSpPr>
        <p:spPr>
          <a:xfrm>
            <a:off x="1234439" y="4636008"/>
            <a:ext cx="1115569" cy="2194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pic>
        <p:nvPicPr>
          <p:cNvPr id="12" name="Picture 11" descr="A screenshot of a calendar&#10;&#10;Description automatically generated">
            <a:extLst>
              <a:ext uri="{FF2B5EF4-FFF2-40B4-BE49-F238E27FC236}">
                <a16:creationId xmlns:a16="http://schemas.microsoft.com/office/drawing/2014/main" id="{0B43F864-C04E-DD03-62E7-75BF374CCF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485"/>
          <a:stretch/>
        </p:blipFill>
        <p:spPr>
          <a:xfrm>
            <a:off x="5925312" y="2440495"/>
            <a:ext cx="6199632" cy="3960305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2EED919-B12D-87E1-6BE6-6CD7EBCCE253}"/>
              </a:ext>
            </a:extLst>
          </p:cNvPr>
          <p:cNvSpPr/>
          <p:nvPr/>
        </p:nvSpPr>
        <p:spPr>
          <a:xfrm>
            <a:off x="6461759" y="6050280"/>
            <a:ext cx="1264921" cy="3505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044631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80895-E03A-C5E7-E81B-57A0AA510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Status 16. januar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80F49-E302-7B45-1C8F-E914A353E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8485"/>
            <a:ext cx="10515600" cy="4351338"/>
          </a:xfrm>
        </p:spPr>
        <p:txBody>
          <a:bodyPr>
            <a:normAutofit/>
          </a:bodyPr>
          <a:lstStyle/>
          <a:p>
            <a:r>
              <a:rPr lang="nb-NO" dirty="0"/>
              <a:t>Canvas bruk av Panopto som i forrige semester</a:t>
            </a:r>
          </a:p>
          <a:p>
            <a:r>
              <a:rPr lang="nb-NO" dirty="0"/>
              <a:t>Klart for medisin og IFI uten Canvas</a:t>
            </a:r>
          </a:p>
          <a:p>
            <a:r>
              <a:rPr lang="nb-NO" dirty="0"/>
              <a:t>Brukerveiledninger</a:t>
            </a:r>
          </a:p>
          <a:p>
            <a:pPr lvl="1"/>
            <a:r>
              <a:rPr lang="nb-NO" dirty="0">
                <a:hlinkClick r:id="rId2"/>
              </a:rPr>
              <a:t>https://www.uio.no/tjenester/it/lyd-video/panopto/</a:t>
            </a:r>
            <a:endParaRPr lang="nb-NO" dirty="0"/>
          </a:p>
          <a:p>
            <a:pPr lvl="1"/>
            <a:r>
              <a:rPr lang="nb-NO" dirty="0"/>
              <a:t>Et par runder med kurs tilpasset medisin og IFI 25. januar og 7. februar</a:t>
            </a:r>
          </a:p>
          <a:p>
            <a:r>
              <a:rPr lang="nb-NO" dirty="0"/>
              <a:t>Mulig å bruke Panopto også til andre ting, siden det er mulig å gi tilgang i basert på grupper </a:t>
            </a:r>
          </a:p>
          <a:p>
            <a:pPr lvl="1"/>
            <a:r>
              <a:rPr lang="nb-NO" dirty="0"/>
              <a:t>Utviklet som del av integrasjonen for medisin og IFI</a:t>
            </a:r>
          </a:p>
          <a:p>
            <a:pPr lvl="1"/>
            <a:r>
              <a:rPr lang="nb-NO" dirty="0"/>
              <a:t>Basert på nettgrupper, ta kontakt ved behov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72012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80895-E03A-C5E7-E81B-57A0AA510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Spørsmål?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80F49-E302-7B45-1C8F-E914A353E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Spørsmål senere til </a:t>
            </a:r>
            <a:r>
              <a:rPr lang="nb-NO" dirty="0" err="1"/>
              <a:t>panopto-support@uio.no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92434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80895-E03A-C5E7-E81B-57A0AA510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er Panopto og hva kan det brukes til?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80F49-E302-7B45-1C8F-E914A353E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nb-NO" dirty="0"/>
              <a:t>Har vært i bruk med Canvas på UiO en stund </a:t>
            </a:r>
          </a:p>
          <a:p>
            <a:pPr>
              <a:lnSpc>
                <a:spcPct val="110000"/>
              </a:lnSpc>
            </a:pPr>
            <a:r>
              <a:rPr lang="nb-NO" dirty="0"/>
              <a:t>Panopto er et ledende VMS (Video Management System) for utdanning for både opptak, lagring enkel redigering og visning av undervisningsvideo</a:t>
            </a:r>
          </a:p>
          <a:p>
            <a:pPr>
              <a:lnSpc>
                <a:spcPct val="110000"/>
              </a:lnSpc>
            </a:pPr>
            <a:r>
              <a:rPr lang="nb-NO" dirty="0"/>
              <a:t>God støtte for opptak i undervisningsrom, men også fra egen laptop (Windows, Mac, Linux), mobiltelefon etc.</a:t>
            </a:r>
          </a:p>
          <a:p>
            <a:pPr>
              <a:lnSpc>
                <a:spcPct val="110000"/>
              </a:lnSpc>
            </a:pPr>
            <a:r>
              <a:rPr lang="nb-NO" dirty="0"/>
              <a:t>Vesentlig bedre visning av video</a:t>
            </a:r>
          </a:p>
          <a:p>
            <a:pPr>
              <a:lnSpc>
                <a:spcPct val="110000"/>
              </a:lnSpc>
            </a:pPr>
            <a:r>
              <a:rPr lang="nb-NO" dirty="0"/>
              <a:t>Kan sette opp automatisk teksting med </a:t>
            </a:r>
            <a:r>
              <a:rPr lang="nb-NO" dirty="0" err="1"/>
              <a:t>autotekst.uio.no</a:t>
            </a:r>
            <a:r>
              <a:rPr lang="nb-NO" dirty="0"/>
              <a:t> (basert på </a:t>
            </a:r>
            <a:r>
              <a:rPr lang="nb-NO" dirty="0" err="1"/>
              <a:t>Whisper</a:t>
            </a:r>
            <a:r>
              <a:rPr lang="nb-NO" dirty="0"/>
              <a:t> fra </a:t>
            </a:r>
            <a:r>
              <a:rPr lang="nb-NO" dirty="0" err="1"/>
              <a:t>OpenAI</a:t>
            </a:r>
            <a:r>
              <a:rPr lang="nb-NO" dirty="0"/>
              <a:t>)</a:t>
            </a:r>
          </a:p>
          <a:p>
            <a:pPr lvl="1">
              <a:lnSpc>
                <a:spcPct val="110000"/>
              </a:lnSpc>
            </a:pPr>
            <a:r>
              <a:rPr lang="nb-NO" sz="2900" dirty="0"/>
              <a:t>Kommer normalt i løpet av en time eller to</a:t>
            </a:r>
          </a:p>
          <a:p>
            <a:pPr lvl="1">
              <a:lnSpc>
                <a:spcPct val="110000"/>
              </a:lnSpc>
            </a:pPr>
            <a:r>
              <a:rPr lang="nb-NO" sz="2900" dirty="0"/>
              <a:t>Lurt å se gjennom, men vanligvis bra nok til å være nyttig uten</a:t>
            </a:r>
          </a:p>
          <a:p>
            <a:pPr lvl="1">
              <a:lnSpc>
                <a:spcPct val="110000"/>
              </a:lnSpc>
            </a:pPr>
            <a:r>
              <a:rPr lang="nb-NO" sz="2900" dirty="0"/>
              <a:t>Vil normalt dekke krav til universell utforming for denne typen video ut i fra anbefaling fra Universell/HK-</a:t>
            </a:r>
            <a:r>
              <a:rPr lang="nb-NO" sz="2900" dirty="0" err="1"/>
              <a:t>dir</a:t>
            </a:r>
            <a:endParaRPr lang="nb-NO" sz="2900" dirty="0"/>
          </a:p>
          <a:p>
            <a:pPr>
              <a:lnSpc>
                <a:spcPct val="110000"/>
              </a:lnSpc>
            </a:pPr>
            <a:r>
              <a:rPr lang="nb-NO" dirty="0"/>
              <a:t>Begrenset mulighet til å laste ned video for studenter</a:t>
            </a:r>
          </a:p>
          <a:p>
            <a:pPr>
              <a:lnSpc>
                <a:spcPct val="110000"/>
              </a:lnSpc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12842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80895-E03A-C5E7-E81B-57A0AA510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65221" cy="1325563"/>
          </a:xfrm>
        </p:spPr>
        <p:txBody>
          <a:bodyPr/>
          <a:lstStyle/>
          <a:p>
            <a:r>
              <a:rPr lang="nb-NO" sz="2400" dirty="0"/>
              <a:t>Nytt på deler av medisin og IFI:</a:t>
            </a:r>
            <a:br>
              <a:rPr lang="nb-NO" dirty="0"/>
            </a:br>
            <a:r>
              <a:rPr lang="nb-NO" dirty="0"/>
              <a:t>Forelesningsopptak med Panopto uten Canvas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80F49-E302-7B45-1C8F-E914A353E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nb-NO" dirty="0"/>
              <a:t>Egen løsning utviklet i løpet av høsten for at Panopto skal fungere godt på medisin uten bruk av Canvas</a:t>
            </a:r>
          </a:p>
          <a:p>
            <a:pPr lvl="1">
              <a:lnSpc>
                <a:spcPct val="110000"/>
              </a:lnSpc>
            </a:pPr>
            <a:r>
              <a:rPr lang="nb-NO" sz="2900" dirty="0"/>
              <a:t>Løsningen er i drift</a:t>
            </a:r>
            <a:br>
              <a:rPr lang="nb-NO" sz="2900" dirty="0"/>
            </a:br>
            <a:r>
              <a:rPr lang="nb-NO" sz="2900" dirty="0"/>
              <a:t>Brukes på de store modul-emnene der man ville brukt Forelesningsopptak-2</a:t>
            </a:r>
          </a:p>
          <a:p>
            <a:pPr lvl="1">
              <a:lnSpc>
                <a:spcPct val="110000"/>
              </a:lnSpc>
            </a:pPr>
            <a:r>
              <a:rPr lang="nb-NO" sz="2900" dirty="0"/>
              <a:t>En mappe for hvert emne for hvert semester og for hver termin som skal inneholde opptak</a:t>
            </a:r>
          </a:p>
          <a:p>
            <a:pPr>
              <a:lnSpc>
                <a:spcPct val="110000"/>
              </a:lnSpc>
            </a:pPr>
            <a:r>
              <a:rPr lang="nb-NO" dirty="0"/>
              <a:t>Kan brukes til hybrid</a:t>
            </a:r>
            <a:br>
              <a:rPr lang="nb-NO" dirty="0"/>
            </a:br>
            <a:r>
              <a:rPr lang="nb-NO" dirty="0"/>
              <a:t>	Hybrid = Zoom møte + opptak i Panopto</a:t>
            </a:r>
          </a:p>
          <a:p>
            <a:pPr>
              <a:lnSpc>
                <a:spcPct val="110000"/>
              </a:lnSpc>
            </a:pPr>
            <a:r>
              <a:rPr lang="nb-NO" dirty="0"/>
              <a:t>Skriverett for alle som har en rolle i TP eller FS for emnet, samt en gruppe med modulkoordinatorer o.l.</a:t>
            </a:r>
          </a:p>
          <a:p>
            <a:pPr>
              <a:lnSpc>
                <a:spcPct val="110000"/>
              </a:lnSpc>
            </a:pPr>
            <a:r>
              <a:rPr lang="nb-NO" dirty="0"/>
              <a:t>Leserett for studenter</a:t>
            </a:r>
          </a:p>
          <a:p>
            <a:pPr lvl="1">
              <a:lnSpc>
                <a:spcPct val="110000"/>
              </a:lnSpc>
            </a:pPr>
            <a:r>
              <a:rPr lang="nb-NO" sz="2900" dirty="0"/>
              <a:t>Planlagt å miste tilgang etter halvannet år, men dette er et policy spørsmål </a:t>
            </a:r>
            <a:br>
              <a:rPr lang="nb-NO" sz="2900" dirty="0"/>
            </a:br>
            <a:r>
              <a:rPr lang="nb-NO" sz="2900" dirty="0"/>
              <a:t>(ikke teknisk) </a:t>
            </a:r>
          </a:p>
        </p:txBody>
      </p:sp>
    </p:spTree>
    <p:extLst>
      <p:ext uri="{BB962C8B-B14F-4D97-AF65-F5344CB8AC3E}">
        <p14:creationId xmlns:p14="http://schemas.microsoft.com/office/powerpoint/2010/main" val="4113189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80895-E03A-C5E7-E81B-57A0AA510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3644" y="73578"/>
            <a:ext cx="1845092" cy="858049"/>
          </a:xfrm>
        </p:spPr>
        <p:txBody>
          <a:bodyPr>
            <a:normAutofit/>
          </a:bodyPr>
          <a:lstStyle/>
          <a:p>
            <a:r>
              <a:rPr lang="nb-NO" sz="3600" dirty="0"/>
              <a:t>Forskjell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80F49-E302-7B45-1C8F-E914A353EE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091" y="1759759"/>
            <a:ext cx="5181600" cy="4351338"/>
          </a:xfrm>
        </p:spPr>
        <p:txBody>
          <a:bodyPr>
            <a:normAutofit/>
          </a:bodyPr>
          <a:lstStyle/>
          <a:p>
            <a:r>
              <a:rPr lang="nb-NO" sz="2200" dirty="0"/>
              <a:t>Forelesningsopptak-2</a:t>
            </a:r>
          </a:p>
          <a:p>
            <a:pPr marL="914400" lvl="1" indent="-457200">
              <a:buFont typeface="+mj-lt"/>
              <a:buAutoNum type="arabicPeriod"/>
            </a:pPr>
            <a:r>
              <a:rPr lang="nb-NO" sz="2200" dirty="0"/>
              <a:t>Start Forelesningsopptak-2</a:t>
            </a:r>
          </a:p>
          <a:p>
            <a:pPr marL="914400" lvl="1" indent="-457200">
              <a:buFont typeface="+mj-lt"/>
              <a:buAutoNum type="arabicPeriod"/>
            </a:pPr>
            <a:r>
              <a:rPr lang="nb-NO" sz="2200" dirty="0"/>
              <a:t>Velg emne og forelesning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nb-NO" sz="2200" dirty="0"/>
              <a:t>Gjør opptak</a:t>
            </a:r>
          </a:p>
          <a:p>
            <a:pPr marL="914400" lvl="1" indent="-457200">
              <a:buFont typeface="+mj-lt"/>
              <a:buAutoNum type="arabicPeriod"/>
            </a:pPr>
            <a:r>
              <a:rPr lang="nb-NO" sz="2200" dirty="0"/>
              <a:t>Stopp opptak</a:t>
            </a:r>
          </a:p>
          <a:p>
            <a:pPr marL="914400" lvl="1" indent="-457200">
              <a:buFont typeface="+mj-lt"/>
              <a:buAutoNum type="arabicPeriod"/>
            </a:pPr>
            <a:r>
              <a:rPr lang="nb-NO" sz="2200" dirty="0"/>
              <a:t>Last opp opptak (kan ta litt tid)</a:t>
            </a:r>
          </a:p>
          <a:p>
            <a:pPr marL="914400" lvl="1" indent="-457200">
              <a:buFont typeface="+mj-lt"/>
              <a:buAutoNum type="arabicPeriod"/>
            </a:pPr>
            <a:r>
              <a:rPr lang="nb-NO" sz="2200" dirty="0"/>
              <a:t>Vent på e-post om at det er lastet opp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674708-C4E7-AF89-9E05-8826F81A65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49462" y="1759759"/>
            <a:ext cx="6526924" cy="4351338"/>
          </a:xfrm>
        </p:spPr>
        <p:txBody>
          <a:bodyPr>
            <a:noAutofit/>
          </a:bodyPr>
          <a:lstStyle/>
          <a:p>
            <a:r>
              <a:rPr lang="en-NO" sz="2200" dirty="0"/>
              <a:t>Panopto uten Canvas (i undervisningsrom)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NO" sz="2200" dirty="0"/>
              <a:t>Start i TP eller fra lenke på semesterside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NO" sz="2200" dirty="0"/>
              <a:t>Gå til riktig Panopto mappe for emnet ved hjelp av lenke der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NO" sz="2200" dirty="0"/>
              <a:t>Start opptaker fra </a:t>
            </a:r>
            <a:r>
              <a:rPr lang="en-NO" sz="2200" b="1" dirty="0"/>
              <a:t>Create</a:t>
            </a:r>
            <a:r>
              <a:rPr lang="en-NO" sz="2200" dirty="0"/>
              <a:t> i Panopto mappe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NO" sz="2200" dirty="0"/>
              <a:t>Gjør opptak i </a:t>
            </a:r>
            <a:r>
              <a:rPr lang="en-NO" sz="2200" b="1" dirty="0"/>
              <a:t>Panopto for Windows</a:t>
            </a:r>
            <a:r>
              <a:rPr lang="en-NO" sz="2200" dirty="0"/>
              <a:t> </a:t>
            </a:r>
            <a:br>
              <a:rPr lang="en-NO" sz="2200" dirty="0"/>
            </a:br>
            <a:r>
              <a:rPr lang="en-NO" sz="2200" dirty="0"/>
              <a:t>(lastes opp fortløpende til riktig mappe)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NO" sz="2200" dirty="0"/>
              <a:t>Stopp opptak</a:t>
            </a:r>
          </a:p>
          <a:p>
            <a:r>
              <a:rPr lang="en-NO" sz="2200" dirty="0"/>
              <a:t>Panopto etterpå (eller i undervisningsrom)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NO" sz="2200" dirty="0"/>
              <a:t>Rediger aktivitet fra TP eller semesterside timeplan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NO" sz="2200" dirty="0"/>
              <a:t>Knytt Panopto videoen til aktiviteten for at den skal komme i timeplanen for studenter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130D45-BA15-0C50-F054-EE952D36943D}"/>
              </a:ext>
            </a:extLst>
          </p:cNvPr>
          <p:cNvSpPr/>
          <p:nvPr/>
        </p:nvSpPr>
        <p:spPr>
          <a:xfrm>
            <a:off x="5230471" y="809297"/>
            <a:ext cx="45719" cy="60487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2AE66F-05DA-7BB6-28D2-54B5388E69C1}"/>
              </a:ext>
            </a:extLst>
          </p:cNvPr>
          <p:cNvSpPr/>
          <p:nvPr/>
        </p:nvSpPr>
        <p:spPr>
          <a:xfrm>
            <a:off x="218091" y="809296"/>
            <a:ext cx="11570838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1D3C618-090F-A1BE-5EBA-FD0CE7189D65}"/>
              </a:ext>
            </a:extLst>
          </p:cNvPr>
          <p:cNvSpPr txBox="1">
            <a:spLocks/>
          </p:cNvSpPr>
          <p:nvPr/>
        </p:nvSpPr>
        <p:spPr>
          <a:xfrm>
            <a:off x="317945" y="1110297"/>
            <a:ext cx="11135709" cy="59921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600"/>
              <a:t>Forelesningsopptak-2      	      Panopto uten Canvas</a:t>
            </a:r>
            <a:endParaRPr lang="nb-NO" sz="3600" dirty="0"/>
          </a:p>
        </p:txBody>
      </p:sp>
      <p:sp>
        <p:nvSpPr>
          <p:cNvPr id="9" name="5-point Star 8">
            <a:extLst>
              <a:ext uri="{FF2B5EF4-FFF2-40B4-BE49-F238E27FC236}">
                <a16:creationId xmlns:a16="http://schemas.microsoft.com/office/drawing/2014/main" id="{45153404-ED99-E198-AEA5-8E2139D0E42C}"/>
              </a:ext>
            </a:extLst>
          </p:cNvPr>
          <p:cNvSpPr/>
          <p:nvPr/>
        </p:nvSpPr>
        <p:spPr>
          <a:xfrm>
            <a:off x="10654329" y="910954"/>
            <a:ext cx="1097282" cy="977580"/>
          </a:xfrm>
          <a:prstGeom prst="star5">
            <a:avLst>
              <a:gd name="adj" fmla="val 26308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/>
              <a:t>NY</a:t>
            </a:r>
          </a:p>
        </p:txBody>
      </p:sp>
    </p:spTree>
    <p:extLst>
      <p:ext uri="{BB962C8B-B14F-4D97-AF65-F5344CB8AC3E}">
        <p14:creationId xmlns:p14="http://schemas.microsoft.com/office/powerpoint/2010/main" val="2497957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80895-E03A-C5E7-E81B-57A0AA510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65221" cy="1325563"/>
          </a:xfrm>
        </p:spPr>
        <p:txBody>
          <a:bodyPr/>
          <a:lstStyle/>
          <a:p>
            <a:r>
              <a:rPr lang="nb-NO" dirty="0"/>
              <a:t>Slik det ser ut for medisin uten Canvas med TP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80F49-E302-7B45-1C8F-E914A353E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lang="nb-NO" sz="2900" dirty="0"/>
          </a:p>
        </p:txBody>
      </p:sp>
    </p:spTree>
    <p:extLst>
      <p:ext uri="{BB962C8B-B14F-4D97-AF65-F5344CB8AC3E}">
        <p14:creationId xmlns:p14="http://schemas.microsoft.com/office/powerpoint/2010/main" val="1083690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104F2E04-F1B7-9AE6-3103-E2EE8EEB9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23" y="1539882"/>
            <a:ext cx="5838003" cy="3718473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CD334D3E-E685-55D0-D60C-4F647D436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987" y="1539881"/>
            <a:ext cx="5687077" cy="3718473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84E901A-5D4D-4363-011D-8312DECDAB2A}"/>
              </a:ext>
            </a:extLst>
          </p:cNvPr>
          <p:cNvSpPr/>
          <p:nvPr/>
        </p:nvSpPr>
        <p:spPr>
          <a:xfrm>
            <a:off x="2228193" y="3951888"/>
            <a:ext cx="451944" cy="32582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B8494A2-5827-B468-15BD-591DAF4F3E05}"/>
              </a:ext>
            </a:extLst>
          </p:cNvPr>
          <p:cNvSpPr/>
          <p:nvPr/>
        </p:nvSpPr>
        <p:spPr>
          <a:xfrm>
            <a:off x="6427076" y="2391102"/>
            <a:ext cx="772510" cy="42567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EB54336-5141-5CE0-A3C4-31688D617EBC}"/>
              </a:ext>
            </a:extLst>
          </p:cNvPr>
          <p:cNvSpPr txBox="1">
            <a:spLocks/>
          </p:cNvSpPr>
          <p:nvPr/>
        </p:nvSpPr>
        <p:spPr>
          <a:xfrm>
            <a:off x="470343" y="228495"/>
            <a:ext cx="10515600" cy="10327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100" dirty="0"/>
              <a:t>I auditoriet:</a:t>
            </a:r>
            <a:br>
              <a:rPr lang="nb-NO" dirty="0"/>
            </a:br>
            <a:r>
              <a:rPr lang="nb-NO" dirty="0"/>
              <a:t>Start i TP, følg lenke til Panopto mappen, </a:t>
            </a:r>
            <a:r>
              <a:rPr lang="nb-NO" b="1" dirty="0" err="1"/>
              <a:t>Create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2554473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80895-E03A-C5E7-E81B-57A0AA510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455" y="228495"/>
            <a:ext cx="11634951" cy="1032746"/>
          </a:xfrm>
        </p:spPr>
        <p:txBody>
          <a:bodyPr>
            <a:normAutofit fontScale="90000"/>
          </a:bodyPr>
          <a:lstStyle/>
          <a:p>
            <a:r>
              <a:rPr lang="nb-NO" sz="3100" dirty="0"/>
              <a:t>I auditoriet (fortsatt): </a:t>
            </a:r>
            <a:br>
              <a:rPr lang="nb-NO" sz="4400" dirty="0"/>
            </a:br>
            <a:r>
              <a:rPr lang="nb-NO" dirty="0"/>
              <a:t>Velg </a:t>
            </a:r>
            <a:r>
              <a:rPr lang="nb-NO" b="1" dirty="0"/>
              <a:t>Panopto for Windows</a:t>
            </a:r>
            <a:r>
              <a:rPr lang="nb-NO" dirty="0"/>
              <a:t>, start opptak med </a:t>
            </a:r>
            <a:r>
              <a:rPr lang="nb-NO" b="1" dirty="0"/>
              <a:t>Record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7821E646-E9D6-8377-B414-005212C30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15" y="1539881"/>
            <a:ext cx="5697950" cy="3729681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6A6F0599-4B6B-F2AD-E1DA-7AB79D86D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426" y="1534181"/>
            <a:ext cx="5687077" cy="3785148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E088568-0F50-6F5F-CC34-4E29B187F1E5}"/>
              </a:ext>
            </a:extLst>
          </p:cNvPr>
          <p:cNvSpPr/>
          <p:nvPr/>
        </p:nvSpPr>
        <p:spPr>
          <a:xfrm>
            <a:off x="236482" y="2357633"/>
            <a:ext cx="2140957" cy="41370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EA8BE3A-6918-25ED-9B35-946808A864D8}"/>
              </a:ext>
            </a:extLst>
          </p:cNvPr>
          <p:cNvSpPr/>
          <p:nvPr/>
        </p:nvSpPr>
        <p:spPr>
          <a:xfrm>
            <a:off x="7718149" y="2150782"/>
            <a:ext cx="4084645" cy="3118780"/>
          </a:xfrm>
          <a:prstGeom prst="roundRect">
            <a:avLst>
              <a:gd name="adj" fmla="val 4488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89395C-C111-3B39-E38B-C98EE0FBDDFC}"/>
              </a:ext>
            </a:extLst>
          </p:cNvPr>
          <p:cNvSpPr txBox="1"/>
          <p:nvPr/>
        </p:nvSpPr>
        <p:spPr>
          <a:xfrm>
            <a:off x="1361087" y="5728138"/>
            <a:ext cx="11797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2400" dirty="0"/>
              <a:t>opplasting starter mens man gjør opptak, husk å avslutte opptaket når det er ferdig</a:t>
            </a:r>
          </a:p>
        </p:txBody>
      </p:sp>
    </p:spTree>
    <p:extLst>
      <p:ext uri="{BB962C8B-B14F-4D97-AF65-F5344CB8AC3E}">
        <p14:creationId xmlns:p14="http://schemas.microsoft.com/office/powerpoint/2010/main" val="2043303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80895-E03A-C5E7-E81B-57A0AA510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455" y="228495"/>
            <a:ext cx="11634951" cy="1064277"/>
          </a:xfrm>
        </p:spPr>
        <p:txBody>
          <a:bodyPr>
            <a:normAutofit fontScale="90000"/>
          </a:bodyPr>
          <a:lstStyle/>
          <a:p>
            <a:r>
              <a:rPr lang="nb-NO" sz="3100" dirty="0"/>
              <a:t>Kan gjøres senere (behøver ikke gjøres i auditoriet):</a:t>
            </a:r>
            <a:br>
              <a:rPr lang="nb-NO" dirty="0"/>
            </a:br>
            <a:r>
              <a:rPr lang="nb-NO" dirty="0"/>
              <a:t>Rediger aktivitet i TP, knytt til Panopto-opptak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4F016FB4-0A82-FA4D-B67D-0F5A22037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15" y="1534182"/>
            <a:ext cx="5687077" cy="3720400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4C3FB414-5B46-A58A-F1DC-7B40BAE78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299" y="1519202"/>
            <a:ext cx="5676204" cy="3765278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08CA332-FA9B-E46F-1357-E67EFA465508}"/>
              </a:ext>
            </a:extLst>
          </p:cNvPr>
          <p:cNvSpPr/>
          <p:nvPr/>
        </p:nvSpPr>
        <p:spPr>
          <a:xfrm>
            <a:off x="4677103" y="3871123"/>
            <a:ext cx="905992" cy="41370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2ABB11F-1990-066D-B937-9D5D6B17521C}"/>
              </a:ext>
            </a:extLst>
          </p:cNvPr>
          <p:cNvSpPr/>
          <p:nvPr/>
        </p:nvSpPr>
        <p:spPr>
          <a:xfrm>
            <a:off x="7194330" y="4508937"/>
            <a:ext cx="1224456" cy="32582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748998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80895-E03A-C5E7-E81B-57A0AA510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455" y="102375"/>
            <a:ext cx="11634951" cy="675399"/>
          </a:xfrm>
        </p:spPr>
        <p:txBody>
          <a:bodyPr>
            <a:normAutofit fontScale="90000"/>
          </a:bodyPr>
          <a:lstStyle/>
          <a:p>
            <a:br>
              <a:rPr lang="nb-NO" dirty="0"/>
            </a:br>
            <a:r>
              <a:rPr lang="nb-NO" sz="3100" dirty="0"/>
              <a:t>Kan gjøres senere (fortsatt) : </a:t>
            </a:r>
            <a:br>
              <a:rPr lang="nb-NO" sz="4400" dirty="0"/>
            </a:br>
            <a:r>
              <a:rPr lang="nb-NO" dirty="0"/>
              <a:t>Velg opptak for kobling, resultat i TP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D783BBE2-C037-0136-C417-65F48930E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299" y="1516035"/>
            <a:ext cx="5676204" cy="3738141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1BDF99E7-28EC-CB6B-1C6F-CEC8AD5BE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15" y="1534183"/>
            <a:ext cx="5680194" cy="3719994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3F2F5B4-3909-87EF-CFAF-DD861E871782}"/>
              </a:ext>
            </a:extLst>
          </p:cNvPr>
          <p:cNvSpPr/>
          <p:nvPr/>
        </p:nvSpPr>
        <p:spPr>
          <a:xfrm>
            <a:off x="914398" y="4281027"/>
            <a:ext cx="3363311" cy="41370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5F4E05E-45AA-2EF1-4FD4-E7B32FED00B3}"/>
              </a:ext>
            </a:extLst>
          </p:cNvPr>
          <p:cNvSpPr/>
          <p:nvPr/>
        </p:nvSpPr>
        <p:spPr>
          <a:xfrm>
            <a:off x="10415751" y="2651923"/>
            <a:ext cx="601191" cy="41370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3E6825-FBFB-0EE3-3F95-91D9113ABADA}"/>
              </a:ext>
            </a:extLst>
          </p:cNvPr>
          <p:cNvSpPr txBox="1"/>
          <p:nvPr/>
        </p:nvSpPr>
        <p:spPr>
          <a:xfrm>
            <a:off x="4749834" y="5779752"/>
            <a:ext cx="7273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2400" dirty="0"/>
              <a:t>opptaket blir nå tilgjengelig i Mine Studier fra timeplanen</a:t>
            </a:r>
          </a:p>
        </p:txBody>
      </p:sp>
    </p:spTree>
    <p:extLst>
      <p:ext uri="{BB962C8B-B14F-4D97-AF65-F5344CB8AC3E}">
        <p14:creationId xmlns:p14="http://schemas.microsoft.com/office/powerpoint/2010/main" val="1545733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7747</TotalTime>
  <Words>672</Words>
  <Application>Microsoft Macintosh PowerPoint</Application>
  <PresentationFormat>Widescreen</PresentationFormat>
  <Paragraphs>63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Panopto overtar helt etter  Forelesningsopptak-2 og kursopplasting.uio.no 16. januar 2024 Oddmund Møgedal, IT-avdelingen</vt:lpstr>
      <vt:lpstr>Hva er Panopto og hva kan det brukes til?</vt:lpstr>
      <vt:lpstr>Nytt på deler av medisin og IFI: Forelesningsopptak med Panopto uten Canvas</vt:lpstr>
      <vt:lpstr>Forskjell</vt:lpstr>
      <vt:lpstr>Slik det ser ut for medisin uten Canvas med TP</vt:lpstr>
      <vt:lpstr>PowerPoint Presentation</vt:lpstr>
      <vt:lpstr>I auditoriet (fortsatt):  Velg Panopto for Windows, start opptak med Record</vt:lpstr>
      <vt:lpstr>Kan gjøres senere (behøver ikke gjøres i auditoriet): Rediger aktivitet i TP, knytt til Panopto-opptak</vt:lpstr>
      <vt:lpstr> Kan gjøres senere (fortsatt) :  Velg opptak for kobling, resultat i TP</vt:lpstr>
      <vt:lpstr>Mine studier:  Viser lenke til Panopto mappe i tillegg til video i timeplanen</vt:lpstr>
      <vt:lpstr>Status 16. januar</vt:lpstr>
      <vt:lpstr>Spørsmål?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Panopto forvaltning</dc:title>
  <dc:creator>Oddmund Møgedal</dc:creator>
  <cp:lastModifiedBy>Oddmund Møgedal</cp:lastModifiedBy>
  <cp:revision>116</cp:revision>
  <cp:lastPrinted>2023-11-01T07:22:30Z</cp:lastPrinted>
  <dcterms:created xsi:type="dcterms:W3CDTF">2023-03-13T12:53:57Z</dcterms:created>
  <dcterms:modified xsi:type="dcterms:W3CDTF">2024-01-17T07:43:37Z</dcterms:modified>
</cp:coreProperties>
</file>