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276" r:id="rId4"/>
    <p:sldId id="275" r:id="rId5"/>
    <p:sldId id="277" r:id="rId6"/>
    <p:sldId id="262" r:id="rId7"/>
    <p:sldId id="273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4407" autoAdjust="0"/>
  </p:normalViewPr>
  <p:slideViewPr>
    <p:cSldViewPr>
      <p:cViewPr varScale="1">
        <p:scale>
          <a:sx n="49" d="100"/>
          <a:sy n="49" d="100"/>
        </p:scale>
        <p:origin x="-1184" y="-10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7C300CA-E65F-8C4C-B1B5-FECA560078C7}" type="datetime1">
              <a:rPr lang="nb-NO"/>
              <a:pPr>
                <a:defRPr/>
              </a:pPr>
              <a:t>18/09/14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F8A70F-ACFE-A944-8755-EA77DE557D9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798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A7B901-84D1-294D-911B-9BFAF1513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07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7B901-84D1-294D-911B-9BFAF1513B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2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06AB2-5998-0E4F-BA2E-EA30574277AB}" type="slidenum">
              <a:rPr lang="en-US"/>
              <a:pPr/>
              <a:t>6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Begrense muligheter – minske</a:t>
            </a:r>
            <a:r>
              <a:rPr lang="nb-NO" baseline="0" dirty="0" smtClean="0"/>
              <a:t> ukjente faktorer</a:t>
            </a:r>
          </a:p>
          <a:p>
            <a:pPr eaLnBrk="1" hangingPunct="1"/>
            <a:endParaRPr lang="nb-NO" baseline="0" dirty="0" smtClean="0"/>
          </a:p>
          <a:p>
            <a:pPr eaLnBrk="1" hangingPunct="1"/>
            <a:r>
              <a:rPr lang="nb-NO" baseline="0" dirty="0" smtClean="0"/>
              <a:t>REST/SOAP</a:t>
            </a:r>
            <a:endParaRPr 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7B901-84D1-294D-911B-9BFAF1513B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7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Tillit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7B901-84D1-294D-911B-9BFAF1513B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06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B6745-9593-1541-AEC9-1B57E5F4DC70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939C-05C7-6A44-8A30-26EB2BCFA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7037-99F9-2F44-9C7E-89AD904AAF50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D991-3020-214F-920A-E45DD0D3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65A0C-28A0-0946-9403-FC3D34177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133D-63D0-3B4A-8043-A8D2D0FBA93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5DCF1-9520-7E41-B77B-F741B4E18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DF7D-ECE5-DE49-AA22-D2C2048565DA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D1F7-053C-3645-B00E-9D5A71A93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0AEF-773D-2142-BC84-1E1528B4D3F5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6196-BF02-1A4D-997A-A38CEA73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5C10-9D16-414D-AF6B-1445B2C96BBE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0DA4D-DC38-0C4C-BB6B-BFD0C4430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819B7-9D98-D94A-A873-6EC2880B6003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27CB8-DBED-5E49-A06B-4592E84DA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26A3-0E18-9E4C-B2A8-3D38FA64255E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F66DC-67EA-C440-B5DF-C65BA17AE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014D6-C8B1-6748-9171-3CF6ACE63C53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E193-6458-F24F-B89D-00474C9AA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fld id="{16519A6D-F42A-414B-837B-C35DD1880DCD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0E9431F1-5775-A241-A258-6326F2304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Ny integrasjonsarkitektur ved UiO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b="1" dirty="0" smtClean="0"/>
              <a:t>Hva med Cerebrum?</a:t>
            </a:r>
            <a:endParaRPr lang="nb-NO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Cerebrum9000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Hypermodulært</a:t>
            </a:r>
            <a:endParaRPr lang="nb-NO" dirty="0"/>
          </a:p>
          <a:p>
            <a:pPr lvl="1"/>
            <a:r>
              <a:rPr lang="nb-NO" dirty="0" smtClean="0"/>
              <a:t>Egne instanser for &lt;data&gt;</a:t>
            </a:r>
          </a:p>
          <a:p>
            <a:pPr lvl="1"/>
            <a:r>
              <a:rPr lang="nb-NO" dirty="0" smtClean="0"/>
              <a:t>Streber mot en-til-en forhold med Masterdata</a:t>
            </a:r>
          </a:p>
          <a:p>
            <a:r>
              <a:rPr lang="nb-NO" dirty="0" smtClean="0"/>
              <a:t>All kommunikasjon via WS</a:t>
            </a:r>
          </a:p>
          <a:p>
            <a:pPr lvl="1"/>
            <a:r>
              <a:rPr lang="nb-NO" dirty="0" smtClean="0"/>
              <a:t>Egne klienter, eksterne klienter, andre kilder</a:t>
            </a:r>
          </a:p>
          <a:p>
            <a:pPr lvl="1"/>
            <a:r>
              <a:rPr lang="nb-NO" dirty="0" smtClean="0"/>
              <a:t>Målet vil være å kunne byte ut et system og ingen brukere merker det</a:t>
            </a:r>
          </a:p>
          <a:p>
            <a:r>
              <a:rPr lang="nb-NO" dirty="0" smtClean="0"/>
              <a:t>Fullstendig meldingsbasert</a:t>
            </a:r>
          </a:p>
          <a:p>
            <a:pPr lvl="1"/>
            <a:r>
              <a:rPr lang="nb-NO" dirty="0" smtClean="0"/>
              <a:t>Grafdatabaser!</a:t>
            </a:r>
          </a:p>
          <a:p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0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poenget</a:t>
            </a:r>
            <a:r>
              <a:rPr lang="en-US" dirty="0" smtClean="0"/>
              <a:t> med en </a:t>
            </a:r>
            <a:r>
              <a:rPr lang="en-US" dirty="0" err="1" smtClean="0"/>
              <a:t>integrasjonsarkitektur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Strategi</a:t>
            </a:r>
            <a:endParaRPr lang="en-US" sz="2000" dirty="0" smtClean="0"/>
          </a:p>
          <a:p>
            <a:pPr lvl="1" eaLnBrk="1" hangingPunct="1"/>
            <a:r>
              <a:rPr lang="nb-NO" sz="1600" dirty="0"/>
              <a:t>ROI - Return </a:t>
            </a:r>
            <a:r>
              <a:rPr lang="nb-NO" sz="1600" dirty="0" err="1"/>
              <a:t>Of</a:t>
            </a:r>
            <a:r>
              <a:rPr lang="nb-NO" sz="1600" dirty="0"/>
              <a:t> Investment</a:t>
            </a:r>
          </a:p>
          <a:p>
            <a:pPr lvl="1" eaLnBrk="1" hangingPunct="1"/>
            <a:r>
              <a:rPr lang="nb-NO" sz="1600" dirty="0"/>
              <a:t>TTM – Time To Marked</a:t>
            </a:r>
          </a:p>
          <a:p>
            <a:pPr lvl="1" eaLnBrk="1" hangingPunct="1"/>
            <a:r>
              <a:rPr lang="nb-NO" sz="1600" dirty="0" err="1" smtClean="0"/>
              <a:t>Governance</a:t>
            </a:r>
            <a:r>
              <a:rPr lang="nb-NO" sz="1600" dirty="0" smtClean="0"/>
              <a:t> – </a:t>
            </a:r>
            <a:r>
              <a:rPr lang="nb-NO" sz="1600" i="1" dirty="0" smtClean="0"/>
              <a:t>styring</a:t>
            </a:r>
            <a:endParaRPr lang="nb-NO" sz="1600" dirty="0"/>
          </a:p>
          <a:p>
            <a:pPr lvl="1" eaLnBrk="1" hangingPunct="1"/>
            <a:r>
              <a:rPr lang="nb-NO" sz="1600" dirty="0" err="1"/>
              <a:t>Accountability</a:t>
            </a:r>
            <a:r>
              <a:rPr lang="nb-NO" sz="1600" dirty="0"/>
              <a:t> </a:t>
            </a:r>
            <a:r>
              <a:rPr lang="nb-NO" sz="1600" dirty="0" smtClean="0"/>
              <a:t>– </a:t>
            </a:r>
            <a:r>
              <a:rPr lang="nb-NO" sz="1600" i="1" dirty="0" smtClean="0"/>
              <a:t>etterrettelighet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Effektivisering</a:t>
            </a:r>
            <a:endParaRPr lang="en-US" sz="2000" dirty="0" smtClean="0"/>
          </a:p>
          <a:p>
            <a:pPr lvl="1" eaLnBrk="1" hangingPunct="1"/>
            <a:r>
              <a:rPr lang="en-US" sz="1600" dirty="0" err="1" smtClean="0"/>
              <a:t>Standardisering</a:t>
            </a:r>
            <a:r>
              <a:rPr lang="en-US" sz="1600" dirty="0"/>
              <a:t> </a:t>
            </a:r>
            <a:r>
              <a:rPr lang="en-US" sz="1600" dirty="0" smtClean="0"/>
              <a:t>– “</a:t>
            </a:r>
            <a:r>
              <a:rPr lang="en-US" sz="1600" dirty="0" err="1" smtClean="0"/>
              <a:t>Forventbarhet</a:t>
            </a:r>
            <a:r>
              <a:rPr lang="en-US" sz="1600" dirty="0" smtClean="0"/>
              <a:t>”</a:t>
            </a:r>
          </a:p>
          <a:p>
            <a:pPr lvl="1" eaLnBrk="1" hangingPunct="1"/>
            <a:r>
              <a:rPr lang="nb-NO" sz="1600" dirty="0" smtClean="0"/>
              <a:t>Gjenbruk </a:t>
            </a:r>
          </a:p>
          <a:p>
            <a:pPr eaLnBrk="1" hangingPunct="1"/>
            <a:r>
              <a:rPr lang="nb-NO" sz="2000" dirty="0" smtClean="0"/>
              <a:t>Forankring</a:t>
            </a:r>
          </a:p>
          <a:p>
            <a:pPr lvl="1" eaLnBrk="1" hangingPunct="1"/>
            <a:r>
              <a:rPr lang="nb-NO" sz="1600" dirty="0" smtClean="0"/>
              <a:t>Ansvarliggjøring</a:t>
            </a:r>
          </a:p>
          <a:p>
            <a:pPr lvl="1" eaLnBrk="1" hangingPunct="1"/>
            <a:r>
              <a:rPr lang="nb-NO" sz="1600" dirty="0" smtClean="0"/>
              <a:t>Oversikt</a:t>
            </a:r>
          </a:p>
          <a:p>
            <a:pPr lvl="1" eaLnBrk="1" hangingPunct="1"/>
            <a:r>
              <a:rPr lang="nb-NO" sz="1600" dirty="0" smtClean="0"/>
              <a:t>Koordinering</a:t>
            </a:r>
            <a:endParaRPr lang="nb-NO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7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Idealistiske modeller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 descr="D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07" y="2276872"/>
            <a:ext cx="4290053" cy="3217540"/>
          </a:xfrm>
          <a:prstGeom prst="rect">
            <a:avLst/>
          </a:prstGeom>
        </p:spPr>
      </p:pic>
      <p:pic>
        <p:nvPicPr>
          <p:cNvPr id="8" name="Picture 7" descr="ES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2"/>
            <a:ext cx="4290053" cy="321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5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Hybridmodellen</a:t>
            </a:r>
            <a:endParaRPr lang="nb-N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25957" r="-25957"/>
          <a:stretch>
            <a:fillRect/>
          </a:stretch>
        </p:blipFill>
        <p:spPr>
          <a:xfrm>
            <a:off x="-972616" y="1988840"/>
            <a:ext cx="7284505" cy="389607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20072" y="2060848"/>
            <a:ext cx="37444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nb-NO" sz="2800" dirty="0" smtClean="0"/>
              <a:t>Utnytte fordeler</a:t>
            </a:r>
          </a:p>
          <a:p>
            <a:pPr marL="342900" indent="-342900">
              <a:buFont typeface="Arial"/>
              <a:buChar char="•"/>
            </a:pPr>
            <a:r>
              <a:rPr lang="nb-NO" sz="2800" dirty="0" smtClean="0"/>
              <a:t>Minske ulemper</a:t>
            </a:r>
          </a:p>
          <a:p>
            <a:pPr marL="342900" indent="-342900">
              <a:buFont typeface="Arial"/>
              <a:buChar char="•"/>
            </a:pPr>
            <a:r>
              <a:rPr lang="nb-NO" sz="2800" dirty="0" smtClean="0"/>
              <a:t>”Nærhetsmodellen”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17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Hybridmodell</a:t>
            </a:r>
            <a:endParaRPr lang="nb-NO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t="-13649" b="-13649"/>
          <a:stretch>
            <a:fillRect/>
          </a:stretch>
        </p:blipFill>
        <p:spPr>
          <a:xfrm>
            <a:off x="1475656" y="2132856"/>
            <a:ext cx="6599400" cy="352839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err="1" smtClean="0"/>
              <a:t>Webservice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 dirty="0" smtClean="0"/>
          </a:p>
          <a:p>
            <a:pPr eaLnBrk="1" hangingPunct="1"/>
            <a:endParaRPr lang="nb-NO" dirty="0"/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/>
          </a:p>
          <a:p>
            <a:pPr eaLnBrk="1" hangingPunct="1"/>
            <a:r>
              <a:rPr lang="nb-NO" sz="2000" dirty="0" smtClean="0"/>
              <a:t>Felles kommunikasjonsplattform for </a:t>
            </a:r>
            <a:r>
              <a:rPr lang="nb-NO" sz="2000" dirty="0"/>
              <a:t>alle</a:t>
            </a:r>
          </a:p>
          <a:p>
            <a:pPr eaLnBrk="1" hangingPunct="1"/>
            <a:r>
              <a:rPr lang="nb-NO" sz="2000" dirty="0" smtClean="0"/>
              <a:t>Industristandard</a:t>
            </a:r>
            <a:endParaRPr lang="nb-NO" sz="2000" dirty="0"/>
          </a:p>
          <a:p>
            <a:pPr eaLnBrk="1" hangingPunct="1"/>
            <a:r>
              <a:rPr lang="nb-NO" sz="2000" dirty="0"/>
              <a:t>Kan skjule ”siloer</a:t>
            </a:r>
            <a:r>
              <a:rPr lang="nb-NO" sz="2000" dirty="0" smtClean="0"/>
              <a:t>”</a:t>
            </a:r>
          </a:p>
          <a:p>
            <a:pPr eaLnBrk="1" hangingPunct="1"/>
            <a:r>
              <a:rPr lang="nb-NO" sz="2000" dirty="0" smtClean="0"/>
              <a:t>Berike API-er kontra egne uttrekk</a:t>
            </a:r>
            <a:endParaRPr lang="nb-NO" sz="2000" dirty="0"/>
          </a:p>
        </p:txBody>
      </p:sp>
      <p:pic>
        <p:nvPicPr>
          <p:cNvPr id="2" name="Picture 1" descr="W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3810000" cy="1905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EBD1BF-7130-3E41-8132-ED93D31B9A56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Metodikk</a:t>
            </a:r>
            <a:r>
              <a:rPr lang="en-US" dirty="0" smtClean="0"/>
              <a:t>/</a:t>
            </a:r>
            <a:r>
              <a:rPr lang="en-US" dirty="0" err="1" smtClean="0"/>
              <a:t>funksjonalitet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696200" cy="4114800"/>
          </a:xfrm>
        </p:spPr>
        <p:txBody>
          <a:bodyPr/>
          <a:lstStyle/>
          <a:p>
            <a:pPr eaLnBrk="1" hangingPunct="1"/>
            <a:r>
              <a:rPr lang="nb-NO" sz="2000" dirty="0"/>
              <a:t>Modulære, funksjonelle </a:t>
            </a:r>
            <a:r>
              <a:rPr lang="nb-NO" sz="2000" dirty="0" smtClean="0"/>
              <a:t>uttrekk</a:t>
            </a:r>
          </a:p>
          <a:p>
            <a:pPr lvl="1" eaLnBrk="1" hangingPunct="1"/>
            <a:r>
              <a:rPr lang="nb-NO" sz="1600" dirty="0" smtClean="0"/>
              <a:t>Konsumentfokus – ”hva trenger kunden?”</a:t>
            </a:r>
          </a:p>
          <a:p>
            <a:pPr lvl="1" eaLnBrk="1" hangingPunct="1"/>
            <a:r>
              <a:rPr lang="nb-NO" sz="1600" dirty="0" smtClean="0"/>
              <a:t>Gjenbrukbarhet – ”</a:t>
            </a:r>
            <a:r>
              <a:rPr lang="nb-NO" sz="1600" dirty="0" err="1" smtClean="0"/>
              <a:t>write</a:t>
            </a:r>
            <a:r>
              <a:rPr lang="nb-NO" sz="1600" dirty="0" smtClean="0"/>
              <a:t> </a:t>
            </a:r>
            <a:r>
              <a:rPr lang="nb-NO" sz="1600" dirty="0" err="1" smtClean="0"/>
              <a:t>once</a:t>
            </a:r>
            <a:r>
              <a:rPr lang="nb-NO" sz="1600" dirty="0" smtClean="0"/>
              <a:t>, </a:t>
            </a:r>
            <a:r>
              <a:rPr lang="nb-NO" sz="1600" dirty="0" err="1" smtClean="0"/>
              <a:t>use</a:t>
            </a:r>
            <a:r>
              <a:rPr lang="nb-NO" sz="1600" dirty="0" smtClean="0"/>
              <a:t> </a:t>
            </a:r>
            <a:r>
              <a:rPr lang="nb-NO" sz="1600" dirty="0" err="1" smtClean="0"/>
              <a:t>frequently</a:t>
            </a:r>
            <a:r>
              <a:rPr lang="nb-NO" sz="1600" dirty="0" smtClean="0"/>
              <a:t>”</a:t>
            </a:r>
          </a:p>
          <a:p>
            <a:pPr lvl="1" eaLnBrk="1" hangingPunct="1"/>
            <a:r>
              <a:rPr lang="nb-NO" sz="1600" dirty="0" smtClean="0"/>
              <a:t>Ingen fasit, vurderes </a:t>
            </a:r>
            <a:r>
              <a:rPr lang="nb-NO" sz="1600" dirty="0" smtClean="0"/>
              <a:t>fortløpende</a:t>
            </a:r>
          </a:p>
          <a:p>
            <a:pPr lvl="1" eaLnBrk="1" hangingPunct="1"/>
            <a:r>
              <a:rPr lang="nb-NO" sz="1600" dirty="0" smtClean="0"/>
              <a:t>Skjul interne systemdetaljer  </a:t>
            </a:r>
            <a:endParaRPr lang="nb-NO" sz="1600" dirty="0"/>
          </a:p>
          <a:p>
            <a:pPr eaLnBrk="1" hangingPunct="1"/>
            <a:r>
              <a:rPr lang="nb-NO" sz="2000" dirty="0"/>
              <a:t>Åpne API-</a:t>
            </a:r>
            <a:r>
              <a:rPr lang="nb-NO" sz="2000" dirty="0" smtClean="0"/>
              <a:t>er</a:t>
            </a:r>
          </a:p>
          <a:p>
            <a:pPr lvl="1" eaLnBrk="1" hangingPunct="1"/>
            <a:r>
              <a:rPr lang="nb-NO" sz="1600" dirty="0" smtClean="0"/>
              <a:t>Tilby data heller enn at man venter på bestillinger</a:t>
            </a:r>
          </a:p>
          <a:p>
            <a:pPr lvl="1" eaLnBrk="1" hangingPunct="1"/>
            <a:r>
              <a:rPr lang="nb-NO" sz="1600" dirty="0" smtClean="0"/>
              <a:t>Bredt utvalg over tid</a:t>
            </a:r>
            <a:endParaRPr lang="nb-NO" sz="1600" dirty="0"/>
          </a:p>
          <a:p>
            <a:pPr eaLnBrk="1" hangingPunct="1"/>
            <a:r>
              <a:rPr lang="nb-NO" sz="2000" dirty="0"/>
              <a:t>Meldingsbasert kommunikasjon</a:t>
            </a:r>
          </a:p>
          <a:p>
            <a:pPr lvl="1"/>
            <a:r>
              <a:rPr lang="en-US" sz="1600" dirty="0" err="1" smtClean="0"/>
              <a:t>Ikke</a:t>
            </a:r>
            <a:r>
              <a:rPr lang="en-US" sz="1600" dirty="0" smtClean="0"/>
              <a:t> et MÅ-</a:t>
            </a:r>
            <a:r>
              <a:rPr lang="en-US" sz="1600" dirty="0" err="1" smtClean="0"/>
              <a:t>krav</a:t>
            </a:r>
            <a:r>
              <a:rPr lang="en-US" sz="1600" dirty="0" smtClean="0"/>
              <a:t>, </a:t>
            </a:r>
            <a:r>
              <a:rPr lang="en-US" sz="1600" dirty="0" err="1" smtClean="0"/>
              <a:t>benyttes</a:t>
            </a:r>
            <a:r>
              <a:rPr lang="en-US" sz="1600" dirty="0" smtClean="0"/>
              <a:t> kun der </a:t>
            </a:r>
            <a:r>
              <a:rPr lang="en-US" sz="1600" dirty="0" err="1" smtClean="0"/>
              <a:t>det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formålstjenlig</a:t>
            </a:r>
            <a:endParaRPr lang="en-US" sz="1600" dirty="0"/>
          </a:p>
          <a:p>
            <a:pPr lvl="1"/>
            <a:r>
              <a:rPr lang="en-US" sz="1600" dirty="0" err="1" smtClean="0"/>
              <a:t>Få</a:t>
            </a:r>
            <a:r>
              <a:rPr lang="en-US" sz="1600" dirty="0" smtClean="0"/>
              <a:t> </a:t>
            </a:r>
            <a:r>
              <a:rPr lang="en-US" sz="1600" dirty="0" err="1" smtClean="0"/>
              <a:t>ned</a:t>
            </a:r>
            <a:r>
              <a:rPr lang="en-US" sz="1600" dirty="0" smtClean="0"/>
              <a:t> </a:t>
            </a:r>
            <a:r>
              <a:rPr lang="en-US" sz="1600" dirty="0" err="1" smtClean="0"/>
              <a:t>tiden</a:t>
            </a:r>
            <a:r>
              <a:rPr lang="en-US" sz="1600" dirty="0" smtClean="0"/>
              <a:t> en </a:t>
            </a:r>
            <a:r>
              <a:rPr lang="en-US" sz="1600" dirty="0" err="1" smtClean="0"/>
              <a:t>endring</a:t>
            </a:r>
            <a:r>
              <a:rPr lang="en-US" sz="1600" dirty="0" smtClean="0"/>
              <a:t> </a:t>
            </a:r>
            <a:r>
              <a:rPr lang="en-US" sz="1600" dirty="0" err="1" smtClean="0"/>
              <a:t>bruker</a:t>
            </a:r>
            <a:r>
              <a:rPr lang="en-US" sz="1600" dirty="0" smtClean="0"/>
              <a:t> </a:t>
            </a:r>
            <a:r>
              <a:rPr lang="en-US" sz="1600" dirty="0" err="1" smtClean="0"/>
              <a:t>på</a:t>
            </a:r>
            <a:r>
              <a:rPr lang="en-US" sz="1600" dirty="0" smtClean="0"/>
              <a:t> </a:t>
            </a:r>
            <a:r>
              <a:rPr lang="en-US" sz="1600" dirty="0" err="1" smtClean="0"/>
              <a:t>å</a:t>
            </a:r>
            <a:r>
              <a:rPr lang="en-US" sz="1600" dirty="0" smtClean="0"/>
              <a:t> </a:t>
            </a:r>
            <a:r>
              <a:rPr lang="en-US" sz="1600" dirty="0" err="1" smtClean="0"/>
              <a:t>spres</a:t>
            </a:r>
            <a:r>
              <a:rPr lang="en-US" sz="1600" dirty="0" smtClean="0"/>
              <a:t>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organisasjonen</a:t>
            </a:r>
            <a:endParaRPr lang="en-US" sz="1600" dirty="0" smtClean="0"/>
          </a:p>
          <a:p>
            <a:pPr lvl="1"/>
            <a:r>
              <a:rPr lang="en-US" sz="1600" dirty="0" err="1" smtClean="0"/>
              <a:t>Økt</a:t>
            </a:r>
            <a:r>
              <a:rPr lang="en-US" sz="1600" dirty="0" smtClean="0"/>
              <a:t> </a:t>
            </a:r>
            <a:r>
              <a:rPr lang="en-US" sz="1600" dirty="0" err="1" smtClean="0"/>
              <a:t>sikkerhet</a:t>
            </a:r>
            <a:r>
              <a:rPr lang="en-US" sz="1600" dirty="0" smtClean="0"/>
              <a:t>, </a:t>
            </a:r>
            <a:r>
              <a:rPr lang="en-US" sz="1600" dirty="0" err="1" smtClean="0"/>
              <a:t>brukervennlighet</a:t>
            </a:r>
            <a:r>
              <a:rPr lang="en-US" sz="1600" dirty="0" smtClean="0"/>
              <a:t> </a:t>
            </a:r>
            <a:r>
              <a:rPr lang="en-US" sz="1600" dirty="0" err="1" smtClean="0"/>
              <a:t>og</a:t>
            </a:r>
            <a:r>
              <a:rPr lang="en-US" sz="1600" dirty="0" smtClean="0"/>
              <a:t> </a:t>
            </a:r>
            <a:r>
              <a:rPr lang="en-US" sz="1600" dirty="0" err="1" smtClean="0"/>
              <a:t>datakvalitet</a:t>
            </a:r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40D44-55AE-684A-8813-D5FB32E89A1D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1916832"/>
            <a:ext cx="3054202" cy="152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3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Cerebrums rolle i en ny arkitektur?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Fase en</a:t>
            </a:r>
          </a:p>
          <a:p>
            <a:pPr lvl="1"/>
            <a:r>
              <a:rPr lang="nb-NO" dirty="0" smtClean="0"/>
              <a:t>Tilby data vha. WS</a:t>
            </a:r>
          </a:p>
          <a:p>
            <a:pPr lvl="1"/>
            <a:r>
              <a:rPr lang="nb-NO" dirty="0" smtClean="0"/>
              <a:t>Funksjonelt API, god dokumentasjon</a:t>
            </a:r>
          </a:p>
          <a:p>
            <a:r>
              <a:rPr lang="nb-NO" dirty="0" smtClean="0"/>
              <a:t>Fase to</a:t>
            </a:r>
          </a:p>
          <a:p>
            <a:pPr lvl="1"/>
            <a:r>
              <a:rPr lang="nb-NO" dirty="0" smtClean="0"/>
              <a:t>Bygge ned ”</a:t>
            </a:r>
            <a:r>
              <a:rPr lang="nb-NO" dirty="0" err="1" smtClean="0"/>
              <a:t>hub</a:t>
            </a:r>
            <a:r>
              <a:rPr lang="nb-NO" dirty="0" smtClean="0"/>
              <a:t>-and-</a:t>
            </a:r>
            <a:r>
              <a:rPr lang="nb-NO" dirty="0" err="1" smtClean="0"/>
              <a:t>spoke</a:t>
            </a:r>
            <a:r>
              <a:rPr lang="nb-NO" dirty="0" smtClean="0"/>
              <a:t>”-funksjonalitet</a:t>
            </a:r>
          </a:p>
          <a:p>
            <a:pPr lvl="1"/>
            <a:r>
              <a:rPr lang="nb-NO" dirty="0" smtClean="0"/>
              <a:t>La ESB-en ta over mye av sammensatte uttrekk</a:t>
            </a:r>
          </a:p>
          <a:p>
            <a:r>
              <a:rPr lang="nb-NO" dirty="0" smtClean="0"/>
              <a:t>Fase tre</a:t>
            </a:r>
          </a:p>
          <a:p>
            <a:pPr lvl="1"/>
            <a:r>
              <a:rPr lang="nb-NO" dirty="0" smtClean="0"/>
              <a:t>Rendyrke </a:t>
            </a:r>
            <a:r>
              <a:rPr lang="nb-NO" dirty="0" err="1" smtClean="0"/>
              <a:t>IdM</a:t>
            </a:r>
            <a:r>
              <a:rPr lang="nb-NO" dirty="0" smtClean="0"/>
              <a:t>-/BAS-funksjonalitet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Konsekvenser for andre?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”Åpnere” Cerebrum</a:t>
            </a:r>
          </a:p>
          <a:p>
            <a:pPr lvl="1"/>
            <a:r>
              <a:rPr lang="nb-NO" dirty="0" smtClean="0"/>
              <a:t>Mindre avhenge av USIT</a:t>
            </a:r>
          </a:p>
          <a:p>
            <a:pPr lvl="1"/>
            <a:r>
              <a:rPr lang="nb-NO" dirty="0" smtClean="0"/>
              <a:t>Kan bruke andre eksterne eller interne ressurser</a:t>
            </a:r>
          </a:p>
          <a:p>
            <a:r>
              <a:rPr lang="nb-NO" dirty="0" smtClean="0"/>
              <a:t>Færre sentrale dumpskript</a:t>
            </a:r>
          </a:p>
          <a:p>
            <a:pPr lvl="1"/>
            <a:r>
              <a:rPr lang="nb-NO" dirty="0" smtClean="0"/>
              <a:t>Eksporter kjører som satellitter ute i organisasjonen?</a:t>
            </a:r>
          </a:p>
          <a:p>
            <a:pPr lvl="1"/>
            <a:r>
              <a:rPr lang="nb-NO" dirty="0" smtClean="0"/>
              <a:t> Modulært </a:t>
            </a:r>
          </a:p>
          <a:p>
            <a:r>
              <a:rPr lang="nb-NO" dirty="0" smtClean="0"/>
              <a:t>Bedre rustet for fremtiden</a:t>
            </a:r>
          </a:p>
          <a:p>
            <a:pPr lvl="1"/>
            <a:r>
              <a:rPr lang="nb-NO" dirty="0" smtClean="0"/>
              <a:t>Cerebrum blir mer endringsdyktig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E0156-2393-E147-B8D1-A74C9668F7E4}" type="datetime3">
              <a:rPr lang="en-US" smtClean="0"/>
              <a:t>18 September 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Integrasjonsarkitektur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65A0C-28A0-0946-9403-FC3D341773C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5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55917</TotalTime>
  <Words>332</Words>
  <Application>Microsoft Macintosh PowerPoint</Application>
  <PresentationFormat>On-screen Show (4:3)</PresentationFormat>
  <Paragraphs>105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Ny integrasjonsarkitektur ved UiO </vt:lpstr>
      <vt:lpstr>Hva er poenget med en integrasjonsarkitektur?</vt:lpstr>
      <vt:lpstr>Idealistiske modeller</vt:lpstr>
      <vt:lpstr>Hybridmodellen</vt:lpstr>
      <vt:lpstr>Hybridmodell</vt:lpstr>
      <vt:lpstr>Webservice</vt:lpstr>
      <vt:lpstr>Metodikk/funksjonalitet</vt:lpstr>
      <vt:lpstr>Cerebrums rolle i en ny arkitektur?</vt:lpstr>
      <vt:lpstr>Konsekvenser for andre?</vt:lpstr>
      <vt:lpstr>Cerebrum9000</vt:lpstr>
    </vt:vector>
  </TitlesOfParts>
  <Manager/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Henrik Haugan</dc:creator>
  <cp:keywords/>
  <dc:description/>
  <cp:lastModifiedBy>Mathias Meisfjordskar</cp:lastModifiedBy>
  <cp:revision>114</cp:revision>
  <dcterms:created xsi:type="dcterms:W3CDTF">2011-04-26T13:14:56Z</dcterms:created>
  <dcterms:modified xsi:type="dcterms:W3CDTF">2014-09-19T11:04:55Z</dcterms:modified>
  <cp:category/>
</cp:coreProperties>
</file>