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0"/>
  </p:notesMasterIdLst>
  <p:handoutMasterIdLst>
    <p:handoutMasterId r:id="rId11"/>
  </p:handoutMasterIdLst>
  <p:sldIdLst>
    <p:sldId id="865" r:id="rId6"/>
    <p:sldId id="886" r:id="rId7"/>
    <p:sldId id="888" r:id="rId8"/>
    <p:sldId id="889" r:id="rId9"/>
  </p:sldIdLst>
  <p:sldSz cx="9144000" cy="6858000" type="screen4x3"/>
  <p:notesSz cx="6797675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Museo 500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Museo 500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Museo 500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Museo 500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Museo 500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3600" kern="1200">
        <a:solidFill>
          <a:schemeClr val="tx2"/>
        </a:solidFill>
        <a:latin typeface="Museo 500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3600" kern="1200">
        <a:solidFill>
          <a:schemeClr val="tx2"/>
        </a:solidFill>
        <a:latin typeface="Museo 500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3600" kern="1200">
        <a:solidFill>
          <a:schemeClr val="tx2"/>
        </a:solidFill>
        <a:latin typeface="Museo 500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3600" kern="1200">
        <a:solidFill>
          <a:schemeClr val="tx2"/>
        </a:solidFill>
        <a:latin typeface="Museo 500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ham Binai" initials="EB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F2F2"/>
    <a:srgbClr val="0072C6"/>
    <a:srgbClr val="000000"/>
    <a:srgbClr val="010101"/>
    <a:srgbClr val="D7E241"/>
    <a:srgbClr val="0072CF"/>
    <a:srgbClr val="CC0000"/>
    <a:srgbClr val="34B6E4"/>
    <a:srgbClr val="DAF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sfarg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7" autoAdjust="0"/>
    <p:restoredTop sz="88998" autoAdjust="0"/>
  </p:normalViewPr>
  <p:slideViewPr>
    <p:cSldViewPr>
      <p:cViewPr varScale="1">
        <p:scale>
          <a:sx n="72" d="100"/>
          <a:sy n="72" d="100"/>
        </p:scale>
        <p:origin x="11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3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129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1AC5D0C2-9785-4315-A0BB-86E359FCC529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3927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5710"/>
            <a:ext cx="5438775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D224B06B-F1A0-4218-8B2D-ED89ECE1FB5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28632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4B06B-F1A0-4218-8B2D-ED89ECE1FB57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9752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4B06B-F1A0-4218-8B2D-ED89ECE1FB57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3681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4B06B-F1A0-4218-8B2D-ED89ECE1FB57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2068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4B06B-F1A0-4218-8B2D-ED89ECE1FB57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494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klistremerke_bl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068888"/>
            <a:ext cx="1573213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tt linje 13"/>
          <p:cNvCxnSpPr>
            <a:cxnSpLocks noChangeShapeType="1"/>
          </p:cNvCxnSpPr>
          <p:nvPr/>
        </p:nvCxnSpPr>
        <p:spPr bwMode="auto">
          <a:xfrm>
            <a:off x="539750" y="4953000"/>
            <a:ext cx="8064500" cy="1588"/>
          </a:xfrm>
          <a:prstGeom prst="line">
            <a:avLst/>
          </a:prstGeom>
          <a:noFill/>
          <a:ln w="3175">
            <a:solidFill>
              <a:srgbClr val="0072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Rett linje 15"/>
          <p:cNvCxnSpPr>
            <a:cxnSpLocks noChangeShapeType="1"/>
          </p:cNvCxnSpPr>
          <p:nvPr/>
        </p:nvCxnSpPr>
        <p:spPr bwMode="auto">
          <a:xfrm>
            <a:off x="539750" y="6175375"/>
            <a:ext cx="6337300" cy="1588"/>
          </a:xfrm>
          <a:prstGeom prst="line">
            <a:avLst/>
          </a:prstGeom>
          <a:noFill/>
          <a:ln w="3175">
            <a:solidFill>
              <a:srgbClr val="0072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Rett linje 13"/>
          <p:cNvCxnSpPr>
            <a:cxnSpLocks noChangeShapeType="1"/>
          </p:cNvCxnSpPr>
          <p:nvPr/>
        </p:nvCxnSpPr>
        <p:spPr bwMode="auto">
          <a:xfrm>
            <a:off x="7092950" y="6175375"/>
            <a:ext cx="1619250" cy="1588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4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467642" y="5085556"/>
            <a:ext cx="6624638" cy="647700"/>
          </a:xfrm>
        </p:spPr>
        <p:txBody>
          <a:bodyPr lIns="91440" tIns="0" rIns="91440" bIns="0" anchor="t"/>
          <a:lstStyle>
            <a:lvl1pPr>
              <a:defRPr sz="36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075" name="Rectangle 3"/>
          <p:cNvSpPr>
            <a:spLocks noGrp="1" noChangeAspect="1" noChangeArrowheads="1"/>
          </p:cNvSpPr>
          <p:nvPr>
            <p:ph type="subTitle" idx="1"/>
          </p:nvPr>
        </p:nvSpPr>
        <p:spPr>
          <a:xfrm>
            <a:off x="495126" y="5517232"/>
            <a:ext cx="6840538" cy="431230"/>
          </a:xfrm>
        </p:spPr>
        <p:txBody>
          <a:bodyPr tIns="0" bIns="0" anchor="t" anchorCtr="0"/>
          <a:lstStyle>
            <a:lvl1pPr marL="0" indent="0">
              <a:buFontTx/>
              <a:buNone/>
              <a:defRPr sz="2400"/>
            </a:lvl1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189663"/>
            <a:ext cx="1152525" cy="476250"/>
          </a:xfrm>
        </p:spPr>
        <p:txBody>
          <a:bodyPr rIns="64800"/>
          <a:lstStyle>
            <a:lvl1pPr>
              <a:defRPr/>
            </a:lvl1pPr>
          </a:lstStyle>
          <a:p>
            <a:fld id="{59E39BE7-297B-46DA-B9E2-0CED046210EE}" type="datetime1">
              <a:rPr lang="nb-NO" smtClean="0"/>
              <a:t>17.09.2014</a:t>
            </a:fld>
            <a:endParaRPr lang="nb-NO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189663"/>
            <a:ext cx="5327650" cy="476250"/>
          </a:xfrm>
        </p:spPr>
        <p:txBody>
          <a:bodyPr lIns="72000" rIns="91440"/>
          <a:lstStyle>
            <a:lvl1pPr algn="l"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1" name="Rectangle 6"/>
          <p:cNvSpPr>
            <a:spLocks noGrp="1" noChangeAspect="1" noChangeArrowheads="1"/>
          </p:cNvSpPr>
          <p:nvPr>
            <p:ph type="sldNum" sz="quarter" idx="12"/>
          </p:nvPr>
        </p:nvSpPr>
        <p:spPr>
          <a:xfrm>
            <a:off x="7451725" y="5689600"/>
            <a:ext cx="787400" cy="396875"/>
          </a:xfrm>
        </p:spPr>
        <p:txBody>
          <a:bodyPr/>
          <a:lstStyle>
            <a:lvl1pPr>
              <a:defRPr sz="2000"/>
            </a:lvl1pPr>
          </a:lstStyle>
          <a:p>
            <a:fld id="{D97BB440-091F-47A6-9D02-F27B09873CF7}" type="slidenum">
              <a:rPr lang="nb-NO"/>
              <a:pPr/>
              <a:t>‹#›</a:t>
            </a:fld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14" y="404664"/>
            <a:ext cx="206292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86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461963"/>
            <a:ext cx="2057400" cy="56642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461963"/>
            <a:ext cx="6019800" cy="56642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BA996B-1995-4641-886B-1D14B13E3EF9}" type="datetime1">
              <a:rPr lang="nb-NO" smtClean="0"/>
              <a:t>17.09.2014</a:t>
            </a:fld>
            <a:endParaRPr lang="nb-NO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21"/>
          <p:cNvSpPr>
            <a:spLocks noGrp="1" noChangeAspect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E9759-4DA2-4C72-AEF4-3D35D9383F76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779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3550" y="461963"/>
            <a:ext cx="7210425" cy="6477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E91B6-BF33-4614-8DEB-57914FF45A7F}" type="datetime1">
              <a:rPr lang="nb-NO" smtClean="0"/>
              <a:t>17.09.2014</a:t>
            </a:fld>
            <a:endParaRPr lang="nb-NO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21"/>
          <p:cNvSpPr>
            <a:spLocks noGrp="1" noChangeAspect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42E505-EF76-406C-8D1C-98BE29CC3556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055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nb-NO" smtClean="0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spcBef>
                <a:spcPts val="300"/>
              </a:spcBef>
              <a:spcAft>
                <a:spcPts val="300"/>
              </a:spcAft>
              <a:defRPr/>
            </a:lvl2pPr>
            <a:lvl3pPr>
              <a:spcBef>
                <a:spcPts val="300"/>
              </a:spcBef>
              <a:spcAft>
                <a:spcPts val="300"/>
              </a:spcAft>
              <a:defRPr/>
            </a:lvl3pPr>
            <a:lvl4pPr>
              <a:spcBef>
                <a:spcPts val="300"/>
              </a:spcBef>
              <a:spcAft>
                <a:spcPts val="300"/>
              </a:spcAft>
              <a:defRPr/>
            </a:lvl4pPr>
            <a:lvl5pPr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B655D4-08EF-410A-8154-F6FDE82DF97B}" type="datetime1">
              <a:rPr lang="nb-NO" smtClean="0"/>
              <a:t>17.09.2014</a:t>
            </a:fld>
            <a:endParaRPr lang="nb-NO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21"/>
          <p:cNvSpPr>
            <a:spLocks noGrp="1" noChangeAspect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8392DF-3B20-4CC7-B914-F5776B351E6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421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136D8D-3B8E-40DB-8827-9C9461A8DA63}" type="datetime1">
              <a:rPr lang="nb-NO" smtClean="0"/>
              <a:t>17.09.2014</a:t>
            </a:fld>
            <a:endParaRPr lang="nb-NO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21"/>
          <p:cNvSpPr>
            <a:spLocks noGrp="1" noChangeAspect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2C74D4-FAA8-480A-BE10-9A8D8BB2334F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5126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7A36CC-B65C-41B7-AB7C-02C95F77CD75}" type="datetime1">
              <a:rPr lang="nb-NO" smtClean="0"/>
              <a:t>17.09.2014</a:t>
            </a:fld>
            <a:endParaRPr lang="nb-NO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21"/>
          <p:cNvSpPr>
            <a:spLocks noGrp="1" noChangeAspect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EF62873-6DC5-4B7B-9D1B-103788752D4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1508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50D0E9-2BDF-4116-8D4A-63D26F2C9507}" type="datetime1">
              <a:rPr lang="nb-NO" smtClean="0"/>
              <a:t>17.09.2014</a:t>
            </a:fld>
            <a:endParaRPr lang="nb-NO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21"/>
          <p:cNvSpPr>
            <a:spLocks noGrp="1" noChangeAspect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20D848-DC71-4295-8756-9E48E9E76786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002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3550" y="501724"/>
            <a:ext cx="7210425" cy="6477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57463C-512D-4F54-AA32-7910182A5352}" type="datetime1">
              <a:rPr lang="nb-NO" smtClean="0"/>
              <a:t>17.09.2014</a:t>
            </a:fld>
            <a:endParaRPr lang="nb-NO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21"/>
          <p:cNvSpPr>
            <a:spLocks noGrp="1" noChangeAspect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CC40F7-FEBF-453D-9C32-1CB2F2271739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8740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A82420-6D4A-4A0F-9114-6BF7FE7720C5}" type="datetime1">
              <a:rPr lang="nb-NO" smtClean="0"/>
              <a:t>17.09.2014</a:t>
            </a:fld>
            <a:endParaRPr lang="nb-NO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21"/>
          <p:cNvSpPr>
            <a:spLocks noGrp="1" noChangeAspect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C4CBB-3CAB-4231-A5B6-07165FE5CD20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254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n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CD268-2923-4E97-95E7-7DD024F94C8C}" type="datetime1">
              <a:rPr lang="nb-NO" smtClean="0"/>
              <a:t>17.09.2014</a:t>
            </a:fld>
            <a:endParaRPr lang="nb-NO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21"/>
          <p:cNvSpPr>
            <a:spLocks noGrp="1" noChangeAspect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BF69B6-2794-44BF-B818-37199EFB06FA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094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0C716A-2077-44B3-86A5-3D126635336A}" type="datetime1">
              <a:rPr lang="nb-NO" smtClean="0"/>
              <a:t>17.09.2014</a:t>
            </a:fld>
            <a:endParaRPr lang="nb-NO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21"/>
          <p:cNvSpPr>
            <a:spLocks noGrp="1" noChangeAspect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2219EA-13D9-4FE8-8E9A-AC49D7691D9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204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2" descr="klistremerke_bla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739775"/>
            <a:ext cx="817563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463550" y="461963"/>
            <a:ext cx="7210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tittelstil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47000" y="6269038"/>
            <a:ext cx="10080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2868BBCB-E21C-4744-B391-028E8E7AF3F0}" type="datetime1">
              <a:rPr lang="nb-NO" smtClean="0"/>
              <a:t>17.09.2014</a:t>
            </a:fld>
            <a:endParaRPr lang="nb-NO" dirty="0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5736" y="6269038"/>
            <a:ext cx="51133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b-NO" dirty="0"/>
          </a:p>
        </p:txBody>
      </p:sp>
      <p:cxnSp>
        <p:nvCxnSpPr>
          <p:cNvPr id="1031" name="Rett linje 3"/>
          <p:cNvCxnSpPr>
            <a:cxnSpLocks noChangeShapeType="1"/>
          </p:cNvCxnSpPr>
          <p:nvPr/>
        </p:nvCxnSpPr>
        <p:spPr bwMode="auto">
          <a:xfrm>
            <a:off x="468313" y="333375"/>
            <a:ext cx="8207375" cy="1588"/>
          </a:xfrm>
          <a:prstGeom prst="line">
            <a:avLst/>
          </a:prstGeom>
          <a:noFill/>
          <a:ln w="3175">
            <a:solidFill>
              <a:srgbClr val="0072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2" name="Rett linje 5"/>
          <p:cNvCxnSpPr>
            <a:cxnSpLocks noChangeShapeType="1"/>
          </p:cNvCxnSpPr>
          <p:nvPr/>
        </p:nvCxnSpPr>
        <p:spPr bwMode="auto">
          <a:xfrm>
            <a:off x="468313" y="1301750"/>
            <a:ext cx="7227887" cy="1588"/>
          </a:xfrm>
          <a:prstGeom prst="line">
            <a:avLst/>
          </a:prstGeom>
          <a:noFill/>
          <a:ln w="3175">
            <a:solidFill>
              <a:srgbClr val="0072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" name="Rett linje 14"/>
          <p:cNvCxnSpPr>
            <a:cxnSpLocks noChangeShapeType="1"/>
          </p:cNvCxnSpPr>
          <p:nvPr/>
        </p:nvCxnSpPr>
        <p:spPr bwMode="auto">
          <a:xfrm>
            <a:off x="468313" y="6165850"/>
            <a:ext cx="8207375" cy="4763"/>
          </a:xfrm>
          <a:prstGeom prst="line">
            <a:avLst/>
          </a:prstGeom>
          <a:noFill/>
          <a:ln w="3175">
            <a:solidFill>
              <a:srgbClr val="0072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6" name="Rett linje 5"/>
          <p:cNvCxnSpPr>
            <a:cxnSpLocks noChangeShapeType="1"/>
          </p:cNvCxnSpPr>
          <p:nvPr/>
        </p:nvCxnSpPr>
        <p:spPr bwMode="auto">
          <a:xfrm>
            <a:off x="7831138" y="1308100"/>
            <a:ext cx="1008062" cy="1588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5" name="Rectangle 21"/>
          <p:cNvSpPr>
            <a:spLocks noGrp="1" noChangeAspect="1" noChangeArrowheads="1"/>
          </p:cNvSpPr>
          <p:nvPr>
            <p:ph type="sldNum" sz="quarter" idx="4"/>
          </p:nvPr>
        </p:nvSpPr>
        <p:spPr bwMode="auto">
          <a:xfrm>
            <a:off x="7850188" y="908050"/>
            <a:ext cx="8255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fld id="{F6C020B3-C91F-41B0-8C8C-8D008292939F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26" y="6309360"/>
            <a:ext cx="1378378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useo 500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useo 500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useo 500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useo 500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useo 50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useo 50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useo 50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useo 500" charset="0"/>
        </a:defRPr>
      </a:lvl9pPr>
    </p:titleStyle>
    <p:bodyStyle>
      <a:lvl1pPr marL="342900" indent="-342900" algn="l" rtl="0" eaLnBrk="1" fontAlgn="base" hangingPunct="1">
        <a:spcBef>
          <a:spcPts val="900"/>
        </a:spcBef>
        <a:spcAft>
          <a:spcPts val="30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300"/>
        </a:spcBef>
        <a:spcAft>
          <a:spcPts val="30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ts val="300"/>
        </a:spcBef>
        <a:spcAft>
          <a:spcPts val="30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ts val="300"/>
        </a:spcBef>
        <a:spcAft>
          <a:spcPts val="30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0" b="16640"/>
          <a:stretch/>
        </p:blipFill>
        <p:spPr>
          <a:xfrm>
            <a:off x="0" y="1508712"/>
            <a:ext cx="9144000" cy="5376672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 bwMode="auto">
          <a:xfrm>
            <a:off x="251520" y="4509120"/>
            <a:ext cx="8568952" cy="2088232"/>
          </a:xfrm>
          <a:prstGeom prst="rect">
            <a:avLst/>
          </a:prstGeom>
          <a:solidFill>
            <a:schemeClr val="tx1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0800" rIns="0" bIns="10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Museo 500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67544" y="5085184"/>
            <a:ext cx="8496944" cy="575692"/>
          </a:xfrm>
        </p:spPr>
        <p:txBody>
          <a:bodyPr/>
          <a:lstStyle/>
          <a:p>
            <a:r>
              <a:rPr lang="nb-NO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Østfold </a:t>
            </a:r>
            <a:r>
              <a:rPr lang="nb-NO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fylkeskommune</a:t>
            </a:r>
            <a:endParaRPr lang="nb-NO" sz="4400" b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67544" y="5661248"/>
            <a:ext cx="8496944" cy="503238"/>
          </a:xfrm>
        </p:spPr>
        <p:txBody>
          <a:bodyPr/>
          <a:lstStyle/>
          <a:p>
            <a:r>
              <a:rPr lang="nb-NO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Cerebrum-seminar </a:t>
            </a:r>
            <a:r>
              <a:rPr lang="nb-NO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2014</a:t>
            </a:r>
          </a:p>
          <a:p>
            <a:r>
              <a:rPr lang="nb-NO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Jan Roar Skaar og Anders Aagaard Sørby</a:t>
            </a:r>
            <a:endParaRPr lang="nb-NO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21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IT-tjenester i Østfold fylkeskommune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89279"/>
            <a:ext cx="7571184" cy="4604017"/>
          </a:xfrm>
        </p:spPr>
        <p:txBody>
          <a:bodyPr/>
          <a:lstStyle/>
          <a:p>
            <a:pPr marL="0" indent="0">
              <a:buNone/>
            </a:pPr>
            <a:r>
              <a:rPr lang="nb-NO" sz="2400" dirty="0" smtClean="0"/>
              <a:t>Brukere av våre tjenester</a:t>
            </a:r>
            <a:endParaRPr lang="nb-NO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nb-NO" sz="2000" dirty="0" smtClean="0"/>
              <a:t>Alle ansatte (ca. 2 500), elever (ca. 10 600) og lærlinger (ca. 1 600</a:t>
            </a:r>
            <a:r>
              <a:rPr lang="nb-NO" sz="2000" dirty="0" smtClean="0"/>
              <a:t>)</a:t>
            </a:r>
          </a:p>
          <a:p>
            <a:pPr lvl="1"/>
            <a:r>
              <a:rPr lang="nb-NO" sz="1800" dirty="0"/>
              <a:t>11 videregående skoler, 1 grunnskole, 1 folkehøyskole</a:t>
            </a:r>
            <a:br>
              <a:rPr lang="nb-NO" sz="1800" dirty="0"/>
            </a:br>
            <a:r>
              <a:rPr lang="nb-NO" sz="1800" dirty="0"/>
              <a:t>og 1 fagskole</a:t>
            </a:r>
          </a:p>
          <a:p>
            <a:pPr lvl="1"/>
            <a:r>
              <a:rPr lang="nb-NO" sz="1800" dirty="0"/>
              <a:t>Fylkeshuset, 23 tannlegekontorer, 4 PP-tjeneste kontorer, 4 </a:t>
            </a:r>
            <a:r>
              <a:rPr lang="nb-NO" sz="1800" dirty="0" smtClean="0"/>
              <a:t>Oppfølgingskontorer, kulturvirksomhet, karrieresenter </a:t>
            </a:r>
            <a:r>
              <a:rPr lang="nb-NO" sz="1800" dirty="0"/>
              <a:t>og andre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000" dirty="0" smtClean="0"/>
              <a:t>Innbyggerne </a:t>
            </a:r>
            <a:r>
              <a:rPr lang="nb-NO" sz="2000" dirty="0" smtClean="0"/>
              <a:t>i Østfold (ca. 278 000), næringslivet </a:t>
            </a:r>
            <a:r>
              <a:rPr lang="nb-NO" sz="2000" dirty="0" err="1" smtClean="0"/>
              <a:t>m.v</a:t>
            </a:r>
            <a:r>
              <a:rPr lang="nb-NO" sz="20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000" dirty="0" smtClean="0"/>
              <a:t>Ca. 15 000 klienter i vårt nettverk</a:t>
            </a:r>
          </a:p>
          <a:p>
            <a:pPr marL="0" indent="0">
              <a:buNone/>
            </a:pPr>
            <a:r>
              <a:rPr lang="nb-NO" sz="2400" dirty="0" smtClean="0"/>
              <a:t>Organisering </a:t>
            </a:r>
            <a:r>
              <a:rPr lang="nb-NO" sz="2400" dirty="0" smtClean="0"/>
              <a:t>av IT-funksjonen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000" dirty="0" smtClean="0"/>
              <a:t>16 </a:t>
            </a:r>
            <a:r>
              <a:rPr lang="nb-NO" sz="2000" dirty="0" smtClean="0"/>
              <a:t>medarbeidere </a:t>
            </a:r>
            <a:r>
              <a:rPr lang="nb-NO" sz="2000" dirty="0" smtClean="0"/>
              <a:t>sentralt på </a:t>
            </a:r>
            <a:r>
              <a:rPr lang="nb-NO" sz="2000" dirty="0" smtClean="0"/>
              <a:t>fylkeshuset (IT-seksjonen), </a:t>
            </a:r>
            <a:r>
              <a:rPr lang="nb-NO" sz="2000" dirty="0"/>
              <a:t>ca. 22 lokalt (</a:t>
            </a:r>
            <a:r>
              <a:rPr lang="nb-NO" sz="2000" dirty="0" smtClean="0"/>
              <a:t>teknisk IKT), </a:t>
            </a:r>
            <a:r>
              <a:rPr lang="nb-NO" sz="2000" dirty="0"/>
              <a:t>11 (</a:t>
            </a:r>
            <a:r>
              <a:rPr lang="nb-NO" sz="2000" dirty="0" smtClean="0"/>
              <a:t>pedagogisk IKT) </a:t>
            </a:r>
            <a:r>
              <a:rPr lang="nb-NO" sz="2000" dirty="0"/>
              <a:t>og 20 </a:t>
            </a:r>
            <a:r>
              <a:rPr lang="nb-NO" sz="2000" dirty="0" smtClean="0"/>
              <a:t>lærlinger</a:t>
            </a:r>
          </a:p>
        </p:txBody>
      </p:sp>
    </p:spTree>
    <p:extLst>
      <p:ext uri="{BB962C8B-B14F-4D97-AF65-F5344CB8AC3E}">
        <p14:creationId xmlns:p14="http://schemas.microsoft.com/office/powerpoint/2010/main" val="20073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Felles IT-plattform</a:t>
            </a:r>
            <a:r>
              <a:rPr lang="nb-NO" sz="1800" b="0" i="1" dirty="0">
                <a:solidFill>
                  <a:srgbClr val="000000"/>
                </a:solidFill>
              </a:rPr>
              <a:t> for </a:t>
            </a:r>
            <a:r>
              <a:rPr lang="nb-NO" sz="1800" b="0" i="1" dirty="0" smtClean="0">
                <a:solidFill>
                  <a:srgbClr val="000000"/>
                </a:solidFill>
              </a:rPr>
              <a:t>elever, lærlinger </a:t>
            </a:r>
            <a:r>
              <a:rPr lang="nb-NO" sz="1800" b="0" i="1" dirty="0">
                <a:solidFill>
                  <a:srgbClr val="000000"/>
                </a:solidFill>
              </a:rPr>
              <a:t>og ansatte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1043608" y="1700808"/>
            <a:ext cx="6912768" cy="223224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Felles IT-plattform gir </a:t>
            </a:r>
            <a:r>
              <a:rPr kumimoji="0" lang="nb-NO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nb-NO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</a:br>
            <a:r>
              <a:rPr lang="nb-NO" sz="2400" kern="0" noProof="0" dirty="0" smtClean="0">
                <a:solidFill>
                  <a:prstClr val="white"/>
                </a:solidFill>
                <a:latin typeface="Calibri"/>
              </a:rPr>
              <a:t>alle </a:t>
            </a:r>
            <a:r>
              <a:rPr lang="nb-NO" sz="2400" kern="0" dirty="0" smtClean="0">
                <a:solidFill>
                  <a:prstClr val="white"/>
                </a:solidFill>
                <a:latin typeface="Calibri"/>
              </a:rPr>
              <a:t>brukerne grunnleggende </a:t>
            </a:r>
            <a:r>
              <a:rPr lang="nb-NO" sz="2400" kern="0" dirty="0">
                <a:solidFill>
                  <a:prstClr val="white"/>
                </a:solidFill>
                <a:latin typeface="Calibri"/>
              </a:rPr>
              <a:t>funksjonalitet</a:t>
            </a:r>
            <a:endParaRPr lang="nb-NO" sz="1600" kern="0" dirty="0">
              <a:solidFill>
                <a:prstClr val="white"/>
              </a:solidFill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600" kern="0" dirty="0">
                <a:solidFill>
                  <a:prstClr val="white"/>
                </a:solidFill>
                <a:latin typeface="Calibri"/>
              </a:rPr>
              <a:t>Windows </a:t>
            </a:r>
            <a:r>
              <a:rPr lang="nb-NO" sz="1600" kern="0" dirty="0" smtClean="0">
                <a:solidFill>
                  <a:prstClr val="white"/>
                </a:solidFill>
                <a:latin typeface="Calibri"/>
              </a:rPr>
              <a:t>7/8, </a:t>
            </a:r>
            <a:r>
              <a:rPr lang="nb-NO" sz="1600" kern="0" dirty="0" smtClean="0">
                <a:solidFill>
                  <a:prstClr val="white"/>
                </a:solidFill>
                <a:latin typeface="Calibri"/>
              </a:rPr>
              <a:t>Office </a:t>
            </a:r>
            <a:r>
              <a:rPr lang="nb-NO" sz="1600" kern="0" dirty="0" smtClean="0">
                <a:solidFill>
                  <a:prstClr val="white"/>
                </a:solidFill>
                <a:latin typeface="Calibri"/>
              </a:rPr>
              <a:t>2010/2013, </a:t>
            </a:r>
            <a:r>
              <a:rPr lang="nb-NO" sz="1600" kern="0" dirty="0" smtClean="0">
                <a:solidFill>
                  <a:prstClr val="white"/>
                </a:solidFill>
                <a:latin typeface="Calibri"/>
              </a:rPr>
              <a:t>Exchange </a:t>
            </a:r>
            <a:r>
              <a:rPr lang="nb-NO" sz="1600" kern="0" dirty="0">
                <a:solidFill>
                  <a:prstClr val="white"/>
                </a:solidFill>
                <a:latin typeface="Calibri"/>
              </a:rPr>
              <a:t>med </a:t>
            </a:r>
            <a:r>
              <a:rPr lang="nb-NO" sz="1600" kern="0" dirty="0" smtClean="0">
                <a:solidFill>
                  <a:prstClr val="white"/>
                </a:solidFill>
                <a:latin typeface="Calibri"/>
              </a:rPr>
              <a:t>ActiveSync, Direct </a:t>
            </a:r>
            <a:r>
              <a:rPr lang="nb-NO" sz="1600" kern="0" dirty="0">
                <a:solidFill>
                  <a:prstClr val="white"/>
                </a:solidFill>
                <a:latin typeface="Calibri"/>
              </a:rPr>
              <a:t>Access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600" kern="0" dirty="0" smtClean="0">
                <a:solidFill>
                  <a:prstClr val="white"/>
                </a:solidFill>
                <a:latin typeface="Calibri"/>
              </a:rPr>
              <a:t>Lagringstjenester, Programdistribusjon </a:t>
            </a:r>
            <a:r>
              <a:rPr lang="nb-NO" sz="1600" kern="0" dirty="0">
                <a:solidFill>
                  <a:prstClr val="white"/>
                </a:solidFill>
                <a:latin typeface="Calibri"/>
              </a:rPr>
              <a:t>(ikke administrative rettigheter)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600" kern="0" dirty="0">
                <a:solidFill>
                  <a:prstClr val="white"/>
                </a:solidFill>
                <a:latin typeface="Calibri"/>
              </a:rPr>
              <a:t>«Følg meg» utskrift (skole- ansattkort</a:t>
            </a:r>
            <a:r>
              <a:rPr lang="nb-NO" sz="1600" kern="0" dirty="0" smtClean="0">
                <a:solidFill>
                  <a:prstClr val="white"/>
                </a:solidFill>
                <a:latin typeface="Calibri"/>
              </a:rPr>
              <a:t>)</a:t>
            </a:r>
            <a:endParaRPr lang="nb-NO" sz="16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043608" y="3933056"/>
            <a:ext cx="6912768" cy="2088232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3200" kern="0" dirty="0" smtClean="0">
                <a:solidFill>
                  <a:prstClr val="white"/>
                </a:solidFill>
                <a:latin typeface="Calibri"/>
              </a:rPr>
              <a:t>Basistjenestene</a:t>
            </a:r>
            <a:endParaRPr lang="nb-NO" sz="3200" kern="0" dirty="0">
              <a:solidFill>
                <a:prstClr val="white"/>
              </a:solidFill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600" kern="0" dirty="0">
                <a:solidFill>
                  <a:prstClr val="white"/>
                </a:solidFill>
                <a:latin typeface="Calibri"/>
              </a:rPr>
              <a:t>Felles infrastruktur, sikkerhet overvåking/drift, brannmurtjenester,</a:t>
            </a:r>
            <a:br>
              <a:rPr lang="nb-NO" sz="1600" kern="0" dirty="0">
                <a:solidFill>
                  <a:prstClr val="white"/>
                </a:solidFill>
                <a:latin typeface="Calibri"/>
              </a:rPr>
            </a:br>
            <a:r>
              <a:rPr lang="nb-NO" sz="1600" kern="0" dirty="0">
                <a:solidFill>
                  <a:prstClr val="white"/>
                </a:solidFill>
                <a:latin typeface="Calibri"/>
              </a:rPr>
              <a:t>viruskontroll, internett-tilgang, brukerstøtte, rådgivning, utvikling- </a:t>
            </a:r>
            <a:r>
              <a:rPr lang="nb-NO" sz="1600" kern="0" dirty="0" smtClean="0">
                <a:solidFill>
                  <a:prstClr val="white"/>
                </a:solidFill>
                <a:latin typeface="Calibri"/>
              </a:rPr>
              <a:t>og</a:t>
            </a:r>
            <a:br>
              <a:rPr lang="nb-NO" sz="1600" kern="0" dirty="0" smtClean="0">
                <a:solidFill>
                  <a:prstClr val="white"/>
                </a:solidFill>
                <a:latin typeface="Calibri"/>
              </a:rPr>
            </a:br>
            <a:r>
              <a:rPr lang="nb-NO" sz="1600" kern="0" dirty="0" smtClean="0">
                <a:solidFill>
                  <a:prstClr val="white"/>
                </a:solidFill>
                <a:latin typeface="Calibri"/>
              </a:rPr>
              <a:t>prosjektarbeid</a:t>
            </a:r>
            <a:r>
              <a:rPr lang="nb-NO" sz="1600" kern="0" dirty="0">
                <a:solidFill>
                  <a:prstClr val="white"/>
                </a:solidFill>
                <a:latin typeface="Calibri"/>
              </a:rPr>
              <a:t>, rammeavtaler, lisenser, telefoni og opplæring</a:t>
            </a:r>
          </a:p>
        </p:txBody>
      </p:sp>
    </p:spTree>
    <p:extLst>
      <p:ext uri="{BB962C8B-B14F-4D97-AF65-F5344CB8AC3E}">
        <p14:creationId xmlns:p14="http://schemas.microsoft.com/office/powerpoint/2010/main" val="158583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Behov og ønsker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3550" y="1556792"/>
            <a:ext cx="8229600" cy="4525963"/>
          </a:xfrm>
        </p:spPr>
        <p:txBody>
          <a:bodyPr/>
          <a:lstStyle/>
          <a:p>
            <a:r>
              <a:rPr lang="nb-NO" sz="2400" dirty="0" smtClean="0"/>
              <a:t>Vi er fornøyd med den daglige driften, responstid og imøtekommenhet!</a:t>
            </a:r>
          </a:p>
          <a:p>
            <a:r>
              <a:rPr lang="nb-NO" sz="2400" dirty="0" smtClean="0"/>
              <a:t>Generelt ønske om et «smidig» endringsregime</a:t>
            </a:r>
          </a:p>
          <a:p>
            <a:r>
              <a:rPr lang="nb-NO" sz="2400" dirty="0" smtClean="0"/>
              <a:t>Ønskelig om «mest mulig» funksjonalitet!</a:t>
            </a:r>
          </a:p>
          <a:p>
            <a:pPr lvl="1"/>
            <a:r>
              <a:rPr lang="nb-NO" sz="2000" dirty="0" smtClean="0"/>
              <a:t>Organisasjonsstruktur, rollebegreper, «nærmeste leder»</a:t>
            </a:r>
          </a:p>
          <a:p>
            <a:r>
              <a:rPr lang="nb-NO" sz="2400" dirty="0" smtClean="0"/>
              <a:t>Fokus på å ta i bruk flere Feidetjenester, 2-faktor feide</a:t>
            </a:r>
          </a:p>
          <a:p>
            <a:pPr lvl="1"/>
            <a:r>
              <a:rPr lang="nb-NO" sz="2000" dirty="0" err="1" smtClean="0"/>
              <a:t>Evt</a:t>
            </a:r>
            <a:r>
              <a:rPr lang="nb-NO" sz="2000" dirty="0" smtClean="0"/>
              <a:t> tilpasninger til dette</a:t>
            </a:r>
          </a:p>
          <a:p>
            <a:r>
              <a:rPr lang="nb-NO" sz="2400" dirty="0" smtClean="0"/>
              <a:t>Meldes om utfordringer med passordløsningen (endre/glemt passord)</a:t>
            </a:r>
          </a:p>
          <a:p>
            <a:pPr lvl="1"/>
            <a:r>
              <a:rPr lang="nb-NO" sz="2000" dirty="0" smtClean="0"/>
              <a:t>Høy brukerterskel, eksempler på at brukere ikke mottar passord på SMS + (interne utfordringer: vedlikehold av mob.nr til elever)</a:t>
            </a:r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405949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 presentasjon">
  <a:themeElements>
    <a:clrScheme name="ny fylkeskommunemal_mellomblå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10800" rIns="0" bIns="10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Museo 5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10800" rIns="0" bIns="10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Museo 500" charset="0"/>
          </a:defRPr>
        </a:defPPr>
      </a:lstStyle>
    </a:lnDef>
  </a:objectDefaults>
  <a:extraClrSchemeLst>
    <a:extraClrScheme>
      <a:clrScheme name="ny fylkeskommunemal_mellomblå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 fylkeskommunemal_mellomblå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 fylkeskommunemal_mellomblå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 fylkeskommunemal_mellomblå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 fylkeskommunemal_mellomblå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 fylkeskommunemal_mellomblå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 fylkeskommunemal_mellomblå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 fylkeskommunemal_mellomblå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 fylkeskommunemal_mellomblå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 fylkeskommunemal_mellomblå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 fylkeskommunemal_mellomblå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 fylkeskommunemal_mellomblå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killdokument" ma:contentTypeID="0x010100CCD867827900ED4982E97CF346DA694200120D5F0B9CEEE24D8EB1F7AA2C6606EA" ma:contentTypeVersion="26" ma:contentTypeDescription="" ma:contentTypeScope="" ma:versionID="4bbd7d628743f207306100fb890e7c55">
  <xsd:schema xmlns:xsd="http://www.w3.org/2001/XMLSchema" xmlns:xs="http://www.w3.org/2001/XMLSchema" xmlns:p="http://schemas.microsoft.com/office/2006/metadata/properties" xmlns:ns2="45ef3304-c986-46f4-93dd-ea77132968fc" targetNamespace="http://schemas.microsoft.com/office/2006/metadata/properties" ma:root="true" ma:fieldsID="e2328c9da92bb3b3969f69af1159f21d" ns2:_="">
    <xsd:import namespace="45ef3304-c986-46f4-93dd-ea77132968fc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TaxKeywordTaxHTField" minOccurs="0"/>
                <xsd:element ref="ns2:ndf739424ebe4109be890b3684d3ac93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ef3304-c986-46f4-93dd-ea77132968fc" elementFormDefault="qualified">
    <xsd:import namespace="http://schemas.microsoft.com/office/2006/documentManagement/types"/>
    <xsd:import namespace="http://schemas.microsoft.com/office/infopath/2007/PartnerControls"/>
    <xsd:element name="TaxCatchAll" ma:index="4" nillable="true" ma:displayName="Taxonomy Catch All Column" ma:hidden="true" ma:list="{03667355-c71a-47c0-92fe-2c0b3b64034f}" ma:internalName="TaxCatchAll" ma:showField="CatchAllData" ma:web="45ef3304-c986-46f4-93dd-ea77132968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5" nillable="true" ma:displayName="Taxonomy Catch All Column1" ma:hidden="true" ma:list="{03667355-c71a-47c0-92fe-2c0b3b64034f}" ma:internalName="TaxCatchAllLabel" ma:readOnly="true" ma:showField="CatchAllDataLabel" ma:web="45ef3304-c986-46f4-93dd-ea77132968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6" nillable="true" ma:taxonomy="true" ma:internalName="TaxKeywordTaxHTField" ma:taxonomyFieldName="TaxKeyword" ma:displayName="Enterprise Keywords" ma:fieldId="{23f27201-bee3-471e-b2e7-b64fd8b7ca38}" ma:taxonomyMulti="true" ma:sspId="7f8b4a29-b61f-43c4-bf6f-c137fcfbafb8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ndf739424ebe4109be890b3684d3ac93" ma:index="12" nillable="true" ma:taxonomy="true" ma:internalName="ndf739424ebe4109be890b3684d3ac93" ma:taxonomyFieldName="Informasjonskategori" ma:displayName="Informasjonskategori" ma:default="" ma:fieldId="{7df73942-4ebe-4109-be89-0b3684d3ac93}" ma:sspId="7f8b4a29-b61f-43c4-bf6f-c137fcfbafb8" ma:termSetId="cce3af4a-d313-4885-a8e3-ef4d01c9180a" ma:anchorId="950765bb-aa75-432c-a288-61dddb23d943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45ef3304-c986-46f4-93dd-ea77132968fc">
      <Terms xmlns="http://schemas.microsoft.com/office/infopath/2007/PartnerControls"/>
    </TaxKeywordTaxHTField>
    <TaxCatchAll xmlns="45ef3304-c986-46f4-93dd-ea77132968fc"/>
    <ndf739424ebe4109be890b3684d3ac93 xmlns="45ef3304-c986-46f4-93dd-ea77132968fc">
      <Terms xmlns="http://schemas.microsoft.com/office/infopath/2007/PartnerControls"/>
    </ndf739424ebe4109be890b3684d3ac93>
  </documentManagement>
</p:properties>
</file>

<file path=customXml/item3.xml><?xml version="1.0" encoding="utf-8"?>
<?mso-contentType ?>
<SharedContentType xmlns="Microsoft.SharePoint.Taxonomy.ContentTypeSync" SourceId="fe80e12c-74fc-452f-ab83-98d154161be6" ContentTypeId="0x0101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DAA35F-4B01-424D-BECC-0EF9239632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ef3304-c986-46f4-93dd-ea77132968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6E8BF3-D2FC-48CB-95C3-426ECABEE5F2}">
  <ds:schemaRefs>
    <ds:schemaRef ds:uri="http://schemas.microsoft.com/office/2006/metadata/properties"/>
    <ds:schemaRef ds:uri="http://purl.org/dc/terms/"/>
    <ds:schemaRef ds:uri="45ef3304-c986-46f4-93dd-ea77132968fc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0DF608F-4C97-4CA2-AFD6-2FB5929BBF94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9F8412D3-A122-4DA1-8A99-4E02CF3858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14610</TotalTime>
  <Words>161</Words>
  <Application>Microsoft Office PowerPoint</Application>
  <PresentationFormat>Skjermfremvisning (4:3)</PresentationFormat>
  <Paragraphs>32</Paragraphs>
  <Slides>4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10" baseType="lpstr">
      <vt:lpstr>ＭＳ Ｐゴシック</vt:lpstr>
      <vt:lpstr>Arial</vt:lpstr>
      <vt:lpstr>Calibri</vt:lpstr>
      <vt:lpstr>Museo 500</vt:lpstr>
      <vt:lpstr>Wingdings</vt:lpstr>
      <vt:lpstr>Standard presentasjon</vt:lpstr>
      <vt:lpstr>Østfold fylkeskommune</vt:lpstr>
      <vt:lpstr>IT-tjenester i Østfold fylkeskommune</vt:lpstr>
      <vt:lpstr>Felles IT-plattform for elever, lærlinger og ansatte </vt:lpstr>
      <vt:lpstr>Behov og ønsker</vt:lpstr>
    </vt:vector>
  </TitlesOfParts>
  <Company>Ostfold Fylkeskommune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Anders Langfeldt</dc:creator>
  <cp:lastModifiedBy>Anders Aagaard Sørby</cp:lastModifiedBy>
  <cp:revision>532</cp:revision>
  <cp:lastPrinted>2013-11-13T14:45:51Z</cp:lastPrinted>
  <dcterms:created xsi:type="dcterms:W3CDTF">2012-02-09T10:42:06Z</dcterms:created>
  <dcterms:modified xsi:type="dcterms:W3CDTF">2014-09-18T11:25:20Z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0x010100CCD867827900ED4982E97CF346DA694200120D5F0B9CEEE24D8EB1F7AA2C6606EA</vt:lpwstr>
  </property>
  <property fmtid="{D5CDD505-2E9C-101B-9397-08002B2CF9AE}" pid="3" name="TaxKeyword">
    <vt:lpwstr/>
  </property>
  <property fmtid="{D5CDD505-2E9C-101B-9397-08002B2CF9AE}" pid="4" name="Informasjonskategori">
    <vt:lpwstr/>
  </property>
</Properties>
</file>