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6" r:id="rId9"/>
    <p:sldId id="267" r:id="rId10"/>
  </p:sldIdLst>
  <p:sldSz cx="9144000" cy="5715000" type="screen16x1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762120" y="708120"/>
            <a:ext cx="7921440" cy="442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575800" y="1650960"/>
            <a:ext cx="4296960" cy="3428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762120" y="708120"/>
            <a:ext cx="7921440" cy="44218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nb-NO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76212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34286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822560" y="3441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822560" y="1650960"/>
            <a:ext cx="386676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762120" y="3441960"/>
            <a:ext cx="7924320" cy="1635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/>
          <p:nvPr/>
        </p:nvPicPr>
        <p:blipFill>
          <a:blip r:embed="rId15"/>
          <a:stretch/>
        </p:blipFill>
        <p:spPr>
          <a:xfrm>
            <a:off x="250920" y="108000"/>
            <a:ext cx="1080720" cy="372600"/>
          </a:xfrm>
          <a:prstGeom prst="rect">
            <a:avLst/>
          </a:prstGeom>
          <a:ln>
            <a:noFill/>
          </a:ln>
        </p:spPr>
      </p:pic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83080" y="1917000"/>
            <a:ext cx="7543440" cy="952200"/>
          </a:xfrm>
          <a:prstGeom prst="rect">
            <a:avLst/>
          </a:prstGeom>
        </p:spPr>
        <p:txBody>
          <a:bodyPr lIns="72720" tIns="36360" rIns="72720" bIns="36360" anchor="b"/>
          <a:lstStyle/>
          <a:p>
            <a:pPr>
              <a:lnSpc>
                <a:spcPct val="100000"/>
              </a:lnSpc>
            </a:pPr>
            <a:r>
              <a:rPr lang="en-US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Master title style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/>
          <p:cNvPicPr/>
          <p:nvPr/>
        </p:nvPicPr>
        <p:blipFill>
          <a:blip r:embed="rId16"/>
          <a:stretch/>
        </p:blipFill>
        <p:spPr>
          <a:xfrm>
            <a:off x="2880" y="0"/>
            <a:ext cx="9137880" cy="57146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337040"/>
            <a:ext cx="8229240" cy="33141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"/>
          <p:cNvPicPr/>
          <p:nvPr/>
        </p:nvPicPr>
        <p:blipFill>
          <a:blip r:embed="rId14"/>
          <a:stretch/>
        </p:blipFill>
        <p:spPr>
          <a:xfrm>
            <a:off x="250920" y="108000"/>
            <a:ext cx="1080720" cy="372600"/>
          </a:xfrm>
          <a:prstGeom prst="rect">
            <a:avLst/>
          </a:prstGeom>
          <a:ln>
            <a:noFill/>
          </a:ln>
        </p:spPr>
      </p:pic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762120" y="708120"/>
            <a:ext cx="7921440" cy="953640"/>
          </a:xfrm>
          <a:prstGeom prst="rect">
            <a:avLst/>
          </a:prstGeom>
        </p:spPr>
        <p:txBody>
          <a:bodyPr lIns="72720" tIns="36360" rIns="72720" bIns="36360" anchor="ctr"/>
          <a:lstStyle/>
          <a:p>
            <a:pPr>
              <a:lnSpc>
                <a:spcPct val="100000"/>
              </a:lnSpc>
            </a:pPr>
            <a:r>
              <a:rPr lang="en-US" sz="25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Master title style</a:t>
            </a:r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62120" y="1650960"/>
            <a:ext cx="7924320" cy="3428640"/>
          </a:xfrm>
          <a:prstGeom prst="rect">
            <a:avLst/>
          </a:prstGeom>
        </p:spPr>
        <p:txBody>
          <a:bodyPr lIns="72720" tIns="36360" rIns="72720" bIns="3636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Click to edit the outline text format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Second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Third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Fourth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Fifth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Sixth Outline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1440" indent="-27108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Seventh Outline LevelClick to edit Master text styles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88960" lvl="1" indent="-225000">
              <a:lnSpc>
                <a:spcPct val="100000"/>
              </a:lnSpc>
              <a:buClr>
                <a:srgbClr val="000000"/>
              </a:buClr>
              <a:buFont typeface="Symbol" charset="2"/>
              <a:buChar char=""/>
            </a:pPr>
            <a:r>
              <a:rPr lang="en-US" sz="19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Second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06480" lvl="2" indent="-180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Third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270080" lvl="3" indent="-180720">
              <a:lnSpc>
                <a:spcPct val="100000"/>
              </a:lnSpc>
              <a:buClr>
                <a:srgbClr val="000000"/>
              </a:buClr>
              <a:buSzPct val="80000"/>
              <a:buFont typeface="Symbol" charset="2"/>
              <a:buChar char=""/>
            </a:pPr>
            <a:r>
              <a:rPr lang="en-US" sz="15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Fourth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631880" lvl="4" indent="-180720">
              <a:lnSpc>
                <a:spcPct val="100000"/>
              </a:lnSpc>
              <a:buClr>
                <a:srgbClr val="000000"/>
              </a:buClr>
              <a:buFont typeface="StarSymbol"/>
              <a:buChar char="»"/>
            </a:pPr>
            <a:r>
              <a:rPr lang="en-US" sz="13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Fifth level</a:t>
            </a:r>
            <a:endParaRPr lang="en-US" sz="2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762120" y="5334120"/>
            <a:ext cx="1904760" cy="380520"/>
          </a:xfrm>
          <a:prstGeom prst="rect">
            <a:avLst/>
          </a:prstGeom>
        </p:spPr>
        <p:txBody>
          <a:bodyPr lIns="72720" tIns="36360" rIns="72720" bIns="36360"/>
          <a:lstStyle/>
          <a:p>
            <a:pPr>
              <a:lnSpc>
                <a:spcPct val="100000"/>
              </a:lnSpc>
            </a:pPr>
            <a:r>
              <a:rPr lang="nb-NO" sz="7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13.09.16</a:t>
            </a:r>
            <a:endParaRPr lang="nb-NO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sldNum"/>
          </p:nvPr>
        </p:nvSpPr>
        <p:spPr>
          <a:xfrm>
            <a:off x="8018640" y="5334120"/>
            <a:ext cx="685440" cy="380520"/>
          </a:xfrm>
          <a:prstGeom prst="rect">
            <a:avLst/>
          </a:prstGeom>
        </p:spPr>
        <p:txBody>
          <a:bodyPr lIns="72720" tIns="36360" rIns="72720" bIns="36360"/>
          <a:lstStyle/>
          <a:p>
            <a:pPr algn="r">
              <a:lnSpc>
                <a:spcPct val="100000"/>
              </a:lnSpc>
            </a:pPr>
            <a:fld id="{0FAD699F-9374-48DC-9F0F-429826693493}" type="slidenum">
              <a:rPr lang="nb-NO" sz="700" b="0" strike="noStrike" spc="-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Arial"/>
                <a:ea typeface="ヒラギノ角ゴ Pro W3"/>
              </a:rPr>
              <a:t>‹#›</a:t>
            </a:fld>
            <a:endParaRPr lang="nb-NO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Shape 1"/>
          <p:cNvSpPr txBox="1"/>
          <p:nvPr/>
        </p:nvSpPr>
        <p:spPr>
          <a:xfrm>
            <a:off x="882720" y="1917720"/>
            <a:ext cx="7543440" cy="952200"/>
          </a:xfrm>
          <a:prstGeom prst="rect">
            <a:avLst/>
          </a:prstGeom>
          <a:noFill/>
          <a:ln>
            <a:noFill/>
          </a:ln>
        </p:spPr>
        <p:txBody>
          <a:bodyPr lIns="72720" tIns="36360" rIns="72720" bIns="36360" anchor="b"/>
          <a:lstStyle/>
          <a:p>
            <a:endParaRPr lang="en-US" sz="16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TextShape 2"/>
          <p:cNvSpPr txBox="1"/>
          <p:nvPr/>
        </p:nvSpPr>
        <p:spPr>
          <a:xfrm>
            <a:off x="882720" y="2857680"/>
            <a:ext cx="7543440" cy="1460160"/>
          </a:xfrm>
          <a:prstGeom prst="rect">
            <a:avLst/>
          </a:prstGeom>
          <a:noFill/>
          <a:ln>
            <a:noFill/>
          </a:ln>
        </p:spPr>
        <p:txBody>
          <a:bodyPr lIns="72720" tIns="36360" rIns="72720" bIns="36360"/>
          <a:lstStyle/>
          <a:p>
            <a:r>
              <a:rPr lang="nb-NO" sz="36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To-faktorautentisering i Feide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Flere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faktorer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  <p:sp>
        <p:nvSpPr>
          <p:cNvPr id="80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passord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én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faktor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Autentiseringsfaktorer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Noe man </a:t>
            </a: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passord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“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Hva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heter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hunden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din?” :-/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Noe man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mobiltelefon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passordkalkulator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Noe man </a:t>
            </a: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fingeravtrykk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/ iris / DNA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Hva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Cerebrum med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dette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å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gjøre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  <p:sp>
        <p:nvSpPr>
          <p:cNvPr id="82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Feide leser fra LDAP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Cerebrum skriver til LDAP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norEduPersonServiceAuthnLevel</a:t>
            </a:r>
            <a:b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Hvilke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Feide-tjenester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skal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kreve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to-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faktorautentisering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når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denne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personen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logger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på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Hvilket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sikkerhetsnivå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norEduPersonAuthnMethod</a:t>
            </a:r>
            <a:b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Hvilke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autentiseringsmetoder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kan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benyttes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</a:rPr>
              <a:t>TOTP – time-based one-time password</a:t>
            </a:r>
          </a:p>
        </p:txBody>
      </p:sp>
      <p:sp>
        <p:nvSpPr>
          <p:cNvPr id="84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Enheten og Cerebrum/Feide har en delt hemmelighet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Software: Google Authenticator eller liknende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Hardware: Yubikey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Hemmeligheten er å betrakte som et passord i klartekst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Brukervennlig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når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først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satt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opp</a:t>
            </a:r>
            <a:endParaRPr lang="nb-N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Foreløpig ingen støtte i Cerebrum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Engangskode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via SMS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Bruker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velger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et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de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registrerte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telefonnumrene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ved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innlogging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Velprøvd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enkelt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å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bruke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Støttes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av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Cerebrum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Sikkerhetsnivåer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Defineres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FAD08: “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Rammeverk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for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autentisering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uavviselighet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elektronisk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kommunikasjon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med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offentlig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sektor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”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Nivå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3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Verifisering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av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mobilnummer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via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folkeregistrert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adresse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, test-SMS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ved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personlig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oppmøte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e.l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Nivå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4 (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støttes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ikke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av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Feide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</a:t>
            </a:r>
          </a:p>
          <a:p>
            <a:pPr marL="889200" lvl="1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Må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oppfylle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Post-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teletilsynets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krav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for PKI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offentlig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sektor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0112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Klart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til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bruk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?</a:t>
            </a:r>
          </a:p>
        </p:txBody>
      </p:sp>
      <p:sp>
        <p:nvSpPr>
          <p:cNvPr id="86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Tja. Må konfigureres opp av USIT.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Ingen brukerrettede selvbetjeningsløsninger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Hvilke kildesystemer og telefontyper stoler dere på? 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Handler mer om rutiner og juss enn teknikk</a:t>
            </a:r>
          </a:p>
        </p:txBody>
      </p:sp>
    </p:spTree>
    <p:extLst>
      <p:ext uri="{BB962C8B-B14F-4D97-AF65-F5344CB8AC3E}">
        <p14:creationId xmlns:p14="http://schemas.microsoft.com/office/powerpoint/2010/main" val="2361396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762120" y="708120"/>
            <a:ext cx="7921440" cy="95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3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bofh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762120" y="1650960"/>
            <a:ext cx="7924320" cy="3428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8000">
              <a:buClr>
                <a:srgbClr val="000000"/>
              </a:buClr>
              <a:buSzPct val="45000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&gt; help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feide</a:t>
            </a:r>
            <a:endParaRPr lang="nb-N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&gt; feide add_service </a:t>
            </a:r>
            <a:r>
              <a:rPr lang="nb-NO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12345678 SuperTjeneste</a:t>
            </a:r>
            <a:endParaRPr lang="nb-N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&gt; feide authn_level_add SuperTjeneste group:vakter 3</a:t>
            </a:r>
          </a:p>
          <a:p>
            <a:pPr marL="108000">
              <a:buClr>
                <a:srgbClr val="000000"/>
              </a:buClr>
              <a:buSzPct val="45000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&gt; feide authn_level_add SuperTjeneste person:jbr 3</a:t>
            </a:r>
          </a:p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nb-NO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8000">
              <a:buClr>
                <a:srgbClr val="000000"/>
              </a:buClr>
              <a:buSzPct val="45000"/>
            </a:pPr>
            <a:r>
              <a:rPr lang="nb-NO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Havner i LDAP ved neste eksport.</a:t>
            </a:r>
          </a:p>
        </p:txBody>
      </p:sp>
    </p:spTree>
    <p:extLst>
      <p:ext uri="{BB962C8B-B14F-4D97-AF65-F5344CB8AC3E}">
        <p14:creationId xmlns:p14="http://schemas.microsoft.com/office/powerpoint/2010/main" val="4019522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233</Words>
  <Application>Microsoft Office PowerPoint</Application>
  <PresentationFormat>On-screen Show (16:10)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DejaVu Sans</vt:lpstr>
      <vt:lpstr>StarSymbol</vt:lpstr>
      <vt:lpstr>Symbol</vt:lpstr>
      <vt:lpstr>Times New Roman</vt:lpstr>
      <vt:lpstr>Wingdings</vt:lpstr>
      <vt:lpstr>ヒラギノ角ゴ Pro W3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Jonas Braathen</dc:creator>
  <dc:description/>
  <cp:lastModifiedBy>Jonas Braathen</cp:lastModifiedBy>
  <cp:revision>47</cp:revision>
  <dcterms:created xsi:type="dcterms:W3CDTF">2016-09-13T16:31:00Z</dcterms:created>
  <dcterms:modified xsi:type="dcterms:W3CDTF">2016-09-15T08:15:37Z</dcterms:modified>
  <dc:language>nb-NO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Universitetet i Oslo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(16:10)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</vt:i4>
  </property>
</Properties>
</file>