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361950" indent="9525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725488" indent="18891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087438" indent="28416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450975" indent="3778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9351" autoAdjust="0"/>
  </p:normalViewPr>
  <p:slideViewPr>
    <p:cSldViewPr>
      <p:cViewPr>
        <p:scale>
          <a:sx n="81" d="100"/>
          <a:sy n="81" d="100"/>
        </p:scale>
        <p:origin x="2035" y="298"/>
      </p:cViewPr>
      <p:guideLst>
        <p:guide orient="horz" pos="180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C20BEA7F-5DCB-452C-9A52-9654306E1942}" type="datetime1">
              <a:rPr lang="nb-NO" altLang="nb-NO"/>
              <a:pPr>
                <a:defRPr/>
              </a:pPr>
              <a:t>14.09.2016</a:t>
            </a:fld>
            <a:endParaRPr lang="nb-NO" alt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2C38AC24-8B74-4414-8D5B-98D73C68B74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711695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147D8288-D216-40A1-9922-D05B4ED4CD1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55707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3619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7254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0874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4509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1814627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7552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478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3403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ED1951B0-DE19-4E19-80A5-13B6CEDBD4C1}" type="slidenum">
              <a:rPr lang="en-US" altLang="nb-NO" sz="1200"/>
              <a:pPr>
                <a:spcBef>
                  <a:spcPct val="0"/>
                </a:spcBef>
              </a:pPr>
              <a:t>3</a:t>
            </a:fld>
            <a:endParaRPr lang="en-US" altLang="nb-NO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/>
              <a:t>Folk har jo snakket en del om DevOps her i går og i dag. Hva er egentlig DevOps?</a:t>
            </a:r>
          </a:p>
          <a:p>
            <a:pPr eaLnBrk="1" hangingPunct="1"/>
            <a:r>
              <a:rPr lang="nb-NO" altLang="nb-NO" dirty="0"/>
              <a:t>Det er vanskelig å svare entydig på.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kommunikasjon med brukere ved prodsetting/når utviklere blir driftere</a:t>
            </a:r>
          </a:p>
          <a:p>
            <a:r>
              <a:rPr lang="nb-NO" dirty="0"/>
              <a:t>dokumentasjon og sporing av endringer</a:t>
            </a:r>
          </a:p>
          <a:p>
            <a:r>
              <a:rPr lang="nb-NO" dirty="0"/>
              <a:t>tilbakerulling</a:t>
            </a:r>
          </a:p>
          <a:p>
            <a:r>
              <a:rPr lang="nb-NO" dirty="0"/>
              <a:t>avhengigheter (requirements.txt)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7D8288-D216-40A1-9922-D05B4ED4CD14}" type="slidenum">
              <a:rPr lang="en-US" altLang="nb-NO" smtClean="0"/>
              <a:pPr>
                <a:defRPr/>
              </a:pPr>
              <a:t>14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50799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En ting det innebærer er jo tettere samarbeid mellom utvikling (dev) og drift (ops), og kanskje at alle driver med begge deler.</a:t>
            </a:r>
          </a:p>
          <a:p>
            <a:endParaRPr lang="nb-NO" dirty="0"/>
          </a:p>
          <a:p>
            <a:r>
              <a:rPr lang="nb-NO" dirty="0"/>
              <a:t>Organisasjonskartet til USIT er jo noe for seg selv, men der det tidligere ikke var noe særlig skille mellom Cerebrum-utvikling og -drift, har oppgavene i de seinere årene blitt skilt mer og mer mellom ansatte, og i dag jobber vi ikke bare ikke i samme gruppe, ikke i samme seksjon, men til og med i forskjellige underavdelinger.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7D8288-D216-40A1-9922-D05B4ED4CD14}" type="slidenum">
              <a:rPr lang="en-US" altLang="nb-NO" smtClean="0"/>
              <a:pPr>
                <a:defRPr/>
              </a:pPr>
              <a:t>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1387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vi har gjort for å prøve å bryte ned igjen de siloene mellom drift og utvikling, er at utviklerne kan prodsette, og de har tilgang til produksjonsmiljøet og loggene der for å kunne feilsøke det de setter i produksjon.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7D8288-D216-40A1-9922-D05B4ED4CD14}" type="slidenum">
              <a:rPr lang="en-US" altLang="nb-NO" smtClean="0"/>
              <a:pPr>
                <a:defRPr/>
              </a:pPr>
              <a:t>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08407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En annen ting DevOps kan innebære er kontinuerlige leveranser, det vil si at det er kort pipeline fra en utviklet feature eller bugfix er ferdig, til den er i produksjon, og at ting kan settes i produksjon raskt og fortløpende.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7D8288-D216-40A1-9922-D05B4ED4CD14}" type="slidenum">
              <a:rPr lang="en-US" altLang="nb-NO" smtClean="0"/>
              <a:pPr>
                <a:defRPr/>
              </a:pPr>
              <a:t>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459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mange rett og slett ønsker seg er en knapp for produksjonssetting. DEPLOY!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7D8288-D216-40A1-9922-D05B4ED4CD14}" type="slidenum">
              <a:rPr lang="en-US" altLang="nb-NO" smtClean="0"/>
              <a:pPr>
                <a:defRPr/>
              </a:pPr>
              <a:t>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72042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har laget et egenlaget skript for prodsetting, dvs. jeg har laget det. Det er ganske ræva. Det er ikke helt en DEPLOY-knapp, og på sikt ønsker vi å erstatte det med verktøy som f. eks. Ansible.</a:t>
            </a:r>
          </a:p>
          <a:p>
            <a:endParaRPr lang="nb-NO" dirty="0"/>
          </a:p>
          <a:p>
            <a:r>
              <a:rPr lang="nb-NO" dirty="0"/>
              <a:t>Men det gjør jobben sin. Det gjør det relativt enkelt å prodsette, og i hvert fall lettere enn før. Tidligere var det ganske vanskelig å prodsette Cerebrum, databasekonstanter osv.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7D8288-D216-40A1-9922-D05B4ED4CD14}" type="slidenum">
              <a:rPr lang="en-US" altLang="nb-NO" smtClean="0"/>
              <a:pPr>
                <a:defRPr/>
              </a:pPr>
              <a:t>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155495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En annen ting som gjør det lettere er at vi bruker Git, og at all koden som er i "master" til enhver tid skal være stabil og i teorien kunne prodsettes når som helst AV HVEM SOM HELST uten grusomme konsekvenser</a:t>
            </a:r>
          </a:p>
          <a:p>
            <a:endParaRPr lang="nb-NO" dirty="0"/>
          </a:p>
          <a:p>
            <a:r>
              <a:rPr lang="nb-NO" dirty="0"/>
              <a:t>Versjonering er ut. De som følger med på kildekoden til Cerebrum har kanskje fått med seg at den har vært på versjon 0.9.16 i lang tid.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7D8288-D216-40A1-9922-D05B4ED4CD14}" type="slidenum">
              <a:rPr lang="en-US" altLang="nb-NO" smtClean="0"/>
              <a:pPr>
                <a:defRPr/>
              </a:pPr>
              <a:t>10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59719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Noe som er problematisk er at under de fleste prodsettinger må tjenester som f. eks. bofh(d) omstartes for å ta i bruk den nye koden og nye instanser. Dette går vanligvis kjapt og uten at brukerne merker det (noe særlig)</a:t>
            </a:r>
          </a:p>
          <a:p>
            <a:endParaRPr lang="nb-NO" dirty="0"/>
          </a:p>
          <a:p>
            <a:r>
              <a:rPr lang="nb-NO" dirty="0"/>
              <a:t>Men ting kan selvsagt også gå galt. Vi introduserer i blant skjulte feil som vi ikke har fanget opp. I tillegg kan det selvsagt gå så galt at tjenestene ikke kommer opp igjen etter omstart, og at den korte nedetida blir veldig merkbar.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7D8288-D216-40A1-9922-D05B4ED4CD14}" type="slidenum">
              <a:rPr lang="en-US" altLang="nb-NO" smtClean="0"/>
              <a:pPr>
                <a:defRPr/>
              </a:pPr>
              <a:t>12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28498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Da er det viktig at det er lett å teste. Automatisert testing har jo også blitt nevnt her.</a:t>
            </a:r>
          </a:p>
          <a:p>
            <a:endParaRPr lang="nb-NO" dirty="0"/>
          </a:p>
          <a:p>
            <a:r>
              <a:rPr lang="nb-NO" dirty="0"/>
              <a:t>Det er dessverre ikke så lett å teste omfattende endringer i Cerebrum.</a:t>
            </a:r>
          </a:p>
          <a:p>
            <a:endParaRPr lang="nb-NO" dirty="0"/>
          </a:p>
          <a:p>
            <a:r>
              <a:rPr lang="nb-NO" dirty="0"/>
              <a:t>Siden så mye av det vi gjør avhenger av Cerebrums tilstand til enhver tid, er også produksjonsdata viktig for å få testet.</a:t>
            </a:r>
          </a:p>
          <a:p>
            <a:endParaRPr lang="nb-NO" dirty="0"/>
          </a:p>
          <a:p>
            <a:r>
              <a:rPr lang="nb-NO" dirty="0"/>
              <a:t>En testinstans må ha noe tilsvarende produksjonsdata i databasen, og tilgang til importfilene som er i produksjon.</a:t>
            </a:r>
          </a:p>
          <a:p>
            <a:endParaRPr lang="nb-NO" dirty="0"/>
          </a:p>
          <a:p>
            <a:r>
              <a:rPr lang="nb-NO" dirty="0"/>
              <a:t>Utvikling av Cerebrum skjer i utviklings-miljøer satt opp av den enkelte utvikler (og det er like mange måter å sette opp det på som det er utviklere),</a:t>
            </a:r>
          </a:p>
          <a:p>
            <a:r>
              <a:rPr lang="nb-NO" dirty="0"/>
              <a:t>men det er mange ting som må testes, og jobber som bruker flere timer i ytterste instans.</a:t>
            </a:r>
          </a:p>
          <a:p>
            <a:endParaRPr lang="nb-NO" dirty="0"/>
          </a:p>
          <a:p>
            <a:r>
              <a:rPr lang="nb-NO" dirty="0"/>
              <a:t>Når det er sagt jobber vi hele tida med automatisert testing, og ønsker altså et fullverdig testinstansopplegg på sikt.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7D8288-D216-40A1-9922-D05B4ED4CD14}" type="slidenum">
              <a:rPr lang="en-US" altLang="nb-NO" smtClean="0"/>
              <a:pPr>
                <a:defRPr/>
              </a:pPr>
              <a:t>13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6647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83155" y="1917128"/>
            <a:ext cx="7543800" cy="9525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3155" y="2857500"/>
            <a:ext cx="7543800" cy="1460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" y="0"/>
            <a:ext cx="913819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5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94C5F-6B3D-4DD1-89F4-191A8AB193DE}" type="datetime1">
              <a:rPr lang="nb-NO" altLang="nb-NO"/>
              <a:pPr>
                <a:defRPr/>
              </a:pPr>
              <a:t>14.09.2016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4A0CB-4A16-4F04-9DA9-88D9D3900A1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78993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1" y="698500"/>
            <a:ext cx="1924050" cy="4381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698500"/>
            <a:ext cx="5619750" cy="43815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8CD8D-F530-46A2-88EB-E27C53C00749}" type="datetime1">
              <a:rPr lang="nb-NO" altLang="nb-NO"/>
              <a:pPr>
                <a:defRPr/>
              </a:pPr>
              <a:t>14.09.2016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0A2AA-D256-48EE-8413-AF73DDEC0EBA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5435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SzPct val="80000"/>
              <a:defRPr sz="15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0FE72-2DBB-427C-A6A6-B04EC9CDF915}" type="datetime1">
              <a:rPr lang="nb-NO" altLang="nb-NO"/>
              <a:pPr>
                <a:defRPr/>
              </a:pPr>
              <a:t>14.09.2016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F76B7-9E9B-4344-8FCE-B8D1DA942B90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93736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5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925" indent="0">
              <a:buNone/>
              <a:defRPr sz="1400"/>
            </a:lvl2pPr>
            <a:lvl3pPr marL="725851" indent="0">
              <a:buNone/>
              <a:defRPr sz="1300"/>
            </a:lvl3pPr>
            <a:lvl4pPr marL="1088776" indent="0">
              <a:buNone/>
              <a:defRPr sz="1100"/>
            </a:lvl4pPr>
            <a:lvl5pPr marL="1451701" indent="0">
              <a:buNone/>
              <a:defRPr sz="1100"/>
            </a:lvl5pPr>
            <a:lvl6pPr marL="1814627" indent="0">
              <a:buNone/>
              <a:defRPr sz="1100"/>
            </a:lvl6pPr>
            <a:lvl7pPr marL="2177552" indent="0">
              <a:buNone/>
              <a:defRPr sz="1100"/>
            </a:lvl7pPr>
            <a:lvl8pPr marL="2540478" indent="0">
              <a:buNone/>
              <a:defRPr sz="1100"/>
            </a:lvl8pPr>
            <a:lvl9pPr marL="2903403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2F50C-C3D3-4EF5-B3AF-BA17127D566F}" type="datetime1">
              <a:rPr lang="nb-NO" altLang="nb-NO"/>
              <a:pPr>
                <a:defRPr/>
              </a:pPr>
              <a:t>14.09.2016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44E1E-1AA9-4B3B-9020-8643E29C80AB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0950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77DDC-EF36-4983-8E51-B98AD01FBA12}" type="datetime1">
              <a:rPr lang="nb-NO" altLang="nb-NO"/>
              <a:pPr>
                <a:defRPr/>
              </a:pPr>
              <a:t>14.09.2016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C3D39-69C5-4A63-B70E-E209F3880F70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5597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0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7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0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7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447AF-10A8-4DBC-8916-6D3BCB746EC7}" type="datetime1">
              <a:rPr lang="nb-NO" altLang="nb-NO"/>
              <a:pPr>
                <a:defRPr/>
              </a:pPr>
              <a:t>14.09.2016</a:t>
            </a:fld>
            <a:endParaRPr lang="nb-NO" altLang="nb-NO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CF89C-FF9A-4241-8E8E-78C30C672CB8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4071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72C32-4FE5-409C-A726-32CB5FD54ED4}" type="datetime1">
              <a:rPr lang="nb-NO" altLang="nb-NO"/>
              <a:pPr>
                <a:defRPr/>
              </a:pPr>
              <a:t>14.09.2016</a:t>
            </a:fld>
            <a:endParaRPr lang="nb-NO" alt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271DA-B727-459F-A9D4-3F237D57052B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0220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95311-6A92-4A61-BDB8-C1B46246F1B8}" type="datetime1">
              <a:rPr lang="nb-NO" altLang="nb-NO"/>
              <a:pPr>
                <a:defRPr/>
              </a:pPr>
              <a:t>14.09.2016</a:t>
            </a:fld>
            <a:endParaRPr lang="nb-NO" alt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29AC5-407C-4B69-BEF6-C1DC0F2FF271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2349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7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4B630-26CF-456B-9C94-326AFD116F1D}" type="datetime1">
              <a:rPr lang="nb-NO" altLang="nb-NO"/>
              <a:pPr>
                <a:defRPr/>
              </a:pPr>
              <a:t>14.09.2016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765F8-E1D0-4E41-96CD-566C75A60AD2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9406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000501"/>
            <a:ext cx="5486400" cy="47228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62925" indent="0">
              <a:buNone/>
              <a:defRPr sz="2200"/>
            </a:lvl2pPr>
            <a:lvl3pPr marL="725851" indent="0">
              <a:buNone/>
              <a:defRPr sz="1900"/>
            </a:lvl3pPr>
            <a:lvl4pPr marL="1088776" indent="0">
              <a:buNone/>
              <a:defRPr sz="1600"/>
            </a:lvl4pPr>
            <a:lvl5pPr marL="1451701" indent="0">
              <a:buNone/>
              <a:defRPr sz="1600"/>
            </a:lvl5pPr>
            <a:lvl6pPr marL="1814627" indent="0">
              <a:buNone/>
              <a:defRPr sz="1600"/>
            </a:lvl6pPr>
            <a:lvl7pPr marL="2177552" indent="0">
              <a:buNone/>
              <a:defRPr sz="1600"/>
            </a:lvl7pPr>
            <a:lvl8pPr marL="2540478" indent="0">
              <a:buNone/>
              <a:defRPr sz="1600"/>
            </a:lvl8pPr>
            <a:lvl9pPr marL="2903403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472782"/>
            <a:ext cx="5486400" cy="6707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1735A-10A6-4259-8C02-09E387E8947F}" type="datetime1">
              <a:rPr lang="nb-NO" altLang="nb-NO"/>
              <a:pPr>
                <a:defRPr/>
              </a:pPr>
              <a:t>14.09.2016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42EB4-135F-40DC-A8DD-915691631EBC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9681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08025"/>
            <a:ext cx="7921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51000"/>
            <a:ext cx="7924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334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F52FC21-4817-43B4-BB64-1AADD7F278F1}" type="datetime1">
              <a:rPr lang="nb-NO" altLang="nb-NO"/>
              <a:pPr>
                <a:defRPr/>
              </a:pPr>
              <a:t>14.09.2016</a:t>
            </a:fld>
            <a:endParaRPr lang="nb-NO" alt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8463" y="53340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74041AF-5E17-4E2F-8E33-800FF7773B4B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pic>
        <p:nvPicPr>
          <p:cNvPr id="1030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7950"/>
            <a:ext cx="1081088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362925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72585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088776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45170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71463" indent="-27146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88963" indent="-225425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06463" indent="-1809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09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31950" indent="-180975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996089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6pPr>
      <a:lvl7pPr marL="2359015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7pPr>
      <a:lvl8pPr marL="2721940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8pPr>
      <a:lvl9pPr marL="3084866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25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5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70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27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552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478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403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2650" y="1917700"/>
            <a:ext cx="7543800" cy="952500"/>
          </a:xfrm>
        </p:spPr>
        <p:txBody>
          <a:bodyPr/>
          <a:lstStyle/>
          <a:p>
            <a:pPr eaLnBrk="1" hangingPunct="1"/>
            <a:r>
              <a:rPr lang="nb-NO" altLang="nb-NO" dirty="0"/>
              <a:t>Produksjonssetting i Cerebrum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2650" y="2857500"/>
            <a:ext cx="7543800" cy="1460500"/>
          </a:xfrm>
        </p:spPr>
        <p:txBody>
          <a:bodyPr/>
          <a:lstStyle/>
          <a:p>
            <a:pPr eaLnBrk="1" hangingPunct="1"/>
            <a:r>
              <a:rPr lang="nb-NO" altLang="nb-NO" dirty="0"/>
              <a:t>Hvordan blir egentlig Cerebrum prodsatt hos USIT?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08104" y="5017740"/>
            <a:ext cx="3300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Tobias V. Langhoff, Cerebrum-drift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dirty="0"/>
              <a:t>Noe utvikles i en egen Git-branch</a:t>
            </a:r>
          </a:p>
          <a:p>
            <a:pPr lvl="1"/>
            <a:r>
              <a:rPr lang="nb-NO" dirty="0"/>
              <a:t>Koblet til et Jira-issue og kanskje en RT-sak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QA: Andre utviklere ser på koden og godkjenner</a:t>
            </a:r>
          </a:p>
          <a:p>
            <a:pPr marL="457200" indent="-457200">
              <a:buFont typeface="+mj-lt"/>
              <a:buAutoNum type="arabicPeriod"/>
            </a:pPr>
            <a:endParaRPr lang="nb-NO" dirty="0"/>
          </a:p>
          <a:p>
            <a:pPr marL="457200" indent="-457200">
              <a:buFont typeface="+mj-lt"/>
              <a:buAutoNum type="arabicPeriod"/>
            </a:pPr>
            <a:endParaRPr lang="nb-NO" dirty="0"/>
          </a:p>
          <a:p>
            <a:pPr marL="457200" indent="-457200">
              <a:buFont typeface="+mj-lt"/>
              <a:buAutoNum type="arabicPeriod"/>
            </a:pPr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Koden flettes inn i «master»-branchen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Koden prodsettes</a:t>
            </a:r>
          </a:p>
          <a:p>
            <a:pPr lvl="1"/>
            <a:r>
              <a:rPr lang="nb-NO" dirty="0"/>
              <a:t>Med det samme, eller neste gang (noe annet?) prodsettes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50FE72-2DBB-427C-A6A6-B04EC9CDF915}" type="datetime1">
              <a:rPr lang="nb-NO" altLang="nb-NO" smtClean="0"/>
              <a:pPr>
                <a:defRPr/>
              </a:pPr>
              <a:t>15.09.2016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F76B7-9E9B-4344-8FCE-B8D1DA942B90}" type="slidenum">
              <a:rPr lang="en-US" altLang="nb-NO" smtClean="0"/>
              <a:pPr>
                <a:defRPr/>
              </a:pPr>
              <a:t>11</a:t>
            </a:fld>
            <a:endParaRPr lang="en-US" altLang="nb-N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611" y="2456518"/>
            <a:ext cx="295275" cy="276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4081636"/>
            <a:ext cx="638175" cy="219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855" y="1766528"/>
            <a:ext cx="1190625" cy="180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4374" y="2927970"/>
            <a:ext cx="54768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61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Fire In The Hole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Prodsetting medfører ofte omstart av tjenester</a:t>
            </a:r>
          </a:p>
          <a:p>
            <a:pPr lvl="1"/>
            <a:r>
              <a:rPr lang="nb-NO" dirty="0"/>
              <a:t>Spesielt merkbart: bofh-demonen</a:t>
            </a:r>
          </a:p>
          <a:p>
            <a:r>
              <a:rPr lang="nb-NO" dirty="0"/>
              <a:t>Feil skjer</a:t>
            </a:r>
          </a:p>
          <a:p>
            <a:pPr lvl="1"/>
            <a:r>
              <a:rPr lang="nb-NO" dirty="0"/>
              <a:t>Skjulte feil som dere oppdager</a:t>
            </a:r>
          </a:p>
          <a:p>
            <a:pPr lvl="1"/>
            <a:r>
              <a:rPr lang="nb-NO" dirty="0"/>
              <a:t>Feil som gjør at tjenestene ikke kommer opp</a:t>
            </a:r>
          </a:p>
          <a:p>
            <a:pPr lvl="1"/>
            <a:r>
              <a:rPr lang="nb-NO" dirty="0"/>
              <a:t>Feil som gjør at framtidige jobber kræsjer</a:t>
            </a:r>
          </a:p>
          <a:p>
            <a:r>
              <a:rPr lang="nb-NO" dirty="0"/>
              <a:t>Rulle tilbake eller fikse?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50FE72-2DBB-427C-A6A6-B04EC9CDF915}" type="datetime1">
              <a:rPr lang="nb-NO" altLang="nb-NO" smtClean="0"/>
              <a:pPr>
                <a:defRPr/>
              </a:pPr>
              <a:t>15.09.2016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F76B7-9E9B-4344-8FCE-B8D1DA942B90}" type="slidenum">
              <a:rPr lang="en-US" altLang="nb-NO" smtClean="0"/>
              <a:pPr>
                <a:defRPr/>
              </a:pPr>
              <a:t>12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826540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Ikke lett å teste Cerebrum</a:t>
            </a:r>
          </a:p>
          <a:p>
            <a:r>
              <a:rPr lang="nb-NO" dirty="0"/>
              <a:t>Avhengige av tilstanden i produksjonsinstansen</a:t>
            </a:r>
          </a:p>
          <a:p>
            <a:pPr lvl="1"/>
            <a:r>
              <a:rPr lang="nb-NO" dirty="0"/>
              <a:t>Database</a:t>
            </a:r>
          </a:p>
          <a:p>
            <a:pPr lvl="1"/>
            <a:r>
              <a:rPr lang="nb-NO" dirty="0"/>
              <a:t>Importfiler</a:t>
            </a:r>
          </a:p>
          <a:p>
            <a:r>
              <a:rPr lang="nb-NO" dirty="0"/>
              <a:t>Mange ting må testes</a:t>
            </a:r>
          </a:p>
          <a:p>
            <a:r>
              <a:rPr lang="nb-NO" dirty="0"/>
              <a:t>Noen jobber bruker laaang tid</a:t>
            </a:r>
          </a:p>
          <a:p>
            <a:r>
              <a:rPr lang="nb-NO" dirty="0"/>
              <a:t>Vi jobber med automatisert testing</a:t>
            </a:r>
          </a:p>
          <a:p>
            <a:r>
              <a:rPr lang="nb-NO" dirty="0"/>
              <a:t>Overvåkning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50FE72-2DBB-427C-A6A6-B04EC9CDF915}" type="datetime1">
              <a:rPr lang="nb-NO" altLang="nb-NO" smtClean="0"/>
              <a:pPr>
                <a:defRPr/>
              </a:pPr>
              <a:t>15.09.2016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F76B7-9E9B-4344-8FCE-B8D1DA942B90}" type="slidenum">
              <a:rPr lang="en-US" altLang="nb-NO" smtClean="0"/>
              <a:pPr>
                <a:defRPr/>
              </a:pPr>
              <a:t>13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250447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Flere 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Faste prodsettingstidspunkt vs kontinuerlige leveranser</a:t>
            </a:r>
          </a:p>
          <a:p>
            <a:r>
              <a:rPr lang="nb-NO" dirty="0"/>
              <a:t>Kommunisere til partnere/brukere</a:t>
            </a:r>
          </a:p>
          <a:p>
            <a:r>
              <a:rPr lang="nb-NO" dirty="0"/>
              <a:t>Dokumentasjon og sporing av endringer</a:t>
            </a:r>
          </a:p>
          <a:p>
            <a:r>
              <a:rPr lang="nb-NO" dirty="0"/>
              <a:t>Kobling mellom kode og konfigurasjon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50FE72-2DBB-427C-A6A6-B04EC9CDF915}" type="datetime1">
              <a:rPr lang="nb-NO" altLang="nb-NO" smtClean="0"/>
              <a:pPr>
                <a:defRPr/>
              </a:pPr>
              <a:t>15.09.2016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F76B7-9E9B-4344-8FCE-B8D1DA942B90}" type="slidenum">
              <a:rPr lang="en-US" altLang="nb-NO" smtClean="0"/>
              <a:pPr>
                <a:defRPr/>
              </a:pPr>
              <a:t>14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225335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906463" indent="-180975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270000" indent="-18097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1631950" indent="-180975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0891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5463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0035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4607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8F6855-4C48-461B-91CA-660B5D1C0783}" type="datetime1">
              <a:rPr lang="nb-NO" altLang="nb-NO" sz="70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14.09.2016</a:t>
            </a:fld>
            <a:endParaRPr lang="nb-NO" altLang="nb-NO" sz="700">
              <a:solidFill>
                <a:schemeClr val="bg2"/>
              </a:solidFill>
            </a:endParaRP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906463" indent="-180975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270000" indent="-18097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1631950" indent="-180975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0891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5463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0035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4607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BDAC7A-DAB3-44D5-A3D3-40BB53A9A812}" type="slidenum">
              <a:rPr lang="en-US" altLang="nb-NO" sz="70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nb-NO" sz="700">
              <a:solidFill>
                <a:schemeClr val="bg2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DevOps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Hva er egentlig DevOps?</a:t>
            </a:r>
          </a:p>
        </p:txBody>
      </p:sp>
      <p:pic>
        <p:nvPicPr>
          <p:cNvPr id="1028" name="Picture 4" descr="http://cdn.tricentis.com/wp-content/uploads/2016/04/DevOps-cycle-PPT-COLOU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5" y="913284"/>
            <a:ext cx="815181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DevOps?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80324"/>
            <a:ext cx="3377952" cy="1887319"/>
          </a:xfrm>
        </p:spPr>
        <p:txBody>
          <a:bodyPr/>
          <a:lstStyle/>
          <a:p>
            <a:r>
              <a:rPr lang="nb-NO" altLang="nb-NO" dirty="0"/>
              <a:t>DevOps er litt som speilet i Harry Potter:</a:t>
            </a:r>
            <a:br>
              <a:rPr lang="nb-NO" altLang="nb-NO" dirty="0"/>
            </a:br>
            <a:br>
              <a:rPr lang="nb-NO" altLang="nb-NO" dirty="0"/>
            </a:br>
            <a:r>
              <a:rPr lang="nb-NO" altLang="nb-NO" dirty="0"/>
              <a:t>Du ser det du ønsker deg.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50FE72-2DBB-427C-A6A6-B04EC9CDF915}" type="datetime1">
              <a:rPr lang="nb-NO" altLang="nb-NO" smtClean="0"/>
              <a:pPr>
                <a:defRPr/>
              </a:pPr>
              <a:t>14.09.2016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F76B7-9E9B-4344-8FCE-B8D1DA942B90}" type="slidenum">
              <a:rPr lang="en-US" altLang="nb-NO" smtClean="0"/>
              <a:pPr>
                <a:defRPr/>
              </a:pPr>
              <a:t>4</a:t>
            </a:fld>
            <a:endParaRPr lang="en-US" altLang="nb-NO"/>
          </a:p>
        </p:txBody>
      </p:sp>
      <p:pic>
        <p:nvPicPr>
          <p:cNvPr id="2050" name="Picture 2" descr="http://pm1.narvii.com/5837/8af62271d72ec72bfeadbf9f4591e265b989c9ed_h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7380"/>
            <a:ext cx="4618856" cy="320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9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DevOps på USIT?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Tettere samarbeid mellom utvikling (dev) og drift (ops)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50FE72-2DBB-427C-A6A6-B04EC9CDF915}" type="datetime1">
              <a:rPr lang="nb-NO" altLang="nb-NO" smtClean="0"/>
              <a:pPr>
                <a:defRPr/>
              </a:pPr>
              <a:t>14.09.2016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F76B7-9E9B-4344-8FCE-B8D1DA942B90}" type="slidenum">
              <a:rPr lang="en-US" altLang="nb-NO" smtClean="0"/>
              <a:pPr>
                <a:defRPr/>
              </a:pPr>
              <a:t>5</a:t>
            </a:fld>
            <a:endParaRPr lang="en-US" alt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7602"/>
            <a:ext cx="9144000" cy="348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1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DevOps på USIT?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Drifterne deltar i SCRUM-sprintene </a:t>
            </a:r>
          </a:p>
          <a:p>
            <a:r>
              <a:rPr lang="nb-NO" dirty="0"/>
              <a:t>Utviklerne kan prodsette</a:t>
            </a:r>
          </a:p>
          <a:p>
            <a:pPr lvl="1"/>
            <a:r>
              <a:rPr lang="nb-NO" dirty="0"/>
              <a:t>Tilgang til produksjonsmiljø</a:t>
            </a:r>
          </a:p>
          <a:p>
            <a:pPr lvl="1"/>
            <a:r>
              <a:rPr lang="nb-NO" dirty="0"/>
              <a:t>Logger for feilsøking</a:t>
            </a:r>
          </a:p>
          <a:p>
            <a:r>
              <a:rPr lang="nb-NO" dirty="0"/>
              <a:t>Kontinuerlige leveranser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50FE72-2DBB-427C-A6A6-B04EC9CDF915}" type="datetime1">
              <a:rPr lang="nb-NO" altLang="nb-NO" smtClean="0"/>
              <a:pPr>
                <a:defRPr/>
              </a:pPr>
              <a:t>14.09.2016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F76B7-9E9B-4344-8FCE-B8D1DA942B90}" type="slidenum">
              <a:rPr lang="en-US" altLang="nb-NO" smtClean="0"/>
              <a:pPr>
                <a:defRPr/>
              </a:pPr>
              <a:t>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823206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Kontinuerlige leveranser: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Kort pipeline fra en feature er utviklet ferdig, til produksjon</a:t>
            </a:r>
          </a:p>
          <a:p>
            <a:r>
              <a:rPr lang="nb-NO" dirty="0"/>
              <a:t>Ting kan settes i produksjon</a:t>
            </a:r>
          </a:p>
          <a:p>
            <a:pPr lvl="1"/>
            <a:r>
              <a:rPr lang="nb-NO" dirty="0"/>
              <a:t>Raskt</a:t>
            </a:r>
          </a:p>
          <a:p>
            <a:pPr lvl="1"/>
            <a:r>
              <a:rPr lang="nb-NO" dirty="0"/>
              <a:t>Fortløpende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50FE72-2DBB-427C-A6A6-B04EC9CDF915}" type="datetime1">
              <a:rPr lang="nb-NO" altLang="nb-NO" smtClean="0"/>
              <a:pPr>
                <a:defRPr/>
              </a:pPr>
              <a:t>14.09.2016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F76B7-9E9B-4344-8FCE-B8D1DA942B90}" type="slidenum">
              <a:rPr lang="en-US" altLang="nb-NO" smtClean="0"/>
              <a:pPr>
                <a:defRPr/>
              </a:pPr>
              <a:t>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142475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Kontinuerlige leveranser: Pipe dream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Prodsettingsknapp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50FE72-2DBB-427C-A6A6-B04EC9CDF915}" type="datetime1">
              <a:rPr lang="nb-NO" altLang="nb-NO" smtClean="0"/>
              <a:pPr>
                <a:defRPr/>
              </a:pPr>
              <a:t>14.09.2016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F76B7-9E9B-4344-8FCE-B8D1DA942B90}" type="slidenum">
              <a:rPr lang="en-US" altLang="nb-NO" smtClean="0"/>
              <a:pPr>
                <a:defRPr/>
              </a:pPr>
              <a:t>8</a:t>
            </a:fld>
            <a:endParaRPr lang="en-US" altLang="nb-NO"/>
          </a:p>
        </p:txBody>
      </p:sp>
      <p:pic>
        <p:nvPicPr>
          <p:cNvPr id="6" name="Picture 2" descr="https://media.tenor.co/images/61170a2f6c22319d6c179a7a073e30d3/ra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115" y="2158711"/>
            <a:ext cx="4239394" cy="317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285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Skript for prodsetting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Prodsetter kode på alle/enkelte instanser</a:t>
            </a:r>
          </a:p>
          <a:p>
            <a:r>
              <a:rPr lang="nb-NO" dirty="0"/>
              <a:t>Oppdaterer databasekonstanter</a:t>
            </a:r>
          </a:p>
          <a:p>
            <a:r>
              <a:rPr lang="nb-NO" dirty="0"/>
              <a:t>Omstarter tjenester</a:t>
            </a:r>
          </a:p>
          <a:p>
            <a:endParaRPr lang="nb-NO" dirty="0"/>
          </a:p>
          <a:p>
            <a:r>
              <a:rPr lang="nb-NO" dirty="0"/>
              <a:t>Stygt og ment å være midlertidig</a:t>
            </a:r>
          </a:p>
          <a:p>
            <a:r>
              <a:rPr lang="nb-NO" dirty="0"/>
              <a:t>Vil erstatte det med verktøy som f. eks. Ansible</a:t>
            </a:r>
          </a:p>
          <a:p>
            <a:r>
              <a:rPr lang="nb-NO" dirty="0"/>
              <a:t>Laget av meg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50FE72-2DBB-427C-A6A6-B04EC9CDF915}" type="datetime1">
              <a:rPr lang="nb-NO" altLang="nb-NO" smtClean="0"/>
              <a:pPr>
                <a:defRPr/>
              </a:pPr>
              <a:t>14.09.2016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F76B7-9E9B-4344-8FCE-B8D1DA942B90}" type="slidenum">
              <a:rPr lang="en-US" altLang="nb-NO" smtClean="0"/>
              <a:pPr>
                <a:defRPr/>
              </a:pPr>
              <a:t>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686339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All kode som er i «master» skal være stabil og kunne prodsettes</a:t>
            </a:r>
          </a:p>
          <a:p>
            <a:pPr lvl="1"/>
            <a:r>
              <a:rPr lang="nb-NO" dirty="0"/>
              <a:t>Når som helst</a:t>
            </a:r>
          </a:p>
          <a:p>
            <a:pPr lvl="1"/>
            <a:r>
              <a:rPr lang="nb-NO" dirty="0"/>
              <a:t>Av hvem som helst</a:t>
            </a:r>
          </a:p>
          <a:p>
            <a:pPr lvl="1"/>
            <a:endParaRPr lang="nb-NO" dirty="0"/>
          </a:p>
          <a:p>
            <a:r>
              <a:rPr lang="nb-NO" dirty="0"/>
              <a:t>Bleeding edge. Ingen versjonering.</a:t>
            </a:r>
          </a:p>
          <a:p>
            <a:pPr lvl="1"/>
            <a:r>
              <a:rPr lang="nb-NO" dirty="0"/>
              <a:t>0.9.16</a:t>
            </a:r>
          </a:p>
          <a:p>
            <a:pPr lvl="1"/>
            <a:endParaRPr lang="nb-NO" dirty="0"/>
          </a:p>
          <a:p>
            <a:r>
              <a:rPr lang="nb-NO" dirty="0"/>
              <a:t>Atlassian Bitbucket (Stash) og Jira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50FE72-2DBB-427C-A6A6-B04EC9CDF915}" type="datetime1">
              <a:rPr lang="nb-NO" altLang="nb-NO" smtClean="0"/>
              <a:pPr>
                <a:defRPr/>
              </a:pPr>
              <a:t>14.09.2016</a:t>
            </a:fld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CF76B7-9E9B-4344-8FCE-B8D1DA942B90}" type="slidenum">
              <a:rPr lang="en-US" altLang="nb-NO" smtClean="0"/>
              <a:pPr>
                <a:defRPr/>
              </a:pPr>
              <a:t>10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20960511"/>
      </p:ext>
    </p:extLst>
  </p:cSld>
  <p:clrMapOvr>
    <a:masterClrMapping/>
  </p:clrMapOvr>
</p:sld>
</file>

<file path=ppt/theme/theme1.xml><?xml version="1.0" encoding="utf-8"?>
<a:theme xmlns:a="http://schemas.openxmlformats.org/drawingml/2006/main" name="usit2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usit2</Template>
  <TotalTime>120</TotalTime>
  <Words>968</Words>
  <Application>Microsoft Office PowerPoint</Application>
  <PresentationFormat>On-screen Show (16:10)</PresentationFormat>
  <Paragraphs>138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ヒラギノ角ゴ Pro W3</vt:lpstr>
      <vt:lpstr>usit2</vt:lpstr>
      <vt:lpstr>Produksjonssetting i Cerebrum</vt:lpstr>
      <vt:lpstr>DevOps</vt:lpstr>
      <vt:lpstr>Hva er DevOps?</vt:lpstr>
      <vt:lpstr>Hva er DevOps på USIT?</vt:lpstr>
      <vt:lpstr>Hva er DevOps på USIT?</vt:lpstr>
      <vt:lpstr>Kontinuerlige leveranser: Pipeline</vt:lpstr>
      <vt:lpstr>Kontinuerlige leveranser: Pipe dream</vt:lpstr>
      <vt:lpstr>Skript for prodsetting</vt:lpstr>
      <vt:lpstr>Git</vt:lpstr>
      <vt:lpstr>Git</vt:lpstr>
      <vt:lpstr>Fire In The Hole</vt:lpstr>
      <vt:lpstr>Testing</vt:lpstr>
      <vt:lpstr>Flere ting</vt:lpstr>
    </vt:vector>
  </TitlesOfParts>
  <Company>Universitetet i Oslo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Produksjonssetting i Cerebrum</dc:title>
  <dc:creator>Tobias Langhoff</dc:creator>
  <cp:lastModifiedBy>Tobias Langhoff</cp:lastModifiedBy>
  <cp:revision>12</cp:revision>
  <dcterms:created xsi:type="dcterms:W3CDTF">2016-09-14T20:23:06Z</dcterms:created>
  <dcterms:modified xsi:type="dcterms:W3CDTF">2016-09-14T22:23:57Z</dcterms:modified>
</cp:coreProperties>
</file>