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788" r:id="rId1"/>
  </p:sldMasterIdLst>
  <p:notesMasterIdLst>
    <p:notesMasterId r:id="rId8"/>
  </p:notesMasterIdLst>
  <p:handoutMasterIdLst>
    <p:handoutMasterId r:id="rId9"/>
  </p:handoutMasterIdLst>
  <p:sldIdLst>
    <p:sldId id="258" r:id="rId2"/>
    <p:sldId id="261" r:id="rId3"/>
    <p:sldId id="272" r:id="rId4"/>
    <p:sldId id="269" r:id="rId5"/>
    <p:sldId id="271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54"/>
    <p:restoredTop sz="95051"/>
  </p:normalViewPr>
  <p:slideViewPr>
    <p:cSldViewPr>
      <p:cViewPr>
        <p:scale>
          <a:sx n="80" d="100"/>
          <a:sy n="80" d="100"/>
        </p:scale>
        <p:origin x="-920" y="-76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oleObject" Target="Workbook1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59658103418407"/>
          <c:y val="0.0545432098765432"/>
          <c:w val="0.940341896581593"/>
          <c:h val="0.840028968601147"/>
        </c:manualLayout>
      </c:layout>
      <c:lineChart>
        <c:grouping val="standard"/>
        <c:varyColors val="0"/>
        <c:ser>
          <c:idx val="0"/>
          <c:order val="0"/>
          <c:tx>
            <c:strRef>
              <c:f>Sheet1!$C$1:$C$30</c:f>
              <c:strCache>
                <c:ptCount val="30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softEdge rad="0"/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>
                <a:softEdge rad="0"/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numRef>
              <c:f>Sheet1!$B$31:$B$181</c:f>
              <c:numCache>
                <c:formatCode>m/d/yy</c:formatCode>
                <c:ptCount val="151"/>
                <c:pt idx="0">
                  <c:v>41764.0</c:v>
                </c:pt>
                <c:pt idx="1">
                  <c:v>41784.0</c:v>
                </c:pt>
                <c:pt idx="2">
                  <c:v>41784.0</c:v>
                </c:pt>
                <c:pt idx="3">
                  <c:v>41791.0</c:v>
                </c:pt>
                <c:pt idx="4">
                  <c:v>41807.0</c:v>
                </c:pt>
                <c:pt idx="5">
                  <c:v>41827.0</c:v>
                </c:pt>
                <c:pt idx="6">
                  <c:v>41823.0</c:v>
                </c:pt>
                <c:pt idx="7">
                  <c:v>41823.0</c:v>
                </c:pt>
                <c:pt idx="8">
                  <c:v>41823.0</c:v>
                </c:pt>
                <c:pt idx="9">
                  <c:v>41823.0</c:v>
                </c:pt>
                <c:pt idx="10">
                  <c:v>41852.0</c:v>
                </c:pt>
                <c:pt idx="11">
                  <c:v>41852.0</c:v>
                </c:pt>
                <c:pt idx="12">
                  <c:v>41836.0</c:v>
                </c:pt>
                <c:pt idx="13">
                  <c:v>41836.0</c:v>
                </c:pt>
                <c:pt idx="14">
                  <c:v>41890.0</c:v>
                </c:pt>
                <c:pt idx="15">
                  <c:v>41900.0</c:v>
                </c:pt>
                <c:pt idx="16">
                  <c:v>41871.0</c:v>
                </c:pt>
                <c:pt idx="17">
                  <c:v>41922.0</c:v>
                </c:pt>
                <c:pt idx="18">
                  <c:v>41936.0</c:v>
                </c:pt>
                <c:pt idx="19">
                  <c:v>41936.0</c:v>
                </c:pt>
                <c:pt idx="20">
                  <c:v>41942.0</c:v>
                </c:pt>
                <c:pt idx="21">
                  <c:v>41946.0</c:v>
                </c:pt>
                <c:pt idx="22">
                  <c:v>41983.0</c:v>
                </c:pt>
                <c:pt idx="23">
                  <c:v>42023.0</c:v>
                </c:pt>
                <c:pt idx="24">
                  <c:v>42020.0</c:v>
                </c:pt>
                <c:pt idx="25">
                  <c:v>42020.0</c:v>
                </c:pt>
                <c:pt idx="26">
                  <c:v>42020.0</c:v>
                </c:pt>
                <c:pt idx="27">
                  <c:v>42020.0</c:v>
                </c:pt>
                <c:pt idx="28">
                  <c:v>42020.0</c:v>
                </c:pt>
                <c:pt idx="29">
                  <c:v>42026.0</c:v>
                </c:pt>
                <c:pt idx="30">
                  <c:v>42024.0</c:v>
                </c:pt>
                <c:pt idx="31">
                  <c:v>42058.0</c:v>
                </c:pt>
                <c:pt idx="32">
                  <c:v>42059.0</c:v>
                </c:pt>
                <c:pt idx="33">
                  <c:v>42059.0</c:v>
                </c:pt>
                <c:pt idx="34">
                  <c:v>42059.0</c:v>
                </c:pt>
                <c:pt idx="35">
                  <c:v>42059.0</c:v>
                </c:pt>
                <c:pt idx="36">
                  <c:v>42064.0</c:v>
                </c:pt>
                <c:pt idx="37">
                  <c:v>42064.0</c:v>
                </c:pt>
                <c:pt idx="38">
                  <c:v>42066.0</c:v>
                </c:pt>
                <c:pt idx="39">
                  <c:v>42072.0</c:v>
                </c:pt>
                <c:pt idx="40">
                  <c:v>42068.0</c:v>
                </c:pt>
                <c:pt idx="41">
                  <c:v>42108.0</c:v>
                </c:pt>
                <c:pt idx="42">
                  <c:v>42124.0</c:v>
                </c:pt>
                <c:pt idx="43">
                  <c:v>42139.0</c:v>
                </c:pt>
                <c:pt idx="44">
                  <c:v>42142.0</c:v>
                </c:pt>
                <c:pt idx="45">
                  <c:v>42156.0</c:v>
                </c:pt>
                <c:pt idx="46">
                  <c:v>42098.0</c:v>
                </c:pt>
                <c:pt idx="47">
                  <c:v>42165.0</c:v>
                </c:pt>
                <c:pt idx="48">
                  <c:v>42165.0</c:v>
                </c:pt>
                <c:pt idx="49">
                  <c:v>42192.0</c:v>
                </c:pt>
                <c:pt idx="50">
                  <c:v>42195.0</c:v>
                </c:pt>
                <c:pt idx="51">
                  <c:v>42195.0</c:v>
                </c:pt>
                <c:pt idx="52">
                  <c:v>42195.0</c:v>
                </c:pt>
                <c:pt idx="53">
                  <c:v>42195.0</c:v>
                </c:pt>
                <c:pt idx="54">
                  <c:v>42209.0</c:v>
                </c:pt>
                <c:pt idx="55">
                  <c:v>42209.0</c:v>
                </c:pt>
                <c:pt idx="56">
                  <c:v>42209.0</c:v>
                </c:pt>
                <c:pt idx="57">
                  <c:v>42209.0</c:v>
                </c:pt>
                <c:pt idx="58">
                  <c:v>42209.0</c:v>
                </c:pt>
                <c:pt idx="59">
                  <c:v>42240.0</c:v>
                </c:pt>
                <c:pt idx="60">
                  <c:v>42251.0</c:v>
                </c:pt>
                <c:pt idx="61">
                  <c:v>42271.0</c:v>
                </c:pt>
                <c:pt idx="62">
                  <c:v>42271.0</c:v>
                </c:pt>
                <c:pt idx="63">
                  <c:v>42271.0</c:v>
                </c:pt>
                <c:pt idx="64">
                  <c:v>42268.0</c:v>
                </c:pt>
                <c:pt idx="65">
                  <c:v>42252.0</c:v>
                </c:pt>
                <c:pt idx="66">
                  <c:v>42252.0</c:v>
                </c:pt>
                <c:pt idx="67">
                  <c:v>42252.0</c:v>
                </c:pt>
                <c:pt idx="68">
                  <c:v>42283.0</c:v>
                </c:pt>
                <c:pt idx="69">
                  <c:v>42283.0</c:v>
                </c:pt>
                <c:pt idx="70">
                  <c:v>42283.0</c:v>
                </c:pt>
                <c:pt idx="71">
                  <c:v>42291.0</c:v>
                </c:pt>
                <c:pt idx="72">
                  <c:v>42289.0</c:v>
                </c:pt>
                <c:pt idx="73">
                  <c:v>42309.0</c:v>
                </c:pt>
                <c:pt idx="74">
                  <c:v>42319.0</c:v>
                </c:pt>
                <c:pt idx="75">
                  <c:v>42319.0</c:v>
                </c:pt>
                <c:pt idx="76">
                  <c:v>42319.0</c:v>
                </c:pt>
                <c:pt idx="77">
                  <c:v>42321.0</c:v>
                </c:pt>
                <c:pt idx="78">
                  <c:v>42321.0</c:v>
                </c:pt>
                <c:pt idx="79">
                  <c:v>42321.0</c:v>
                </c:pt>
                <c:pt idx="80">
                  <c:v>42321.0</c:v>
                </c:pt>
                <c:pt idx="81">
                  <c:v>42331.0</c:v>
                </c:pt>
                <c:pt idx="82">
                  <c:v>42331.0</c:v>
                </c:pt>
                <c:pt idx="83">
                  <c:v>42315.0</c:v>
                </c:pt>
                <c:pt idx="84">
                  <c:v>42345.0</c:v>
                </c:pt>
                <c:pt idx="85">
                  <c:v>42347.0</c:v>
                </c:pt>
                <c:pt idx="86">
                  <c:v>42347.0</c:v>
                </c:pt>
                <c:pt idx="87">
                  <c:v>42347.0</c:v>
                </c:pt>
                <c:pt idx="88">
                  <c:v>42394.0</c:v>
                </c:pt>
                <c:pt idx="89">
                  <c:v>42394.0</c:v>
                </c:pt>
                <c:pt idx="90">
                  <c:v>42396.0</c:v>
                </c:pt>
                <c:pt idx="91">
                  <c:v>42396.0</c:v>
                </c:pt>
                <c:pt idx="92">
                  <c:v>42396.0</c:v>
                </c:pt>
                <c:pt idx="93">
                  <c:v>42396.0</c:v>
                </c:pt>
                <c:pt idx="94">
                  <c:v>42396.0</c:v>
                </c:pt>
                <c:pt idx="95">
                  <c:v>42401.0</c:v>
                </c:pt>
                <c:pt idx="96">
                  <c:v>42412.0</c:v>
                </c:pt>
                <c:pt idx="97">
                  <c:v>42422.0</c:v>
                </c:pt>
                <c:pt idx="98">
                  <c:v>42422.0</c:v>
                </c:pt>
                <c:pt idx="99">
                  <c:v>42424.0</c:v>
                </c:pt>
                <c:pt idx="100">
                  <c:v>42424.0</c:v>
                </c:pt>
                <c:pt idx="101">
                  <c:v>42426.0</c:v>
                </c:pt>
                <c:pt idx="102">
                  <c:v>42426.0</c:v>
                </c:pt>
                <c:pt idx="103">
                  <c:v>42426.0</c:v>
                </c:pt>
                <c:pt idx="104">
                  <c:v>42432.0</c:v>
                </c:pt>
                <c:pt idx="105">
                  <c:v>42432.0</c:v>
                </c:pt>
                <c:pt idx="106">
                  <c:v>42440.0</c:v>
                </c:pt>
                <c:pt idx="107">
                  <c:v>42440.0</c:v>
                </c:pt>
                <c:pt idx="108">
                  <c:v>42452.0</c:v>
                </c:pt>
                <c:pt idx="109">
                  <c:v>42452.0</c:v>
                </c:pt>
                <c:pt idx="110">
                  <c:v>42446.0</c:v>
                </c:pt>
                <c:pt idx="111">
                  <c:v>42452.0</c:v>
                </c:pt>
                <c:pt idx="112">
                  <c:v>42459.0</c:v>
                </c:pt>
                <c:pt idx="113">
                  <c:v>42459.0</c:v>
                </c:pt>
                <c:pt idx="114">
                  <c:v>42459.0</c:v>
                </c:pt>
                <c:pt idx="115">
                  <c:v>42459.0</c:v>
                </c:pt>
                <c:pt idx="116">
                  <c:v>42466.0</c:v>
                </c:pt>
                <c:pt idx="117">
                  <c:v>42466.0</c:v>
                </c:pt>
                <c:pt idx="118">
                  <c:v>42466.0</c:v>
                </c:pt>
                <c:pt idx="119">
                  <c:v>42492.0</c:v>
                </c:pt>
                <c:pt idx="120">
                  <c:v>42492.0</c:v>
                </c:pt>
                <c:pt idx="121">
                  <c:v>42492.0</c:v>
                </c:pt>
                <c:pt idx="122">
                  <c:v>42499.0</c:v>
                </c:pt>
                <c:pt idx="123">
                  <c:v>42499.0</c:v>
                </c:pt>
                <c:pt idx="124">
                  <c:v>42500.0</c:v>
                </c:pt>
                <c:pt idx="125">
                  <c:v>42500.0</c:v>
                </c:pt>
                <c:pt idx="126">
                  <c:v>42500.0</c:v>
                </c:pt>
                <c:pt idx="127">
                  <c:v>42510.0</c:v>
                </c:pt>
                <c:pt idx="128">
                  <c:v>42510.0</c:v>
                </c:pt>
                <c:pt idx="129">
                  <c:v>42513.0</c:v>
                </c:pt>
                <c:pt idx="130">
                  <c:v>42521.0</c:v>
                </c:pt>
              </c:numCache>
            </c:numRef>
          </c:cat>
          <c:val>
            <c:numRef>
              <c:f>Sheet1!$C$31:$C$181</c:f>
              <c:numCache>
                <c:formatCode>General</c:formatCode>
                <c:ptCount val="151"/>
                <c:pt idx="0">
                  <c:v>31.0</c:v>
                </c:pt>
                <c:pt idx="1">
                  <c:v>32.0</c:v>
                </c:pt>
                <c:pt idx="2">
                  <c:v>33.0</c:v>
                </c:pt>
                <c:pt idx="3">
                  <c:v>34.0</c:v>
                </c:pt>
                <c:pt idx="4">
                  <c:v>35.0</c:v>
                </c:pt>
                <c:pt idx="5">
                  <c:v>36.0</c:v>
                </c:pt>
                <c:pt idx="6">
                  <c:v>37.0</c:v>
                </c:pt>
                <c:pt idx="7">
                  <c:v>38.0</c:v>
                </c:pt>
                <c:pt idx="8">
                  <c:v>39.0</c:v>
                </c:pt>
                <c:pt idx="9">
                  <c:v>40.0</c:v>
                </c:pt>
                <c:pt idx="10">
                  <c:v>41.0</c:v>
                </c:pt>
                <c:pt idx="11">
                  <c:v>42.0</c:v>
                </c:pt>
                <c:pt idx="12">
                  <c:v>43.0</c:v>
                </c:pt>
                <c:pt idx="13">
                  <c:v>44.0</c:v>
                </c:pt>
                <c:pt idx="14">
                  <c:v>45.0</c:v>
                </c:pt>
                <c:pt idx="15">
                  <c:v>46.0</c:v>
                </c:pt>
                <c:pt idx="16">
                  <c:v>47.0</c:v>
                </c:pt>
                <c:pt idx="17">
                  <c:v>48.0</c:v>
                </c:pt>
                <c:pt idx="18">
                  <c:v>49.0</c:v>
                </c:pt>
                <c:pt idx="19">
                  <c:v>50.0</c:v>
                </c:pt>
                <c:pt idx="20">
                  <c:v>51.0</c:v>
                </c:pt>
                <c:pt idx="21">
                  <c:v>52.0</c:v>
                </c:pt>
                <c:pt idx="22">
                  <c:v>53.0</c:v>
                </c:pt>
                <c:pt idx="23">
                  <c:v>54.0</c:v>
                </c:pt>
                <c:pt idx="24">
                  <c:v>55.0</c:v>
                </c:pt>
                <c:pt idx="25">
                  <c:v>56.0</c:v>
                </c:pt>
                <c:pt idx="26">
                  <c:v>57.0</c:v>
                </c:pt>
                <c:pt idx="27">
                  <c:v>58.0</c:v>
                </c:pt>
                <c:pt idx="28">
                  <c:v>59.0</c:v>
                </c:pt>
                <c:pt idx="29">
                  <c:v>60.0</c:v>
                </c:pt>
                <c:pt idx="30">
                  <c:v>61.0</c:v>
                </c:pt>
                <c:pt idx="31">
                  <c:v>62.0</c:v>
                </c:pt>
                <c:pt idx="32">
                  <c:v>63.0</c:v>
                </c:pt>
                <c:pt idx="33">
                  <c:v>64.0</c:v>
                </c:pt>
                <c:pt idx="34">
                  <c:v>65.0</c:v>
                </c:pt>
                <c:pt idx="35">
                  <c:v>66.0</c:v>
                </c:pt>
                <c:pt idx="36">
                  <c:v>67.0</c:v>
                </c:pt>
                <c:pt idx="37">
                  <c:v>68.0</c:v>
                </c:pt>
                <c:pt idx="38">
                  <c:v>69.0</c:v>
                </c:pt>
                <c:pt idx="39">
                  <c:v>70.0</c:v>
                </c:pt>
                <c:pt idx="40">
                  <c:v>71.0</c:v>
                </c:pt>
                <c:pt idx="41">
                  <c:v>72.0</c:v>
                </c:pt>
                <c:pt idx="42">
                  <c:v>73.0</c:v>
                </c:pt>
                <c:pt idx="43">
                  <c:v>74.0</c:v>
                </c:pt>
                <c:pt idx="44">
                  <c:v>75.0</c:v>
                </c:pt>
                <c:pt idx="45">
                  <c:v>76.0</c:v>
                </c:pt>
                <c:pt idx="46">
                  <c:v>77.0</c:v>
                </c:pt>
                <c:pt idx="47">
                  <c:v>78.0</c:v>
                </c:pt>
                <c:pt idx="48">
                  <c:v>79.0</c:v>
                </c:pt>
                <c:pt idx="49">
                  <c:v>80.0</c:v>
                </c:pt>
                <c:pt idx="50">
                  <c:v>81.0</c:v>
                </c:pt>
                <c:pt idx="51">
                  <c:v>82.0</c:v>
                </c:pt>
                <c:pt idx="52">
                  <c:v>83.0</c:v>
                </c:pt>
                <c:pt idx="53">
                  <c:v>84.0</c:v>
                </c:pt>
                <c:pt idx="54">
                  <c:v>85.0</c:v>
                </c:pt>
                <c:pt idx="55">
                  <c:v>86.0</c:v>
                </c:pt>
                <c:pt idx="56">
                  <c:v>87.0</c:v>
                </c:pt>
                <c:pt idx="57">
                  <c:v>88.0</c:v>
                </c:pt>
                <c:pt idx="58">
                  <c:v>89.0</c:v>
                </c:pt>
                <c:pt idx="59">
                  <c:v>90.0</c:v>
                </c:pt>
                <c:pt idx="60">
                  <c:v>91.0</c:v>
                </c:pt>
                <c:pt idx="61">
                  <c:v>92.0</c:v>
                </c:pt>
                <c:pt idx="62">
                  <c:v>93.0</c:v>
                </c:pt>
                <c:pt idx="63">
                  <c:v>94.0</c:v>
                </c:pt>
                <c:pt idx="64">
                  <c:v>95.0</c:v>
                </c:pt>
                <c:pt idx="65">
                  <c:v>96.0</c:v>
                </c:pt>
                <c:pt idx="66">
                  <c:v>97.0</c:v>
                </c:pt>
                <c:pt idx="67">
                  <c:v>98.0</c:v>
                </c:pt>
                <c:pt idx="68">
                  <c:v>99.0</c:v>
                </c:pt>
                <c:pt idx="69">
                  <c:v>100.0</c:v>
                </c:pt>
                <c:pt idx="70">
                  <c:v>101.0</c:v>
                </c:pt>
                <c:pt idx="71">
                  <c:v>102.0</c:v>
                </c:pt>
                <c:pt idx="72">
                  <c:v>103.0</c:v>
                </c:pt>
                <c:pt idx="73">
                  <c:v>104.0</c:v>
                </c:pt>
                <c:pt idx="74">
                  <c:v>105.0</c:v>
                </c:pt>
                <c:pt idx="75">
                  <c:v>106.0</c:v>
                </c:pt>
                <c:pt idx="76">
                  <c:v>107.0</c:v>
                </c:pt>
                <c:pt idx="77">
                  <c:v>108.0</c:v>
                </c:pt>
                <c:pt idx="78">
                  <c:v>109.0</c:v>
                </c:pt>
                <c:pt idx="79">
                  <c:v>110.0</c:v>
                </c:pt>
                <c:pt idx="80">
                  <c:v>111.0</c:v>
                </c:pt>
                <c:pt idx="81">
                  <c:v>112.0</c:v>
                </c:pt>
                <c:pt idx="82">
                  <c:v>113.0</c:v>
                </c:pt>
                <c:pt idx="83">
                  <c:v>114.0</c:v>
                </c:pt>
                <c:pt idx="84">
                  <c:v>115.0</c:v>
                </c:pt>
                <c:pt idx="85">
                  <c:v>116.0</c:v>
                </c:pt>
                <c:pt idx="86">
                  <c:v>117.0</c:v>
                </c:pt>
                <c:pt idx="87">
                  <c:v>118.0</c:v>
                </c:pt>
                <c:pt idx="88">
                  <c:v>119.0</c:v>
                </c:pt>
                <c:pt idx="89">
                  <c:v>120.0</c:v>
                </c:pt>
                <c:pt idx="90">
                  <c:v>121.0</c:v>
                </c:pt>
                <c:pt idx="91">
                  <c:v>122.0</c:v>
                </c:pt>
                <c:pt idx="92">
                  <c:v>123.0</c:v>
                </c:pt>
                <c:pt idx="93">
                  <c:v>124.0</c:v>
                </c:pt>
                <c:pt idx="94">
                  <c:v>125.0</c:v>
                </c:pt>
                <c:pt idx="95">
                  <c:v>126.0</c:v>
                </c:pt>
                <c:pt idx="96">
                  <c:v>127.0</c:v>
                </c:pt>
                <c:pt idx="97">
                  <c:v>128.0</c:v>
                </c:pt>
                <c:pt idx="98">
                  <c:v>129.0</c:v>
                </c:pt>
                <c:pt idx="99">
                  <c:v>130.0</c:v>
                </c:pt>
                <c:pt idx="100">
                  <c:v>131.0</c:v>
                </c:pt>
                <c:pt idx="101">
                  <c:v>132.0</c:v>
                </c:pt>
                <c:pt idx="102">
                  <c:v>133.0</c:v>
                </c:pt>
                <c:pt idx="103">
                  <c:v>134.0</c:v>
                </c:pt>
                <c:pt idx="104">
                  <c:v>135.0</c:v>
                </c:pt>
                <c:pt idx="105">
                  <c:v>136.0</c:v>
                </c:pt>
                <c:pt idx="106">
                  <c:v>137.0</c:v>
                </c:pt>
                <c:pt idx="107">
                  <c:v>138.0</c:v>
                </c:pt>
                <c:pt idx="108">
                  <c:v>139.0</c:v>
                </c:pt>
                <c:pt idx="109">
                  <c:v>140.0</c:v>
                </c:pt>
                <c:pt idx="110">
                  <c:v>141.0</c:v>
                </c:pt>
                <c:pt idx="111">
                  <c:v>142.0</c:v>
                </c:pt>
                <c:pt idx="112">
                  <c:v>143.0</c:v>
                </c:pt>
                <c:pt idx="113">
                  <c:v>144.0</c:v>
                </c:pt>
                <c:pt idx="114">
                  <c:v>145.0</c:v>
                </c:pt>
                <c:pt idx="115">
                  <c:v>146.0</c:v>
                </c:pt>
                <c:pt idx="116">
                  <c:v>147.0</c:v>
                </c:pt>
                <c:pt idx="117">
                  <c:v>148.0</c:v>
                </c:pt>
                <c:pt idx="118">
                  <c:v>149.0</c:v>
                </c:pt>
                <c:pt idx="119">
                  <c:v>150.0</c:v>
                </c:pt>
                <c:pt idx="120">
                  <c:v>151.0</c:v>
                </c:pt>
                <c:pt idx="121">
                  <c:v>152.0</c:v>
                </c:pt>
                <c:pt idx="122">
                  <c:v>153.0</c:v>
                </c:pt>
                <c:pt idx="123">
                  <c:v>154.0</c:v>
                </c:pt>
                <c:pt idx="124">
                  <c:v>155.0</c:v>
                </c:pt>
                <c:pt idx="125">
                  <c:v>156.0</c:v>
                </c:pt>
                <c:pt idx="126">
                  <c:v>157.0</c:v>
                </c:pt>
                <c:pt idx="127">
                  <c:v>158.0</c:v>
                </c:pt>
                <c:pt idx="128">
                  <c:v>159.0</c:v>
                </c:pt>
                <c:pt idx="129">
                  <c:v>160.0</c:v>
                </c:pt>
                <c:pt idx="130">
                  <c:v>161.0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9569576"/>
        <c:axId val="2137722104"/>
      </c:lineChart>
      <c:dateAx>
        <c:axId val="2139569576"/>
        <c:scaling>
          <c:orientation val="minMax"/>
          <c:max val="42526.0"/>
          <c:min val="41764.0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722104"/>
        <c:crosses val="autoZero"/>
        <c:auto val="1"/>
        <c:lblOffset val="100"/>
        <c:baseTimeUnit val="days"/>
        <c:majorUnit val="3.0"/>
        <c:majorTimeUnit val="months"/>
      </c:dateAx>
      <c:valAx>
        <c:axId val="2137722104"/>
        <c:scaling>
          <c:orientation val="minMax"/>
          <c:max val="18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569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0.06011</cdr:x>
      <cdr:y>0.08197</cdr:y>
    </cdr:from>
    <cdr:to>
      <cdr:x>0.59522</cdr:x>
      <cdr:y>0.51249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446909" y="370159"/>
          <a:ext cx="3978583" cy="194421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 w="254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0.08554</cdr:x>
      <cdr:y>0.0979</cdr:y>
    </cdr:from>
    <cdr:to>
      <cdr:x>0.56978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6001" y="442101"/>
          <a:ext cx="3600400" cy="181588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0"/>
          </a:schemeClr>
        </a:solidFill>
        <a:ln xmlns:a="http://schemas.openxmlformats.org/drawingml/2006/main">
          <a:solidFill>
            <a:srgbClr val="FF0000"/>
          </a:solidFill>
        </a:ln>
        <a:effectLst xmlns:a="http://schemas.openxmlformats.org/drawingml/2006/main">
          <a:softEdge rad="977900"/>
        </a:effectLst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ヒラギノ角ゴ Pro W3" charset="-128"/>
              <a:cs typeface="ヒラギノ角ゴ Pro W3" charset="-128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ヒラギノ角ゴ Pro W3" charset="-128"/>
              <a:cs typeface="ヒラギノ角ゴ Pro W3" charset="-128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ヒラギノ角ゴ Pro W3" charset="-128"/>
              <a:cs typeface="ヒラギノ角ゴ Pro W3" charset="-128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ヒラギノ角ゴ Pro W3" charset="-128"/>
              <a:cs typeface="ヒラギノ角ゴ Pro W3" charset="-128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ヒラギノ角ゴ Pro W3" charset="-128"/>
              <a:cs typeface="ヒラギノ角ゴ Pro W3" charset="-128"/>
            </a:defRPr>
          </a:lvl5pPr>
          <a:lvl6pPr marL="2286000" algn="l" defTabSz="4572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ヒラギノ角ゴ Pro W3" charset="-128"/>
              <a:cs typeface="ヒラギノ角ゴ Pro W3" charset="-128"/>
            </a:defRPr>
          </a:lvl6pPr>
          <a:lvl7pPr marL="2743200" algn="l" defTabSz="4572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ヒラギノ角ゴ Pro W3" charset="-128"/>
              <a:cs typeface="ヒラギノ角ゴ Pro W3" charset="-128"/>
            </a:defRPr>
          </a:lvl7pPr>
          <a:lvl8pPr marL="3200400" algn="l" defTabSz="4572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ヒラギノ角ゴ Pro W3" charset="-128"/>
              <a:cs typeface="ヒラギノ角ゴ Pro W3" charset="-128"/>
            </a:defRPr>
          </a:lvl8pPr>
          <a:lvl9pPr marL="3657600" algn="l" defTabSz="4572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ヒラギノ角ゴ Pro W3" charset="-128"/>
              <a:cs typeface="ヒラギノ角ゴ Pro W3" charset="-128"/>
            </a:defRPr>
          </a:lvl9pPr>
        </a:lstStyle>
        <a:p xmlns:a="http://schemas.openxmlformats.org/drawingml/2006/main">
          <a:r>
            <a:rPr lang="en-US" sz="1600" dirty="0" smtClean="0"/>
            <a:t>&gt; 250 VMs (</a:t>
          </a:r>
          <a:r>
            <a:rPr lang="en-US" sz="1600" dirty="0" err="1" smtClean="0"/>
            <a:t>linux</a:t>
          </a:r>
          <a:r>
            <a:rPr lang="en-US" sz="1600" dirty="0" smtClean="0"/>
            <a:t> and windows)</a:t>
          </a:r>
        </a:p>
        <a:p xmlns:a="http://schemas.openxmlformats.org/drawingml/2006/main">
          <a:pPr marL="342900" indent="-342900">
            <a:buFont typeface="Wingdings" charset="2"/>
            <a:buChar char="Ø"/>
          </a:pPr>
          <a:endParaRPr lang="en-US" sz="1600" dirty="0"/>
        </a:p>
        <a:p xmlns:a="http://schemas.openxmlformats.org/drawingml/2006/main">
          <a:r>
            <a:rPr lang="en-US" sz="1600" dirty="0" smtClean="0"/>
            <a:t>&gt; 550 users</a:t>
          </a:r>
        </a:p>
        <a:p xmlns:a="http://schemas.openxmlformats.org/drawingml/2006/main">
          <a:pPr marL="342900" indent="-342900">
            <a:buFont typeface="Wingdings" charset="2"/>
            <a:buChar char="Ø"/>
          </a:pPr>
          <a:endParaRPr lang="en-US" sz="1600" dirty="0"/>
        </a:p>
        <a:p xmlns:a="http://schemas.openxmlformats.org/drawingml/2006/main">
          <a:r>
            <a:rPr lang="en-US" sz="1600" dirty="0" smtClean="0"/>
            <a:t>Circa 1PiB data</a:t>
          </a:r>
        </a:p>
        <a:p xmlns:a="http://schemas.openxmlformats.org/drawingml/2006/main">
          <a:pPr marL="342900" indent="-342900">
            <a:buFont typeface="Wingdings" charset="2"/>
            <a:buChar char="Ø"/>
          </a:pPr>
          <a:endParaRPr lang="en-US" sz="1600" dirty="0"/>
        </a:p>
        <a:p xmlns:a="http://schemas.openxmlformats.org/drawingml/2006/main">
          <a:r>
            <a:rPr lang="en-US" sz="1600" dirty="0" smtClean="0"/>
            <a:t>&gt; 200 projects</a:t>
          </a:r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A79E5F-5B56-134A-9884-7C6C856BD6E7}" type="datetime1">
              <a:rPr lang="nb-NO"/>
              <a:pPr>
                <a:defRPr/>
              </a:pPr>
              <a:t>15.09.16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2CAD0C-DB58-5E46-90FC-D6F291BC29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2237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C6BC57-BD2F-F444-846A-1EC46C95F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99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C5328-02BD-E145-9126-10E186CA72D3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441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C5328-02BD-E145-9126-10E186CA72D3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079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C5328-02BD-E145-9126-10E186CA72D3}" type="slidenum">
              <a:rPr lang="en-US"/>
              <a:pPr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743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1F15-7BB6-CF49-82C4-5E8C5DAF78CE}" type="datetimeFigureOut">
              <a:rPr lang="en-US" smtClean="0"/>
              <a:t>15.09.16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445-79BF-B14E-9971-02E1D79B5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7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C6975-DCC4-0F4D-BA83-65B866F01B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0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FDA86-C81D-154B-9E07-152BD4E589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9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B96B5-BFF4-6144-B8CE-AA193BDEF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3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E00B3-CCCA-474F-A5D7-F7131FA9D1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5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8B361-81EC-5541-B55B-AD5AAE49CB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2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B9196-DE38-F941-8A71-0656B4A201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7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ED31C-682B-FD41-BCA8-981CB9C06B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2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11F26-9DB7-D749-AE19-14681C0F3C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0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E978D-F3BB-EF4B-A8E7-52CE28EAD4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Tema Powerpoint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8D8274-E384-C44B-B2FD-540E81E682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7" descr="UiO_A_ENG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1971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099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3528" y="19616"/>
            <a:ext cx="8333999" cy="17532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28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50800" dir="5400000" algn="ctr" rotWithShape="0">
              <a:srgbClr val="000000">
                <a:alpha val="4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27617" y="19616"/>
            <a:ext cx="7588799" cy="1741482"/>
            <a:chOff x="1408336" y="4477036"/>
            <a:chExt cx="7587952" cy="1741482"/>
          </a:xfrm>
          <a:noFill/>
          <a:effectLst>
            <a:outerShdw blurRad="50800" dist="50800" dir="5400000" algn="ctr" rotWithShape="0">
              <a:srgbClr val="000000"/>
            </a:outerShdw>
          </a:effectLst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7824" y="4491318"/>
              <a:ext cx="1270000" cy="1727200"/>
            </a:xfrm>
            <a:prstGeom prst="rect">
              <a:avLst/>
            </a:prstGeom>
            <a:grpFill/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7312" y="4491318"/>
              <a:ext cx="1270000" cy="1727200"/>
            </a:xfrm>
            <a:prstGeom prst="rect">
              <a:avLst/>
            </a:prstGeom>
            <a:grpFill/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6800" y="4491318"/>
              <a:ext cx="1270000" cy="1727200"/>
            </a:xfrm>
            <a:prstGeom prst="rect">
              <a:avLst/>
            </a:prstGeom>
            <a:grpFill/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288" y="4477036"/>
              <a:ext cx="1270000" cy="1727200"/>
            </a:xfrm>
            <a:prstGeom prst="rect">
              <a:avLst/>
            </a:prstGeom>
            <a:grpFill/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8336" y="4477036"/>
              <a:ext cx="1270000" cy="1727200"/>
            </a:xfrm>
            <a:prstGeom prst="rect">
              <a:avLst/>
            </a:prstGeom>
            <a:grpFill/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23" y="1988840"/>
            <a:ext cx="3700272" cy="4084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9" y="5085873"/>
            <a:ext cx="1267968" cy="124358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94603" y="2968986"/>
            <a:ext cx="7105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TSD and Cerebru</a:t>
            </a:r>
            <a:r>
              <a:rPr lang="en-US" sz="3200" b="1" dirty="0"/>
              <a:t>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87624" y="4293096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Gard </a:t>
            </a:r>
            <a:r>
              <a:rPr lang="en-US" dirty="0" err="1" smtClean="0"/>
              <a:t>Thomassen</a:t>
            </a:r>
            <a:r>
              <a:rPr lang="en-US" dirty="0" smtClean="0"/>
              <a:t>, PhD</a:t>
            </a:r>
          </a:p>
          <a:p>
            <a:r>
              <a:rPr lang="en-US" dirty="0" err="1" smtClean="0"/>
              <a:t>Seksjons</a:t>
            </a:r>
            <a:r>
              <a:rPr lang="en-US" dirty="0" err="1"/>
              <a:t>l</a:t>
            </a:r>
            <a:r>
              <a:rPr lang="en-US" dirty="0" err="1" smtClean="0"/>
              <a:t>eder</a:t>
            </a:r>
            <a:r>
              <a:rPr lang="en-US" dirty="0" smtClean="0"/>
              <a:t>, UAV/ITF, USIT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2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32988" y="368640"/>
            <a:ext cx="769572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TSD in a nutshell</a:t>
            </a:r>
            <a:endParaRPr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2339640" y="1917000"/>
            <a:ext cx="1367640" cy="107964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ヒラギノ角ゴ Pro W3"/>
              </a:rPr>
              <a:t>Gateway</a:t>
            </a:r>
            <a:endParaRPr/>
          </a:p>
        </p:txBody>
      </p:sp>
      <p:pic>
        <p:nvPicPr>
          <p:cNvPr id="106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606200" y="4725000"/>
            <a:ext cx="2773440" cy="1445400"/>
          </a:xfrm>
          <a:prstGeom prst="rect">
            <a:avLst/>
          </a:prstGeom>
          <a:ln>
            <a:noFill/>
          </a:ln>
        </p:spPr>
      </p:pic>
      <p:pic>
        <p:nvPicPr>
          <p:cNvPr id="107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924000" y="1700640"/>
            <a:ext cx="1571760" cy="2357640"/>
          </a:xfrm>
          <a:prstGeom prst="rect">
            <a:avLst/>
          </a:prstGeom>
          <a:ln>
            <a:noFill/>
          </a:ln>
        </p:spPr>
      </p:pic>
      <p:pic>
        <p:nvPicPr>
          <p:cNvPr id="108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6107400" y="1700640"/>
            <a:ext cx="2280600" cy="2376000"/>
          </a:xfrm>
          <a:prstGeom prst="rect">
            <a:avLst/>
          </a:prstGeom>
          <a:ln>
            <a:noFill/>
          </a:ln>
        </p:spPr>
      </p:pic>
      <p:sp>
        <p:nvSpPr>
          <p:cNvPr id="109" name="CustomShape 3"/>
          <p:cNvSpPr/>
          <p:nvPr/>
        </p:nvSpPr>
        <p:spPr>
          <a:xfrm>
            <a:off x="6165720" y="1196640"/>
            <a:ext cx="1988640" cy="395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ヒラギノ角ゴ Pro W3"/>
              </a:rPr>
              <a:t>HPC - Colossus</a:t>
            </a:r>
            <a:endParaRPr/>
          </a:p>
        </p:txBody>
      </p:sp>
      <p:sp>
        <p:nvSpPr>
          <p:cNvPr id="110" name="CustomShape 4"/>
          <p:cNvSpPr/>
          <p:nvPr/>
        </p:nvSpPr>
        <p:spPr>
          <a:xfrm>
            <a:off x="4302360" y="1196640"/>
            <a:ext cx="1352880" cy="395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ヒラギノ角ゴ Pro W3"/>
              </a:rPr>
              <a:t>VM-server</a:t>
            </a:r>
            <a:endParaRPr/>
          </a:p>
        </p:txBody>
      </p:sp>
      <p:sp>
        <p:nvSpPr>
          <p:cNvPr id="111" name="CustomShape 5"/>
          <p:cNvSpPr/>
          <p:nvPr/>
        </p:nvSpPr>
        <p:spPr>
          <a:xfrm>
            <a:off x="5441760" y="6237360"/>
            <a:ext cx="1071000" cy="395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ヒラギノ角ゴ Pro W3"/>
              </a:rPr>
              <a:t>Storage</a:t>
            </a:r>
            <a:endParaRPr/>
          </a:p>
        </p:txBody>
      </p:sp>
      <p:pic>
        <p:nvPicPr>
          <p:cNvPr id="112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254160" y="1703520"/>
            <a:ext cx="1725120" cy="1725120"/>
          </a:xfrm>
          <a:prstGeom prst="rect">
            <a:avLst/>
          </a:prstGeom>
          <a:ln>
            <a:noFill/>
          </a:ln>
        </p:spPr>
      </p:pic>
      <p:sp>
        <p:nvSpPr>
          <p:cNvPr id="113" name="CustomShape 6"/>
          <p:cNvSpPr/>
          <p:nvPr/>
        </p:nvSpPr>
        <p:spPr>
          <a:xfrm>
            <a:off x="570240" y="2349000"/>
            <a:ext cx="1043640" cy="395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ヒラギノ角ゴ Pro W3"/>
              </a:rPr>
              <a:t>Internet</a:t>
            </a:r>
            <a:endParaRPr/>
          </a:p>
        </p:txBody>
      </p:sp>
      <p:sp>
        <p:nvSpPr>
          <p:cNvPr id="114" name="CustomShape 7"/>
          <p:cNvSpPr/>
          <p:nvPr/>
        </p:nvSpPr>
        <p:spPr>
          <a:xfrm>
            <a:off x="2771640" y="548640"/>
            <a:ext cx="6372000" cy="6120360"/>
          </a:xfrm>
          <a:prstGeom prst="ellipse">
            <a:avLst/>
          </a:prstGeom>
          <a:noFill/>
          <a:ln w="28440">
            <a:solidFill>
              <a:srgbClr val="FF340F"/>
            </a:solidFill>
            <a:round/>
          </a:ln>
        </p:spPr>
      </p:sp>
      <p:sp>
        <p:nvSpPr>
          <p:cNvPr id="115" name="Line 8"/>
          <p:cNvSpPr/>
          <p:nvPr/>
        </p:nvSpPr>
        <p:spPr>
          <a:xfrm flipH="1">
            <a:off x="971280" y="2780640"/>
            <a:ext cx="2952360" cy="0"/>
          </a:xfrm>
          <a:prstGeom prst="line">
            <a:avLst/>
          </a:prstGeom>
          <a:ln w="28440">
            <a:solidFill>
              <a:srgbClr val="FF340F"/>
            </a:solidFill>
            <a:round/>
          </a:ln>
        </p:spPr>
      </p:sp>
      <p:sp>
        <p:nvSpPr>
          <p:cNvPr id="116" name="Line 9"/>
          <p:cNvSpPr/>
          <p:nvPr/>
        </p:nvSpPr>
        <p:spPr>
          <a:xfrm>
            <a:off x="971280" y="2780640"/>
            <a:ext cx="0" cy="1368360"/>
          </a:xfrm>
          <a:prstGeom prst="line">
            <a:avLst/>
          </a:prstGeom>
          <a:ln w="28440">
            <a:solidFill>
              <a:srgbClr val="FF0000"/>
            </a:solidFill>
            <a:round/>
          </a:ln>
        </p:spPr>
      </p:sp>
      <p:sp>
        <p:nvSpPr>
          <p:cNvPr id="117" name="CustomShape 10"/>
          <p:cNvSpPr/>
          <p:nvPr/>
        </p:nvSpPr>
        <p:spPr>
          <a:xfrm>
            <a:off x="50760" y="4149000"/>
            <a:ext cx="2899800" cy="913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ヒラギノ角ゴ Pro W3"/>
              </a:rPr>
              <a:t>Secure encrypted network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ヒラギノ角ゴ Pro W3"/>
              </a:rPr>
              <a:t>to special high volume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ヒラギノ角ゴ Pro W3"/>
              </a:rPr>
              <a:t>data production sites</a:t>
            </a:r>
            <a:endParaRPr/>
          </a:p>
        </p:txBody>
      </p:sp>
      <p:sp>
        <p:nvSpPr>
          <p:cNvPr id="118" name="Line 11"/>
          <p:cNvSpPr/>
          <p:nvPr/>
        </p:nvSpPr>
        <p:spPr>
          <a:xfrm>
            <a:off x="1403640" y="2348640"/>
            <a:ext cx="165600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119" name="Line 12"/>
          <p:cNvSpPr/>
          <p:nvPr/>
        </p:nvSpPr>
        <p:spPr>
          <a:xfrm>
            <a:off x="3059640" y="2348640"/>
            <a:ext cx="864000" cy="0"/>
          </a:xfrm>
          <a:prstGeom prst="line">
            <a:avLst/>
          </a:prstGeom>
          <a:ln w="28440">
            <a:solidFill>
              <a:srgbClr val="FF340F"/>
            </a:solidFill>
            <a:round/>
          </a:ln>
        </p:spPr>
      </p:sp>
      <p:sp>
        <p:nvSpPr>
          <p:cNvPr id="120" name="CustomShape 13"/>
          <p:cNvSpPr/>
          <p:nvPr/>
        </p:nvSpPr>
        <p:spPr>
          <a:xfrm>
            <a:off x="5076000" y="4077000"/>
            <a:ext cx="287640" cy="647640"/>
          </a:xfrm>
          <a:prstGeom prst="straightConnector1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 type="arrow" w="med" len="med"/>
            <a:tailEnd type="arrow" w="med" len="med"/>
          </a:ln>
        </p:spPr>
      </p:sp>
      <p:sp>
        <p:nvSpPr>
          <p:cNvPr id="121" name="CustomShape 14"/>
          <p:cNvSpPr/>
          <p:nvPr/>
        </p:nvSpPr>
        <p:spPr>
          <a:xfrm>
            <a:off x="4275720" y="4016160"/>
            <a:ext cx="866880" cy="272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Arial"/>
                <a:ea typeface="ヒラギノ角ゴ Pro W3"/>
              </a:rPr>
              <a:t>1 (project)</a:t>
            </a:r>
            <a:endParaRPr/>
          </a:p>
        </p:txBody>
      </p:sp>
      <p:sp>
        <p:nvSpPr>
          <p:cNvPr id="122" name="CustomShape 15"/>
          <p:cNvSpPr/>
          <p:nvPr/>
        </p:nvSpPr>
        <p:spPr>
          <a:xfrm>
            <a:off x="4091760" y="4437000"/>
            <a:ext cx="1264680" cy="272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Arial"/>
                <a:ea typeface="ヒラギノ角ゴ Pro W3"/>
              </a:rPr>
              <a:t>1 (storage area)</a:t>
            </a:r>
            <a:endParaRPr/>
          </a:p>
        </p:txBody>
      </p:sp>
      <p:sp>
        <p:nvSpPr>
          <p:cNvPr id="123" name="CustomShape 16"/>
          <p:cNvSpPr/>
          <p:nvPr/>
        </p:nvSpPr>
        <p:spPr>
          <a:xfrm>
            <a:off x="5436000" y="2349000"/>
            <a:ext cx="719640" cy="360"/>
          </a:xfrm>
          <a:prstGeom prst="straightConnector1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 type="arrow" w="med" len="med"/>
            <a:tailEnd type="arrow" w="med" len="med"/>
          </a:ln>
        </p:spPr>
      </p:sp>
      <p:sp>
        <p:nvSpPr>
          <p:cNvPr id="124" name="CustomShape 17"/>
          <p:cNvSpPr/>
          <p:nvPr/>
        </p:nvSpPr>
        <p:spPr>
          <a:xfrm>
            <a:off x="5437800" y="2071800"/>
            <a:ext cx="266400" cy="272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Arial"/>
                <a:ea typeface="ヒラギノ角ゴ Pro W3"/>
              </a:rPr>
              <a:t>n</a:t>
            </a:r>
            <a:endParaRPr/>
          </a:p>
        </p:txBody>
      </p:sp>
      <p:sp>
        <p:nvSpPr>
          <p:cNvPr id="125" name="CustomShape 18"/>
          <p:cNvSpPr/>
          <p:nvPr/>
        </p:nvSpPr>
        <p:spPr>
          <a:xfrm>
            <a:off x="5869800" y="2061000"/>
            <a:ext cx="266400" cy="272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Arial"/>
                <a:ea typeface="ヒラギノ角ゴ Pro W3"/>
              </a:rPr>
              <a:t>1</a:t>
            </a:r>
            <a:endParaRPr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56" y="5634395"/>
            <a:ext cx="903188" cy="108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7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TSD in </a:t>
            </a:r>
            <a:r>
              <a:rPr lang="nb-NO" dirty="0" err="1" smtClean="0"/>
              <a:t>numbers</a:t>
            </a:r>
            <a:endParaRPr lang="nb-NO" dirty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E3C2CB-B695-7C45-B5E5-94A03BEAED46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56" y="5634395"/>
            <a:ext cx="903188" cy="1087081"/>
          </a:xfrm>
          <a:prstGeom prst="rect">
            <a:avLst/>
          </a:prstGeom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4646"/>
              </p:ext>
            </p:extLst>
          </p:nvPr>
        </p:nvGraphicFramePr>
        <p:xfrm>
          <a:off x="537881" y="1765537"/>
          <a:ext cx="7435107" cy="451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74082" y="1660738"/>
            <a:ext cx="3110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projects vs.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3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0" y="669855"/>
            <a:ext cx="9144000" cy="6215529"/>
          </a:xfrm>
          <a:prstGeom prst="rect">
            <a:avLst/>
          </a:prstGeom>
        </p:spPr>
      </p:pic>
      <p:sp>
        <p:nvSpPr>
          <p:cNvPr id="104" name="TextShape 1"/>
          <p:cNvSpPr txBox="1"/>
          <p:nvPr/>
        </p:nvSpPr>
        <p:spPr>
          <a:xfrm>
            <a:off x="5436096" y="4725144"/>
            <a:ext cx="769572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rPr>
              <a:t>TSD: a “mini-USIT”</a:t>
            </a:r>
            <a:endParaRPr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56" y="5634395"/>
            <a:ext cx="903188" cy="108708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1632" y="404664"/>
            <a:ext cx="2088232" cy="108012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3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Cerebrum in TSD</a:t>
            </a: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25625"/>
            <a:ext cx="8568952" cy="3619599"/>
          </a:xfrm>
        </p:spPr>
        <p:txBody>
          <a:bodyPr anchor="t">
            <a:normAutofit/>
          </a:bodyPr>
          <a:lstStyle/>
          <a:p>
            <a:r>
              <a:rPr lang="nb-NO" sz="2400" dirty="0" smtClean="0"/>
              <a:t>Cerebrum is </a:t>
            </a:r>
            <a:r>
              <a:rPr lang="nb-NO" sz="2400" dirty="0"/>
              <a:t>u</a:t>
            </a:r>
            <a:r>
              <a:rPr lang="nb-NO" sz="2400" dirty="0" smtClean="0"/>
              <a:t>sed </a:t>
            </a:r>
            <a:r>
              <a:rPr lang="nb-NO" sz="2400" dirty="0"/>
              <a:t>to </a:t>
            </a:r>
            <a:r>
              <a:rPr lang="nb-NO" sz="2400" dirty="0" err="1"/>
              <a:t>administer</a:t>
            </a:r>
            <a:r>
              <a:rPr lang="nb-NO" sz="2400" dirty="0"/>
              <a:t> </a:t>
            </a:r>
            <a:r>
              <a:rPr lang="nb-NO" sz="2400" i="1" dirty="0" err="1" smtClean="0"/>
              <a:t>projects</a:t>
            </a:r>
            <a:r>
              <a:rPr lang="nb-NO" sz="2400" i="1" dirty="0" smtClean="0"/>
              <a:t>/persons/</a:t>
            </a:r>
            <a:r>
              <a:rPr lang="nb-NO" sz="2400" i="1" dirty="0" err="1" smtClean="0"/>
              <a:t>users</a:t>
            </a:r>
            <a:r>
              <a:rPr lang="nb-NO" sz="2400" i="1" dirty="0" smtClean="0"/>
              <a:t>/</a:t>
            </a:r>
            <a:r>
              <a:rPr lang="nb-NO" sz="2400" i="1" dirty="0" err="1" smtClean="0"/>
              <a:t>machines</a:t>
            </a:r>
            <a:endParaRPr lang="nb-NO" sz="2400" i="1" dirty="0"/>
          </a:p>
          <a:p>
            <a:r>
              <a:rPr lang="nb-NO" sz="2400" dirty="0" smtClean="0"/>
              <a:t>Cerebrum </a:t>
            </a:r>
            <a:r>
              <a:rPr lang="nb-NO" sz="2400" dirty="0"/>
              <a:t>has </a:t>
            </a:r>
            <a:r>
              <a:rPr lang="nb-NO" sz="2400" dirty="0" err="1"/>
              <a:t>its</a:t>
            </a:r>
            <a:r>
              <a:rPr lang="nb-NO" sz="2400" dirty="0"/>
              <a:t> </a:t>
            </a:r>
            <a:r>
              <a:rPr lang="nb-NO" sz="2400" dirty="0" err="1"/>
              <a:t>own</a:t>
            </a:r>
            <a:r>
              <a:rPr lang="nb-NO" sz="2400" dirty="0"/>
              <a:t> </a:t>
            </a:r>
            <a:r>
              <a:rPr lang="nb-NO" sz="2400" dirty="0" err="1"/>
              <a:t>instance</a:t>
            </a:r>
            <a:r>
              <a:rPr lang="nb-NO" sz="2400" dirty="0"/>
              <a:t> </a:t>
            </a:r>
            <a:r>
              <a:rPr lang="nb-NO" sz="2400" dirty="0" err="1"/>
              <a:t>inside</a:t>
            </a:r>
            <a:r>
              <a:rPr lang="nb-NO" sz="2400" dirty="0"/>
              <a:t> TSD </a:t>
            </a:r>
            <a:r>
              <a:rPr lang="nb-NO" sz="2400" dirty="0" smtClean="0"/>
              <a:t>(RHEL7) </a:t>
            </a:r>
          </a:p>
          <a:p>
            <a:r>
              <a:rPr lang="nb-NO" sz="2400" dirty="0" smtClean="0"/>
              <a:t>Cerebrum/</a:t>
            </a:r>
            <a:r>
              <a:rPr lang="nb-NO" sz="2400" dirty="0" err="1" smtClean="0"/>
              <a:t>bofh</a:t>
            </a:r>
            <a:r>
              <a:rPr lang="nb-NO" sz="2400" dirty="0" smtClean="0"/>
              <a:t> talks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TSD AD</a:t>
            </a:r>
          </a:p>
          <a:p>
            <a:r>
              <a:rPr lang="nb-NO" sz="2400" dirty="0"/>
              <a:t>Cerebrum/</a:t>
            </a:r>
            <a:r>
              <a:rPr lang="nb-NO" sz="2400" dirty="0" err="1"/>
              <a:t>bofh</a:t>
            </a:r>
            <a:r>
              <a:rPr lang="nb-NO" sz="2400" dirty="0"/>
              <a:t> </a:t>
            </a:r>
            <a:r>
              <a:rPr lang="nb-NO" sz="2400" dirty="0" smtClean="0"/>
              <a:t>is </a:t>
            </a:r>
            <a:r>
              <a:rPr lang="nb-NO" sz="2400" dirty="0" err="1" smtClean="0"/>
              <a:t>asimilar</a:t>
            </a:r>
            <a:r>
              <a:rPr lang="nb-NO" sz="2400" dirty="0" smtClean="0"/>
              <a:t> </a:t>
            </a:r>
            <a:r>
              <a:rPr lang="nb-NO" sz="2400" dirty="0"/>
              <a:t>to </a:t>
            </a:r>
            <a:r>
              <a:rPr lang="nb-NO" sz="2400" dirty="0" err="1"/>
              <a:t>the</a:t>
            </a:r>
            <a:r>
              <a:rPr lang="nb-NO" sz="2400" dirty="0"/>
              <a:t> UiO </a:t>
            </a:r>
            <a:r>
              <a:rPr lang="nb-NO" sz="2400" dirty="0" smtClean="0"/>
              <a:t>Cerebrum </a:t>
            </a:r>
            <a:r>
              <a:rPr lang="nb-NO" sz="2400" dirty="0" smtClean="0"/>
              <a:t>as </a:t>
            </a:r>
            <a:r>
              <a:rPr lang="nb-NO" sz="2400" dirty="0" err="1" smtClean="0"/>
              <a:t>possible</a:t>
            </a:r>
            <a:r>
              <a:rPr lang="nb-NO" sz="2400" dirty="0" smtClean="0"/>
              <a:t> (</a:t>
            </a:r>
            <a:r>
              <a:rPr lang="nb-NO" sz="2400" dirty="0" smtClean="0"/>
              <a:t>most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commands</a:t>
            </a:r>
            <a:r>
              <a:rPr lang="nb-NO" sz="2400" dirty="0" smtClean="0"/>
              <a:t> </a:t>
            </a:r>
            <a:r>
              <a:rPr lang="nb-NO" sz="2400" dirty="0" err="1" smtClean="0"/>
              <a:t>are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same)</a:t>
            </a:r>
          </a:p>
          <a:p>
            <a:r>
              <a:rPr lang="nb-NO" sz="2400" dirty="0" smtClean="0"/>
              <a:t>Project-</a:t>
            </a:r>
            <a:r>
              <a:rPr lang="nb-NO" sz="2400" dirty="0" err="1" smtClean="0"/>
              <a:t>object</a:t>
            </a:r>
            <a:r>
              <a:rPr lang="nb-NO" sz="2400" dirty="0" smtClean="0"/>
              <a:t> has </a:t>
            </a:r>
            <a:r>
              <a:rPr lang="nb-NO" sz="2400" dirty="0" err="1" smtClean="0"/>
              <a:t>been</a:t>
            </a:r>
            <a:r>
              <a:rPr lang="nb-NO" sz="2400" dirty="0" smtClean="0"/>
              <a:t> </a:t>
            </a:r>
            <a:r>
              <a:rPr lang="nb-NO" sz="2400" dirty="0" err="1" smtClean="0"/>
              <a:t>adjusted</a:t>
            </a:r>
            <a:r>
              <a:rPr lang="nb-NO" sz="2400" dirty="0" smtClean="0"/>
              <a:t> to </a:t>
            </a:r>
            <a:r>
              <a:rPr lang="nb-NO" sz="2400" dirty="0" err="1" smtClean="0"/>
              <a:t>the</a:t>
            </a:r>
            <a:r>
              <a:rPr lang="nb-NO" sz="2400" dirty="0" smtClean="0"/>
              <a:t> TSD </a:t>
            </a:r>
            <a:r>
              <a:rPr lang="nb-NO" sz="2400" dirty="0" err="1" smtClean="0"/>
              <a:t>project</a:t>
            </a:r>
            <a:r>
              <a:rPr lang="nb-NO" sz="2400" dirty="0" smtClean="0"/>
              <a:t> </a:t>
            </a:r>
            <a:r>
              <a:rPr lang="nb-NO" sz="2400" dirty="0" smtClean="0"/>
              <a:t>management</a:t>
            </a:r>
            <a:r>
              <a:rPr lang="nb-NO" sz="2400" dirty="0" smtClean="0"/>
              <a:t>.</a:t>
            </a:r>
          </a:p>
          <a:p>
            <a:endParaRPr lang="nb-NO" sz="3200" b="1" dirty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E3C2CB-B695-7C45-B5E5-94A03BEAED46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56" y="5634395"/>
            <a:ext cx="903188" cy="108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19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Brukerinfo in TSD</a:t>
            </a:r>
            <a:endParaRPr lang="nb-NO" dirty="0"/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nb-NO" dirty="0" smtClean="0"/>
              <a:t>11. april 2011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Ny Powerpoint mal 2011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E3C2CB-B695-7C45-B5E5-94A03BEAED46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56" y="5634395"/>
            <a:ext cx="903188" cy="10870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8" y="1823817"/>
            <a:ext cx="9144000" cy="48976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35724" y="3274476"/>
            <a:ext cx="48702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Used to change user password</a:t>
            </a:r>
          </a:p>
          <a:p>
            <a:pPr marL="342900" indent="-342900">
              <a:buFont typeface="Wingdings" charset="2"/>
              <a:buChar char="Ø"/>
            </a:pP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Used by the project admin to administer users and users groups.</a:t>
            </a:r>
          </a:p>
          <a:p>
            <a:pPr marL="342900" indent="-342900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65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SD" id="{ACC3D657-B092-4646-9BB0-0768AC28C00E}" vid="{9EF35707-EC4E-7E4D-960A-08DBE41C36F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181</Words>
  <Application>Microsoft Macintosh PowerPoint</Application>
  <PresentationFormat>On-screen Show (4:3)</PresentationFormat>
  <Paragraphs>45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TSD in numbers</vt:lpstr>
      <vt:lpstr>PowerPoint Presentation</vt:lpstr>
      <vt:lpstr>Cerebrum in TSD</vt:lpstr>
      <vt:lpstr>Brukerinfo in TSD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Gard Thomassen</cp:lastModifiedBy>
  <cp:revision>22</cp:revision>
  <dcterms:created xsi:type="dcterms:W3CDTF">2016-05-25T07:48:37Z</dcterms:created>
  <dcterms:modified xsi:type="dcterms:W3CDTF">2016-09-15T06:33:06Z</dcterms:modified>
  <cp:category/>
</cp:coreProperties>
</file>