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29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76" r:id="rId8"/>
    <p:sldId id="284" r:id="rId9"/>
    <p:sldId id="277" r:id="rId10"/>
    <p:sldId id="286" r:id="rId11"/>
    <p:sldId id="28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80D23-939F-AFE9-B582-34BC8E9320A6}" v="84" dt="2022-02-10T11:18:54.598"/>
    <p1510:client id="{F9603DD0-CADC-5F4E-9E95-59D4BF6704CB}" v="34" dt="2022-02-10T09:22:4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90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8517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724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6175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830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261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344-8252-4FBC-9AE2-0B141F956761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7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6375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3616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396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8495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1671266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10940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t.uio.no/om/organisasjon/bnt/usitint/faglig/designdokumenter/designdokument-greg.html" TargetMode="External"/><Relationship Id="rId2" Type="http://schemas.openxmlformats.org/officeDocument/2006/relationships/hyperlink" Target="mailto:gjestereg@usit.uio.no" TargetMode="Externa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19" y="567"/>
            <a:ext cx="5979681" cy="6857433"/>
          </a:xfrm>
          <a:prstGeom prst="rect">
            <a:avLst/>
          </a:prstGeom>
        </p:spPr>
      </p:pic>
      <p:pic>
        <p:nvPicPr>
          <p:cNvPr id="10" name="logo_" descr="UiO Segl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261001"/>
          </a:xfrm>
        </p:spPr>
        <p:txBody>
          <a:bodyPr>
            <a:normAutofit/>
          </a:bodyPr>
          <a:lstStyle/>
          <a:p>
            <a:r>
              <a:rPr lang="nb-NO" dirty="0"/>
              <a:t>Gjestetjenesten</a:t>
            </a:r>
            <a:br>
              <a:rPr lang="nb-NO" dirty="0"/>
            </a:br>
            <a:r>
              <a:rPr lang="nb-NO" sz="2700" dirty="0"/>
              <a:t>Cerebrum-seminar 2022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/>
              <a:t>Jonas Braathen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825" y="1804738"/>
            <a:ext cx="5716962" cy="368968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1400">
                <a:solidFill>
                  <a:srgbClr val="000000"/>
                </a:solidFill>
                <a:latin typeface="Bookman Old Style" panose="02050604050505020204" pitchFamily="18" charset="0"/>
              </a:rPr>
              <a:t>UNIVERSITETETS SENTER FOR INFORMASJONSTEKNOLOGI</a:t>
            </a: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2022-11-18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79038" y="5742798"/>
            <a:ext cx="5716588" cy="2270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/>
              <a:t>Seksjon for integrasjon og elektroniske identiteter</a:t>
            </a:r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BC56-6279-4301-9811-702FD3F5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Registrering</a:t>
            </a:r>
            <a:r>
              <a:rPr lang="en-US" dirty="0"/>
              <a:t> av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gjest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F2C5E-6296-4437-B453-3C4FBD6BEE9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Søk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CBC7-9944-4FB8-9273-DA0879C5575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12C09-463E-466F-B31B-81445435E40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43220-A7FF-4C29-B47F-6488DABFB4E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48C88-65BE-46BC-8B9F-57E0B24C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22" y="944075"/>
            <a:ext cx="8262216" cy="57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33C7-584C-4225-A786-52318E72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Registrering</a:t>
            </a:r>
            <a:r>
              <a:rPr lang="en-US" dirty="0"/>
              <a:t> av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gjest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F1856-80E3-4C2F-B2FA-5DB8C7F8DA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Del 1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3E4D5-7120-4B03-8B68-EBDD993A9E6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DE751-6BCF-414E-922C-05E1EBCDCBD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B4DE-669E-4D02-877B-17B32335DBA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1B171-056A-4639-AFD1-D72C1D006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88" y="916012"/>
            <a:ext cx="8409712" cy="58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910F-9173-491D-B0D5-0F78659A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Registrering</a:t>
            </a:r>
            <a:r>
              <a:rPr lang="en-US" dirty="0"/>
              <a:t> av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gjest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9F611-68D5-4104-AB8D-8431D6E973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Del 2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CFE1A-584E-4B7F-B0D0-5631CF8824B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59A0D-AB27-4097-B533-41C596B49FF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3A4E-1DAD-4E54-A25E-C72EF2C318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890F7-8BEA-4BDB-A0E3-493DDCFE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11" y="916012"/>
            <a:ext cx="8366490" cy="58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2F0F-1299-4ADE-96AF-55B320F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88A09-AACB-4945-9541-A872942303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D6C51-AFB5-4BF9-9A08-79C3AC0EDF9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3955-70BC-4E46-BF55-CB859C9EBA6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63B46-C268-4D34-8637-78097DF32AC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C1388-E482-43FD-B69F-4457487AA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2" y="3514725"/>
            <a:ext cx="10067925" cy="3343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3AC28-7F25-412C-A200-401E68E4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52" y="112462"/>
            <a:ext cx="7013131" cy="53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D0EC-6DD1-4837-886E-8AAC61B9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A4364-72A7-4F4A-AFF7-81A83F0ADD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B8F91-719D-4340-A503-9A4A2E05ECB6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AB90-8C6D-4856-964E-532D1005721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828AD-7151-48BE-B069-2E805778966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6F122-AA13-4839-9895-6F3256E8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61944"/>
            <a:ext cx="838913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758D-B3BE-4DAC-8295-569C7431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853F1-75CE-47AD-8AD5-4C95865474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75B7A-86CD-4CEE-A65B-0CC9CFFDD51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589B-718E-4BBC-BBCA-84A591C72A5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9B74-5DC8-47FC-84E7-BA19A1A2BD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AF148-FB22-4268-9EEF-BB5D6587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95" y="0"/>
            <a:ext cx="9051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Gjest = person som trenger IT-tilganger, men ikke er ansatt eller student</a:t>
            </a:r>
          </a:p>
          <a:p>
            <a:r>
              <a:rPr lang="nb-NO" dirty="0"/>
              <a:t>Gjesteforskere, eksterne partnere, eksterne konsulenter, emeriti</a:t>
            </a:r>
            <a:endParaRPr lang="nb-NO" dirty="0">
              <a:cs typeface="Calibri"/>
            </a:endParaRPr>
          </a:p>
          <a:p>
            <a:r>
              <a:rPr lang="nb-NO" dirty="0"/>
              <a:t>Løsningen i DFØ-SAP dekket ikke UiOs behov</a:t>
            </a:r>
            <a:endParaRPr lang="nb-NO" dirty="0">
              <a:cs typeface="Calibri"/>
            </a:endParaRPr>
          </a:p>
          <a:p>
            <a:r>
              <a:rPr lang="nb-NO" dirty="0"/>
              <a:t>BOTT gikk sammen om å lage en felles løsning</a:t>
            </a:r>
          </a:p>
          <a:p>
            <a:pPr lvl="1"/>
            <a:r>
              <a:rPr lang="nb-NO" dirty="0">
                <a:cs typeface="Calibri"/>
              </a:rPr>
              <a:t>Utviklere fra UiO + en fra UiB</a:t>
            </a:r>
          </a:p>
          <a:p>
            <a:pPr lvl="1"/>
            <a:r>
              <a:rPr lang="nb-NO" dirty="0">
                <a:cs typeface="Calibri"/>
              </a:rPr>
              <a:t>Støtte for import i Cerebrum og Rapid Identity</a:t>
            </a:r>
          </a:p>
          <a:p>
            <a:r>
              <a:rPr lang="nb-NO" dirty="0">
                <a:cs typeface="Calibri"/>
              </a:rPr>
              <a:t>I produksjon for UiO, UiB og NTNU. UiT jobbes med i disse dager.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DBE-7B8E-479D-8243-5935C60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Teknisk</a:t>
            </a:r>
            <a:r>
              <a:rPr lang="en-US"/>
              <a:t> </a:t>
            </a:r>
            <a:r>
              <a:rPr lang="en-US" err="1"/>
              <a:t>løsning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B65A-9131-4164-9B59-55CA3EB72F2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5EC1-53CE-451C-BDA1-E2F6D614639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E426830-F002-4F27-A6D4-7141F4FEB1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36B139-2855-440C-910A-C11F17218A3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Kjerne («Greg»)</a:t>
            </a:r>
          </a:p>
          <a:p>
            <a:pPr lvl="1"/>
            <a:r>
              <a:rPr lang="nb-NO" dirty="0"/>
              <a:t>Nytt kildesystem, sidestilt med FS og DFØ-SAP</a:t>
            </a:r>
          </a:p>
          <a:p>
            <a:pPr lvl="1"/>
            <a:r>
              <a:rPr lang="nb-NO" dirty="0"/>
              <a:t>REST API (CRUD) for integrasjon mellom systemer</a:t>
            </a:r>
          </a:p>
          <a:p>
            <a:pPr lvl="1"/>
            <a:r>
              <a:rPr lang="nb-NO" dirty="0"/>
              <a:t>Notifikasjoner via meldingskø</a:t>
            </a:r>
          </a:p>
          <a:p>
            <a:pPr lvl="1"/>
            <a:r>
              <a:rPr lang="nb-NO" dirty="0"/>
              <a:t>Administrasjonsgrensesnitt for superbrukere</a:t>
            </a:r>
          </a:p>
          <a:p>
            <a:r>
              <a:rPr lang="nb-NO" dirty="0"/>
              <a:t>Sluttbrukergrensesnitt («Gjestetjenesten», f.eks. gjest.uio.no)</a:t>
            </a:r>
          </a:p>
          <a:p>
            <a:pPr lvl="1"/>
            <a:r>
              <a:rPr lang="nb-NO" dirty="0"/>
              <a:t>Verter</a:t>
            </a:r>
          </a:p>
          <a:p>
            <a:pPr lvl="2"/>
            <a:r>
              <a:rPr lang="nb-NO" dirty="0"/>
              <a:t>Invitasjon av ny gjest</a:t>
            </a:r>
          </a:p>
          <a:p>
            <a:pPr lvl="2"/>
            <a:r>
              <a:rPr lang="nb-NO" dirty="0"/>
              <a:t>Administrasjon av gjesteroller</a:t>
            </a:r>
          </a:p>
          <a:p>
            <a:pPr lvl="1"/>
            <a:r>
              <a:rPr lang="nb-NO" dirty="0"/>
              <a:t>Gjester</a:t>
            </a:r>
          </a:p>
          <a:p>
            <a:pPr lvl="2"/>
            <a:r>
              <a:rPr lang="nb-NO" dirty="0"/>
              <a:t>Førstegangsregistrering (persondata, autentisering, samtykker)</a:t>
            </a:r>
          </a:p>
          <a:p>
            <a:pPr lvl="2"/>
            <a:r>
              <a:rPr lang="nb-NO" dirty="0"/>
              <a:t>Innsikt i registrerte data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50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DBE-7B8E-479D-8243-5935C60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designvalg</a:t>
            </a: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B65A-9131-4164-9B59-55CA3EB72F2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5EC1-53CE-451C-BDA1-E2F6D614639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E426830-F002-4F27-A6D4-7141F4FEB1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36B139-2855-440C-910A-C11F17218A3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Gjester skal kunne registreres direkte av nærmeste leder, uten andre mellomledd</a:t>
            </a:r>
          </a:p>
          <a:p>
            <a:pPr lvl="1"/>
            <a:r>
              <a:rPr lang="nb-NO" dirty="0"/>
              <a:t>Om mulig skal denne tilgangen gis automatisk om man er leder, f.eks. fra SAP-data</a:t>
            </a:r>
          </a:p>
          <a:p>
            <a:r>
              <a:rPr lang="nb-NO" dirty="0"/>
              <a:t>Verter leder for stedkoden i DFØ-SAP</a:t>
            </a:r>
            <a:endParaRPr lang="nb-NO" dirty="0">
              <a:cs typeface="Calibri" panose="020F0502020204030204"/>
            </a:endParaRPr>
          </a:p>
          <a:p>
            <a:r>
              <a:rPr lang="nb-NO" dirty="0"/>
              <a:t>Andre med behov for å invitere gjester kan manuelt tildeles denne rettigheten</a:t>
            </a:r>
            <a:endParaRPr lang="nb-NO" dirty="0">
              <a:cs typeface="Calibri" panose="020F0502020204030204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6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BD1E-E052-456F-9467-74B728F3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Prosess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A46C8-55D2-4A9B-BADA-22B000AED81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D259-1011-42C9-8149-7FF4B9C788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Graphic 9" descr="User Crown Female with solid fill">
            <a:extLst>
              <a:ext uri="{FF2B5EF4-FFF2-40B4-BE49-F238E27FC236}">
                <a16:creationId xmlns:a16="http://schemas.microsoft.com/office/drawing/2014/main" id="{83DCDDBC-1198-4E13-A643-3CE0E0207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650" y="1197721"/>
            <a:ext cx="914400" cy="914400"/>
          </a:xfrm>
          <a:prstGeom prst="rect">
            <a:avLst/>
          </a:prstGeom>
        </p:spPr>
      </p:pic>
      <p:pic>
        <p:nvPicPr>
          <p:cNvPr id="12" name="Graphic 11" descr="Welder female with solid fill">
            <a:extLst>
              <a:ext uri="{FF2B5EF4-FFF2-40B4-BE49-F238E27FC236}">
                <a16:creationId xmlns:a16="http://schemas.microsoft.com/office/drawing/2014/main" id="{B5134C4D-5F6D-4DE0-97BC-962026E96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1208" y="1197721"/>
            <a:ext cx="914400" cy="914400"/>
          </a:xfrm>
          <a:prstGeom prst="rect">
            <a:avLst/>
          </a:prstGeom>
        </p:spPr>
      </p:pic>
      <p:pic>
        <p:nvPicPr>
          <p:cNvPr id="14" name="Graphic 13" descr="Chef male with solid fill">
            <a:extLst>
              <a:ext uri="{FF2B5EF4-FFF2-40B4-BE49-F238E27FC236}">
                <a16:creationId xmlns:a16="http://schemas.microsoft.com/office/drawing/2014/main" id="{48BB01F1-74C6-446F-941E-278086C59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8737" y="1197721"/>
            <a:ext cx="914400" cy="914400"/>
          </a:xfrm>
          <a:prstGeom prst="rect">
            <a:avLst/>
          </a:prstGeom>
        </p:spPr>
      </p:pic>
      <p:pic>
        <p:nvPicPr>
          <p:cNvPr id="16" name="Graphic 15" descr="Doctor male with solid fill">
            <a:extLst>
              <a:ext uri="{FF2B5EF4-FFF2-40B4-BE49-F238E27FC236}">
                <a16:creationId xmlns:a16="http://schemas.microsoft.com/office/drawing/2014/main" id="{D4A4B969-6243-43B3-9A55-CB7D37A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6266" y="1197721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AFB3FC-06BB-46EE-835F-4C2DBAB4DE40}"/>
              </a:ext>
            </a:extLst>
          </p:cNvPr>
          <p:cNvSpPr txBox="1"/>
          <p:nvPr/>
        </p:nvSpPr>
        <p:spPr>
          <a:xfrm>
            <a:off x="216442" y="2502061"/>
            <a:ext cx="177478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Nærmeste</a:t>
            </a:r>
            <a:r>
              <a:rPr lang="en-US" sz="1800"/>
              <a:t> </a:t>
            </a:r>
            <a:r>
              <a:rPr lang="en-US" sz="1800" err="1"/>
              <a:t>leder</a:t>
            </a:r>
            <a:r>
              <a:rPr lang="en-US" sz="1800"/>
              <a:t> </a:t>
            </a:r>
            <a:r>
              <a:rPr lang="en-US" sz="1800" err="1"/>
              <a:t>inviterer</a:t>
            </a:r>
            <a:r>
              <a:rPr lang="en-US" sz="1800"/>
              <a:t> </a:t>
            </a:r>
            <a:r>
              <a:rPr lang="en-US" sz="1800" err="1"/>
              <a:t>gjest</a:t>
            </a:r>
            <a:endParaRPr lang="en-US" sz="18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85392EC-4660-4172-B69D-B1E924447AE6}"/>
              </a:ext>
            </a:extLst>
          </p:cNvPr>
          <p:cNvSpPr/>
          <p:nvPr/>
        </p:nvSpPr>
        <p:spPr>
          <a:xfrm>
            <a:off x="2134311" y="2682890"/>
            <a:ext cx="474453" cy="2846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3738B5-C057-480F-B599-70106DFF1E0C}"/>
              </a:ext>
            </a:extLst>
          </p:cNvPr>
          <p:cNvSpPr txBox="1"/>
          <p:nvPr/>
        </p:nvSpPr>
        <p:spPr>
          <a:xfrm>
            <a:off x="2819369" y="2368026"/>
            <a:ext cx="1692472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Gjesten</a:t>
            </a:r>
            <a:r>
              <a:rPr lang="en-US" sz="1800"/>
              <a:t> </a:t>
            </a:r>
            <a:r>
              <a:rPr lang="en-US" sz="1800" err="1"/>
              <a:t>autentiserer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registrerer</a:t>
            </a:r>
            <a:r>
              <a:rPr lang="en-US" sz="1800"/>
              <a:t> seg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CE6D53D-BEDE-4E5C-90CD-3CF260515F76}"/>
              </a:ext>
            </a:extLst>
          </p:cNvPr>
          <p:cNvSpPr/>
          <p:nvPr/>
        </p:nvSpPr>
        <p:spPr>
          <a:xfrm>
            <a:off x="4662984" y="2682753"/>
            <a:ext cx="474453" cy="2846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144DBA-9C52-4C6A-8549-102F59973DF9}"/>
              </a:ext>
            </a:extLst>
          </p:cNvPr>
          <p:cNvSpPr txBox="1"/>
          <p:nvPr/>
        </p:nvSpPr>
        <p:spPr>
          <a:xfrm>
            <a:off x="5249764" y="2359096"/>
            <a:ext cx="1692472" cy="92333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Nærmeste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leder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verifiserer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hvis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nødvendig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2050" name="Picture 2" descr="ID-porten og its learning - Lillehammer kommune">
            <a:extLst>
              <a:ext uri="{FF2B5EF4-FFF2-40B4-BE49-F238E27FC236}">
                <a16:creationId xmlns:a16="http://schemas.microsoft.com/office/drawing/2014/main" id="{EA984E22-7CF1-484F-8D51-D9027796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89" y="3433924"/>
            <a:ext cx="782411" cy="7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D5A2001-6D13-4015-864F-D3C1A8E0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98" y="4335514"/>
            <a:ext cx="1119394" cy="1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signmanual | Feide">
            <a:extLst>
              <a:ext uri="{FF2B5EF4-FFF2-40B4-BE49-F238E27FC236}">
                <a16:creationId xmlns:a16="http://schemas.microsoft.com/office/drawing/2014/main" id="{42C094D2-815C-4CB8-B09C-83F960CA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41" y="4649459"/>
            <a:ext cx="1018705" cy="3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 descr="User Crown Female with solid fill">
            <a:extLst>
              <a:ext uri="{FF2B5EF4-FFF2-40B4-BE49-F238E27FC236}">
                <a16:creationId xmlns:a16="http://schemas.microsoft.com/office/drawing/2014/main" id="{DAE5AA7E-409D-46AC-B9C7-47A1C91FB1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8800" y="1197721"/>
            <a:ext cx="914400" cy="91440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34ABEF7-D7BF-4517-81DE-C1FDDCA6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45" y="3483813"/>
            <a:ext cx="1479559" cy="11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uth Korea Passport Ranking - VisaIndex.com">
            <a:extLst>
              <a:ext uri="{FF2B5EF4-FFF2-40B4-BE49-F238E27FC236}">
                <a16:creationId xmlns:a16="http://schemas.microsoft.com/office/drawing/2014/main" id="{2D9FEEE9-2E7D-4067-8568-2D946BBD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7" y="3506115"/>
            <a:ext cx="727889" cy="10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B36D1C82-49B8-4119-AF6B-90C4F3F0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8" y="4679922"/>
            <a:ext cx="1396186" cy="8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ra denne dagen kan du bestille nasjonalt ID-kort — THE TRAVEL INSPECTOR">
            <a:extLst>
              <a:ext uri="{FF2B5EF4-FFF2-40B4-BE49-F238E27FC236}">
                <a16:creationId xmlns:a16="http://schemas.microsoft.com/office/drawing/2014/main" id="{84518460-7821-45B0-9CCE-6F5D63CE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60" y="4977663"/>
            <a:ext cx="1426937" cy="9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725E8D-E490-484E-AEA5-F5A323BF8FE9}"/>
              </a:ext>
            </a:extLst>
          </p:cNvPr>
          <p:cNvSpPr txBox="1"/>
          <p:nvPr/>
        </p:nvSpPr>
        <p:spPr>
          <a:xfrm>
            <a:off x="7585880" y="2501924"/>
            <a:ext cx="16924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Brukerkonto</a:t>
            </a:r>
            <a:r>
              <a:rPr lang="en-US" sz="1800"/>
              <a:t> </a:t>
            </a:r>
            <a:r>
              <a:rPr lang="en-US" sz="1800" err="1"/>
              <a:t>opprettes</a:t>
            </a:r>
            <a:endParaRPr lang="en-US" sz="18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7C3A610-E3B2-4B2C-8DC0-AEA40F7994DA}"/>
              </a:ext>
            </a:extLst>
          </p:cNvPr>
          <p:cNvSpPr/>
          <p:nvPr/>
        </p:nvSpPr>
        <p:spPr>
          <a:xfrm>
            <a:off x="7026167" y="2690916"/>
            <a:ext cx="474453" cy="2846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Graphic 26" descr="Robot outline">
            <a:extLst>
              <a:ext uri="{FF2B5EF4-FFF2-40B4-BE49-F238E27FC236}">
                <a16:creationId xmlns:a16="http://schemas.microsoft.com/office/drawing/2014/main" id="{65E747C3-B2D2-408E-B38D-591549B516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56868" y="1152107"/>
            <a:ext cx="914400" cy="914400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65C460B0-4496-41C8-8BDF-2764843C4E81}"/>
              </a:ext>
            </a:extLst>
          </p:cNvPr>
          <p:cNvSpPr/>
          <p:nvPr/>
        </p:nvSpPr>
        <p:spPr>
          <a:xfrm>
            <a:off x="9372631" y="2678425"/>
            <a:ext cx="474453" cy="2846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1DEE87-B89A-40DF-86E5-FF2BE9966D27}"/>
              </a:ext>
            </a:extLst>
          </p:cNvPr>
          <p:cNvSpPr txBox="1"/>
          <p:nvPr/>
        </p:nvSpPr>
        <p:spPr>
          <a:xfrm>
            <a:off x="9982200" y="2368026"/>
            <a:ext cx="189296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Gjest</a:t>
            </a:r>
            <a:r>
              <a:rPr lang="en-US" sz="1800"/>
              <a:t> </a:t>
            </a:r>
            <a:r>
              <a:rPr lang="en-US" sz="1800" err="1"/>
              <a:t>får</a:t>
            </a:r>
            <a:r>
              <a:rPr lang="en-US" sz="1800"/>
              <a:t> </a:t>
            </a:r>
            <a:r>
              <a:rPr lang="en-US" sz="1800" err="1"/>
              <a:t>velkomst</a:t>
            </a:r>
            <a:r>
              <a:rPr lang="en-US" sz="1800"/>
              <a:t>-SMS </a:t>
            </a:r>
            <a:r>
              <a:rPr lang="en-US" sz="1800" err="1"/>
              <a:t>og</a:t>
            </a:r>
            <a:r>
              <a:rPr lang="en-US" sz="1800"/>
              <a:t> setter </a:t>
            </a:r>
            <a:r>
              <a:rPr lang="en-US" sz="1800" err="1"/>
              <a:t>passord</a:t>
            </a:r>
            <a:endParaRPr lang="en-US" sz="1800"/>
          </a:p>
        </p:txBody>
      </p:sp>
      <p:pic>
        <p:nvPicPr>
          <p:cNvPr id="40" name="Graphic 39" descr="Welder female with solid fill">
            <a:extLst>
              <a:ext uri="{FF2B5EF4-FFF2-40B4-BE49-F238E27FC236}">
                <a16:creationId xmlns:a16="http://schemas.microsoft.com/office/drawing/2014/main" id="{4BCFDF91-BB6E-44A2-A877-749BA5CE4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7084" y="1197721"/>
            <a:ext cx="914400" cy="914400"/>
          </a:xfrm>
          <a:prstGeom prst="rect">
            <a:avLst/>
          </a:prstGeom>
        </p:spPr>
      </p:pic>
      <p:pic>
        <p:nvPicPr>
          <p:cNvPr id="41" name="Graphic 40" descr="Chef male with solid fill">
            <a:extLst>
              <a:ext uri="{FF2B5EF4-FFF2-40B4-BE49-F238E27FC236}">
                <a16:creationId xmlns:a16="http://schemas.microsoft.com/office/drawing/2014/main" id="{1E7DF740-81B6-45DF-8844-73B1D3EF0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4613" y="1197721"/>
            <a:ext cx="914400" cy="914400"/>
          </a:xfrm>
          <a:prstGeom prst="rect">
            <a:avLst/>
          </a:prstGeom>
        </p:spPr>
      </p:pic>
      <p:pic>
        <p:nvPicPr>
          <p:cNvPr id="42" name="Graphic 41" descr="Doctor male with solid fill">
            <a:extLst>
              <a:ext uri="{FF2B5EF4-FFF2-40B4-BE49-F238E27FC236}">
                <a16:creationId xmlns:a16="http://schemas.microsoft.com/office/drawing/2014/main" id="{38EFDBA9-DA41-41C5-8B82-650740EDC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02142" y="1197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DBE-7B8E-479D-8243-5935C60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Pilot, </a:t>
            </a:r>
            <a:r>
              <a:rPr lang="en-US" err="1"/>
              <a:t>migrasjon</a:t>
            </a:r>
            <a:r>
              <a:rPr lang="en-US"/>
              <a:t>, </a:t>
            </a:r>
            <a:r>
              <a:rPr lang="en-US" err="1"/>
              <a:t>lansering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B65A-9131-4164-9B59-55CA3EB72F2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5EC1-53CE-451C-BDA1-E2F6D614639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E426830-F002-4F27-A6D4-7141F4FEB1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36B139-2855-440C-910A-C11F17218A3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Tjenesten piloteres i disse dager</a:t>
            </a:r>
          </a:p>
          <a:p>
            <a:r>
              <a:rPr lang="nb-NO" dirty="0"/>
              <a:t>Gjester som er manuelt registrert i Cerebrum vil migreres over av oss</a:t>
            </a:r>
            <a:endParaRPr lang="nb-NO" dirty="0">
              <a:cs typeface="Calibri"/>
            </a:endParaRPr>
          </a:p>
          <a:p>
            <a:pPr lvl="1"/>
            <a:r>
              <a:rPr lang="nb-NO" dirty="0"/>
              <a:t>Sluttdato for gjesteroller</a:t>
            </a:r>
            <a:endParaRPr lang="nb-NO" dirty="0">
              <a:cs typeface="Calibri"/>
            </a:endParaRPr>
          </a:p>
          <a:p>
            <a:pPr lvl="2"/>
            <a:r>
              <a:rPr lang="nb-NO" dirty="0"/>
              <a:t>Er ukjent: Blir automatisk satt et stykke frem i tid. Seks måneder er foreslått.</a:t>
            </a:r>
            <a:endParaRPr lang="nb-NO" dirty="0">
              <a:cs typeface="Calibri"/>
            </a:endParaRPr>
          </a:p>
          <a:p>
            <a:pPr lvl="2"/>
            <a:r>
              <a:rPr lang="nb-NO" dirty="0"/>
              <a:t>Kan enkelt forlenges av nærmeste leder</a:t>
            </a:r>
            <a:endParaRPr lang="nb-NO" dirty="0">
              <a:cs typeface="Calibri"/>
            </a:endParaRPr>
          </a:p>
          <a:p>
            <a:pPr lvl="2"/>
            <a:r>
              <a:rPr lang="nb-NO" dirty="0"/>
              <a:t>Varsel går ut på e-post til leder før utløpsdato</a:t>
            </a:r>
            <a:endParaRPr lang="nb-NO" dirty="0">
              <a:cs typeface="Calibri"/>
            </a:endParaRPr>
          </a:p>
          <a:p>
            <a:r>
              <a:rPr lang="nb-NO" dirty="0"/>
              <a:t>Lanseres så fort vi er trygg på at alt fungerer som det skal. Overgangen februar/mars?</a:t>
            </a:r>
          </a:p>
          <a:p>
            <a:r>
              <a:rPr lang="nb-NO" dirty="0">
                <a:cs typeface="Calibri"/>
              </a:rPr>
              <a:t>Det kommer ytterligere informasjon på e-post til lk-alle og enhetsledere</a:t>
            </a:r>
          </a:p>
          <a:p>
            <a:r>
              <a:rPr lang="nb-NO" dirty="0">
                <a:cs typeface="Calibri"/>
              </a:rPr>
              <a:t>Vil du/din enhet være med på pilot? Ta kontakt!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05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A4F2-9C45-4E6B-92E1-E7E7C516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Spørsmål</a:t>
            </a:r>
            <a:r>
              <a:rPr lang="en-US"/>
              <a:t>? </a:t>
            </a:r>
            <a:r>
              <a:rPr lang="en-US" err="1"/>
              <a:t>Kommentarer</a:t>
            </a:r>
            <a:r>
              <a:rPr lang="en-US"/>
              <a:t>? </a:t>
            </a:r>
            <a:r>
              <a:rPr lang="en-US" err="1"/>
              <a:t>Innspill</a:t>
            </a:r>
            <a:r>
              <a:rPr lang="en-US"/>
              <a:t>? </a:t>
            </a:r>
            <a:r>
              <a:rPr lang="en-US" err="1"/>
              <a:t>Tilbakemeldinger</a:t>
            </a:r>
            <a:r>
              <a:rPr lang="en-US"/>
              <a:t>? </a:t>
            </a:r>
            <a:r>
              <a:rPr lang="en-US" err="1"/>
              <a:t>Annet</a:t>
            </a:r>
            <a:r>
              <a:rPr lang="en-US"/>
              <a:t>?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AC731-E240-483C-BECF-7C1BF3D1909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1912-6BB4-4AE5-A3B7-D29C2A930C7B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>
            <a:normAutofit/>
          </a:bodyPr>
          <a:lstStyle/>
          <a:p>
            <a:r>
              <a:rPr lang="en-US" err="1"/>
              <a:t>Kontaktpunkt</a:t>
            </a:r>
            <a:endParaRPr lang="en-US"/>
          </a:p>
          <a:p>
            <a:pPr lvl="1"/>
            <a:r>
              <a:rPr lang="en-US">
                <a:hlinkClick r:id="rId2"/>
              </a:rPr>
              <a:t>gjestereg@usit.uio.no</a:t>
            </a:r>
            <a:endParaRPr lang="en-US"/>
          </a:p>
          <a:p>
            <a:pPr lvl="1"/>
            <a:r>
              <a:rPr lang="en-US"/>
              <a:t>RT-</a:t>
            </a:r>
            <a:r>
              <a:rPr lang="en-US" err="1"/>
              <a:t>kø</a:t>
            </a:r>
            <a:r>
              <a:rPr lang="en-US"/>
              <a:t>: </a:t>
            </a:r>
            <a:r>
              <a:rPr lang="en-US" err="1"/>
              <a:t>usit-gjestereg</a:t>
            </a:r>
            <a:endParaRPr lang="en-US"/>
          </a:p>
          <a:p>
            <a:r>
              <a:rPr lang="en-US" err="1"/>
              <a:t>Designdokument</a:t>
            </a:r>
            <a:endParaRPr lang="en-US"/>
          </a:p>
          <a:p>
            <a:pPr lvl="1"/>
            <a:r>
              <a:rPr lang="nb-NO">
                <a:hlinkClick r:id="rId3"/>
              </a:rPr>
              <a:t>https://www.usit.uio.no/om/organisasjon/bnt/usitint/faglig/designdokumenter/designdokument-greg.html</a:t>
            </a:r>
            <a:endParaRPr lang="nb-NO"/>
          </a:p>
          <a:p>
            <a:pPr lvl="1"/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060EC-9C33-4B13-B2CF-32F02F0F3D3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5083-5CFF-4F8D-853E-96C40F4EDCE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EFD8-B29A-46F0-AFF7-4CBDB522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Forsiden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90395-4111-4BA9-A265-EC5D236BA26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D67CC-ECB6-4DD4-9B0D-120DCFE2C456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FA646-E799-477A-BD41-CDACA9A883C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D45A-2C5F-42CE-AB0E-3D48646DEE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D8B50-9EEA-490A-9380-F1DF5F3E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05" y="136525"/>
            <a:ext cx="8177632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79DB-5227-47AE-8AE1-EA964A81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Innlogget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vert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5CCF8-4579-4CA7-B340-7715ADB42F3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518F-C7EE-4809-901C-3BF049B0429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72E1-64FC-4DA9-8E48-8A40F0A1A2F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0C46-170D-4F52-ABA1-0DD0463E19A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FE7C1D-A9AF-4240-90B0-7ED3BDE7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773980"/>
            <a:ext cx="8506542" cy="59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8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D1722C5417E428A4C08AC84E2D0D1" ma:contentTypeVersion="2" ma:contentTypeDescription="Create a new document." ma:contentTypeScope="" ma:versionID="2d943a95def0323a13dd5035a9c1083d">
  <xsd:schema xmlns:xsd="http://www.w3.org/2001/XMLSchema" xmlns:xs="http://www.w3.org/2001/XMLSchema" xmlns:p="http://schemas.microsoft.com/office/2006/metadata/properties" xmlns:ns2="51cbbaba-69d4-4370-93dc-027b4c3535ca" targetNamespace="http://schemas.microsoft.com/office/2006/metadata/properties" ma:root="true" ma:fieldsID="450d32cd9400e44143311b2d9047a5ab" ns2:_="">
    <xsd:import namespace="51cbbaba-69d4-4370-93dc-027b4c353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bbaba-69d4-4370-93dc-027b4c353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F75E6-C040-44FD-A894-7FA9555083B1}">
  <ds:schemaRefs>
    <ds:schemaRef ds:uri="51cbbaba-69d4-4370-93dc-027b4c3535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51cbbaba-69d4-4370-93dc-027b4c3535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148</TotalTime>
  <Words>421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Gjestetjenesten Cerebrum-seminar 2022</vt:lpstr>
      <vt:lpstr>Bakgrunn</vt:lpstr>
      <vt:lpstr>Teknisk løsning</vt:lpstr>
      <vt:lpstr>Noen designvalg</vt:lpstr>
      <vt:lpstr>Prosess</vt:lpstr>
      <vt:lpstr>Pilot, migrasjon, lansering</vt:lpstr>
      <vt:lpstr>Spørsmål? Kommentarer? Innspill? Tilbakemeldinger? Annet?</vt:lpstr>
      <vt:lpstr>Forsiden</vt:lpstr>
      <vt:lpstr>Innlogget som vert</vt:lpstr>
      <vt:lpstr>Registrering av ny gjest</vt:lpstr>
      <vt:lpstr>Registrering av ny gjest</vt:lpstr>
      <vt:lpstr>Registrering av ny gjest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på USIT</dc:title>
  <dc:creator>Gyda Kjekshus</dc:creator>
  <cp:lastModifiedBy>Jonas Braathen</cp:lastModifiedBy>
  <cp:revision>25</cp:revision>
  <dcterms:created xsi:type="dcterms:W3CDTF">2021-08-18T11:48:17Z</dcterms:created>
  <dcterms:modified xsi:type="dcterms:W3CDTF">2023-02-07T10:57:40Z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0x0101001EED1722C5417E428A4C08AC84E2D0D1</vt:lpwstr>
  </property>
  <property fmtid="{D5CDD505-2E9C-101B-9397-08002B2CF9AE}" pid="3" name="_dlc_DocIdItemGuid">
    <vt:lpwstr>60f82c51-e997-4246-8d27-ec3536cdfe10</vt:lpwstr>
  </property>
</Properties>
</file>