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il Bakken" initials="EB" lastIdx="1" clrIdx="0">
    <p:extLst>
      <p:ext uri="{19B8F6BF-5375-455C-9EA6-DF929625EA0E}">
        <p15:presenceInfo xmlns:p15="http://schemas.microsoft.com/office/powerpoint/2012/main" userId="S-1-5-21-1927809936-1189766144-1318725885-63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UiO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7" name="Text Placeholder 10" descr="Logo university of oslo">
            <a:extLst>
              <a:ext uri="{FF2B5EF4-FFF2-40B4-BE49-F238E27FC236}">
                <a16:creationId xmlns:a16="http://schemas.microsoft.com/office/drawing/2014/main" id="{D507B65A-1446-438E-8EA0-9FE60E124E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88C350-F124-4154-A973-DDEFBC6E46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49F7A2-35A5-48A0-ADD9-71827D046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7A7B3C-D68C-4449-B852-7B677FBDD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44659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Highligh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department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317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06400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A1E855-477D-41E9-B0F8-7881ED26F5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6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695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0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3" y="416805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E7C183-1D0F-4BA0-AFD5-92D8F4D092D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insert</a:t>
            </a:r>
            <a:r>
              <a:rPr lang="nb-NO" dirty="0"/>
              <a:t> – Picture –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device</a:t>
            </a:r>
            <a:r>
              <a:rPr lang="nb-NO" dirty="0"/>
              <a:t>– to </a:t>
            </a:r>
            <a:r>
              <a:rPr lang="nb-NO" dirty="0" err="1"/>
              <a:t>add</a:t>
            </a:r>
            <a:r>
              <a:rPr lang="nb-NO" dirty="0"/>
              <a:t> or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 descr="Logo university of oslo">
            <a:extLst>
              <a:ext uri="{FF2B5EF4-FFF2-40B4-BE49-F238E27FC236}">
                <a16:creationId xmlns:a16="http://schemas.microsoft.com/office/drawing/2014/main" id="{AB937A8A-0440-4FE6-AE50-0E37CD6CCD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38D53-9E40-4496-B5C8-0E242B7FF25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6EC9E07-E46C-4C5E-8165-4D6A7860112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insert</a:t>
            </a:r>
            <a:r>
              <a:rPr lang="nb-NO" dirty="0"/>
              <a:t> – Picture –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device</a:t>
            </a:r>
            <a:r>
              <a:rPr lang="nb-NO" dirty="0"/>
              <a:t>– to </a:t>
            </a:r>
            <a:r>
              <a:rPr lang="nb-NO" dirty="0" err="1"/>
              <a:t>add</a:t>
            </a:r>
            <a:r>
              <a:rPr lang="nb-NO" dirty="0"/>
              <a:t> or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 err="1"/>
              <a:t>Quote</a:t>
            </a:r>
            <a:endParaRPr lang="nb-NO" noProof="0" dirty="0"/>
          </a:p>
        </p:txBody>
      </p:sp>
      <p:sp>
        <p:nvSpPr>
          <p:cNvPr id="20" name="Text Placeholder 2" descr="Logo university of oslo">
            <a:extLst>
              <a:ext uri="{FF2B5EF4-FFF2-40B4-BE49-F238E27FC236}">
                <a16:creationId xmlns:a16="http://schemas.microsoft.com/office/drawing/2014/main" id="{8BA44D8A-54F0-40B1-96F3-44DF956CC7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4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0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UiO Colo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Text Placeholder 10" descr="Logo university of oslo">
            <a:extLst>
              <a:ext uri="{FF2B5EF4-FFF2-40B4-BE49-F238E27FC236}">
                <a16:creationId xmlns:a16="http://schemas.microsoft.com/office/drawing/2014/main" id="{96999028-C41F-4383-938C-0AEE48CAEA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05C047C-D021-4993-8BCA-6B52BE3A40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6D1AE6-D2B5-49B9-8C2A-EE3784123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C45229-2034-4A47-89E1-3DAB700E96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3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 descr="Logo university of oslo">
            <a:extLst>
              <a:ext uri="{FF2B5EF4-FFF2-40B4-BE49-F238E27FC236}">
                <a16:creationId xmlns:a16="http://schemas.microsoft.com/office/drawing/2014/main" id="{0F362B01-572E-40F1-A00C-F460165626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1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UiO Full Width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3" name="Text Placeholder 10" descr="Logo university of oslo">
            <a:extLst>
              <a:ext uri="{FF2B5EF4-FFF2-40B4-BE49-F238E27FC236}">
                <a16:creationId xmlns:a16="http://schemas.microsoft.com/office/drawing/2014/main" id="{855DB83D-7815-446A-9472-E7D6F3376D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DB6EDC5-0DC0-49D7-8862-D897F60A3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E568436-D422-4A9F-A35E-6ECC932FCF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079B71B-2B27-4E24-9281-48B2C896AC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39914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0DED61E-0C4F-472B-A28B-E496A1EE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2205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UiO Full Width Colo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ext Placeholder 10" descr="Logo university of oslo">
            <a:extLst>
              <a:ext uri="{FF2B5EF4-FFF2-40B4-BE49-F238E27FC236}">
                <a16:creationId xmlns:a16="http://schemas.microsoft.com/office/drawing/2014/main" id="{50D46AD3-A771-4DEF-954F-E12BC453A3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735491"/>
            <a:ext cx="39914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Faculty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dirty="0"/>
              <a:t>Choose faculty from the drop-down menu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2797541-CC8A-4BF9-AD61-F95B5D424E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7F9F285-7481-495A-B1F0-6CB04E7E3B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5D7F869-7DD8-42A9-BFA1-5DF06F572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2" name="Graphic 21" descr="UiO segl">
            <a:extLst>
              <a:ext uri="{FF2B5EF4-FFF2-40B4-BE49-F238E27FC236}">
                <a16:creationId xmlns:a16="http://schemas.microsoft.com/office/drawing/2014/main" id="{EC01DC75-D0B0-4B26-A9E0-4DA4332550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19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aculty Colo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dirty="0"/>
              <a:t>Choose faculty from the drop-down menu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199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aculty Highligh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7D8FAB-5135-4ED0-ACB7-2739C6B82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C5E1721-C410-49BE-9F3F-248051097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AF0B331-B584-46FA-B290-ADD1C599D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D579993-FE03-45A3-B1FB-C50D4B5D62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7A13BE6F-3781-43DF-AA89-B8DEEDEF9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072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1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Colo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2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Graphic 4" descr="Logo university of oslo">
            <a:extLst>
              <a:ext uri="{FF2B5EF4-FFF2-40B4-BE49-F238E27FC236}">
                <a16:creationId xmlns:a16="http://schemas.microsoft.com/office/drawing/2014/main" id="{FC22999A-40AC-4186-8730-BF6B9FCCF0E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767518" cy="2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9" r:id="rId5"/>
    <p:sldLayoutId id="2147483698" r:id="rId6"/>
    <p:sldLayoutId id="2147483700" r:id="rId7"/>
    <p:sldLayoutId id="2147483720" r:id="rId8"/>
    <p:sldLayoutId id="2147483719" r:id="rId9"/>
    <p:sldLayoutId id="2147483721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BookitLab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flow</a:t>
            </a:r>
            <a:r>
              <a:rPr lang="nb-NO" dirty="0" smtClean="0"/>
              <a:t> -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users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9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0167" y="161944"/>
            <a:ext cx="6424669" cy="754068"/>
          </a:xfrm>
        </p:spPr>
        <p:txBody>
          <a:bodyPr/>
          <a:lstStyle/>
          <a:p>
            <a:r>
              <a:rPr lang="en-GB" sz="2400" dirty="0" smtClean="0"/>
              <a:t>work flow – new </a:t>
            </a:r>
            <a:r>
              <a:rPr lang="en-GB" sz="2400" dirty="0" err="1" smtClean="0"/>
              <a:t>UiO</a:t>
            </a:r>
            <a:r>
              <a:rPr lang="en-GB" sz="2400" dirty="0" smtClean="0"/>
              <a:t> FEIDE user with project (intern / </a:t>
            </a:r>
            <a:r>
              <a:rPr lang="en-GB" sz="2400" dirty="0" err="1" smtClean="0"/>
              <a:t>bidrag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7115804" y="376458"/>
            <a:ext cx="452976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Remarks</a:t>
            </a:r>
            <a:r>
              <a:rPr lang="nb-NO" sz="16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Feide </a:t>
            </a:r>
            <a:r>
              <a:rPr lang="nb-NO" sz="1600" dirty="0" err="1" smtClean="0"/>
              <a:t>users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automatically</a:t>
            </a:r>
            <a:r>
              <a:rPr lang="nb-NO" sz="1600" dirty="0" smtClean="0"/>
              <a:t> </a:t>
            </a:r>
            <a:r>
              <a:rPr lang="nb-NO" sz="1600" dirty="0" err="1" smtClean="0"/>
              <a:t>approved</a:t>
            </a:r>
            <a:r>
              <a:rPr lang="nb-NO" sz="1600" dirty="0" smtClean="0"/>
              <a:t> </a:t>
            </a:r>
          </a:p>
          <a:p>
            <a:r>
              <a:rPr lang="nb-NO" sz="1600" dirty="0"/>
              <a:t> </a:t>
            </a:r>
            <a:r>
              <a:rPr lang="nb-NO" sz="1600" dirty="0" smtClean="0"/>
              <a:t>    </a:t>
            </a:r>
            <a:r>
              <a:rPr lang="nb-NO" sz="1600" dirty="0" err="1" smtClean="0"/>
              <a:t>without</a:t>
            </a:r>
            <a:r>
              <a:rPr lang="nb-NO" sz="1600" dirty="0" smtClean="0"/>
              <a:t> </a:t>
            </a:r>
            <a:r>
              <a:rPr lang="nb-NO" sz="1600" dirty="0" err="1" smtClean="0"/>
              <a:t>assistance</a:t>
            </a:r>
            <a:r>
              <a:rPr lang="nb-NO" sz="1600" dirty="0" smtClean="0"/>
              <a:t> from </a:t>
            </a:r>
            <a:r>
              <a:rPr lang="nb-NO" sz="1600" dirty="0" err="1" smtClean="0"/>
              <a:t>main</a:t>
            </a:r>
            <a:r>
              <a:rPr lang="nb-NO" sz="1600" dirty="0" smtClean="0"/>
              <a:t> </a:t>
            </a:r>
            <a:r>
              <a:rPr lang="nb-NO" sz="1600" dirty="0" err="1" smtClean="0"/>
              <a:t>admin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RT-</a:t>
            </a:r>
            <a:r>
              <a:rPr lang="nb-NO" sz="1600" dirty="0" err="1" smtClean="0"/>
              <a:t>queue</a:t>
            </a:r>
            <a:r>
              <a:rPr lang="nb-NO" sz="1600" dirty="0" smtClean="0"/>
              <a:t> is </a:t>
            </a:r>
            <a:r>
              <a:rPr lang="nb-NO" sz="1600" dirty="0" err="1" smtClean="0"/>
              <a:t>notified</a:t>
            </a:r>
            <a:r>
              <a:rPr lang="nb-NO" sz="1600" dirty="0" smtClean="0"/>
              <a:t> </a:t>
            </a:r>
            <a:r>
              <a:rPr lang="nb-NO" sz="1600" dirty="0" err="1" smtClean="0"/>
              <a:t>only</a:t>
            </a:r>
            <a:r>
              <a:rPr lang="nb-NO" sz="1600" dirty="0" smtClean="0"/>
              <a:t> </a:t>
            </a:r>
            <a:r>
              <a:rPr lang="nb-NO" sz="1600" dirty="0" err="1" smtClean="0"/>
              <a:t>if</a:t>
            </a:r>
            <a:r>
              <a:rPr lang="nb-NO" sz="1600" dirty="0" smtClean="0"/>
              <a:t> org unit </a:t>
            </a:r>
            <a:r>
              <a:rPr lang="nb-NO" sz="1600" dirty="0" err="1" smtClean="0"/>
              <a:t>does</a:t>
            </a:r>
            <a:r>
              <a:rPr lang="nb-NO" sz="1600" dirty="0" smtClean="0"/>
              <a:t> not </a:t>
            </a:r>
          </a:p>
          <a:p>
            <a:r>
              <a:rPr lang="nb-NO" sz="1600" dirty="0"/>
              <a:t> </a:t>
            </a:r>
            <a:r>
              <a:rPr lang="nb-NO" sz="1600" dirty="0" smtClean="0"/>
              <a:t>    </a:t>
            </a:r>
            <a:r>
              <a:rPr lang="nb-NO" sz="1600" dirty="0" err="1" smtClean="0"/>
              <a:t>already</a:t>
            </a:r>
            <a:r>
              <a:rPr lang="nb-NO" sz="1600" dirty="0" smtClean="0"/>
              <a:t> </a:t>
            </a:r>
            <a:r>
              <a:rPr lang="nb-NO" sz="1600" dirty="0" err="1" smtClean="0"/>
              <a:t>exist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budgets</a:t>
            </a:r>
            <a:r>
              <a:rPr lang="nb-NO" sz="1600" dirty="0" smtClean="0"/>
              <a:t> have </a:t>
            </a:r>
            <a:r>
              <a:rPr lang="nb-NO" sz="1600" dirty="0" err="1" smtClean="0"/>
              <a:t>already</a:t>
            </a:r>
            <a:r>
              <a:rPr lang="nb-NO" sz="1600" dirty="0" smtClean="0"/>
              <a:t> </a:t>
            </a:r>
            <a:r>
              <a:rPr lang="nb-NO" sz="1600" dirty="0" err="1" smtClean="0"/>
              <a:t>been</a:t>
            </a:r>
            <a:r>
              <a:rPr lang="nb-NO" sz="1600" dirty="0" smtClean="0"/>
              <a:t> </a:t>
            </a:r>
            <a:r>
              <a:rPr lang="nb-NO" sz="1600" dirty="0" err="1" smtClean="0"/>
              <a:t>approved</a:t>
            </a:r>
            <a:r>
              <a:rPr lang="nb-NO" sz="1600" dirty="0" smtClean="0"/>
              <a:t> </a:t>
            </a:r>
          </a:p>
          <a:p>
            <a:r>
              <a:rPr lang="nb-NO" sz="1600" dirty="0"/>
              <a:t> </a:t>
            </a:r>
            <a:r>
              <a:rPr lang="nb-NO" sz="1600" dirty="0" smtClean="0"/>
              <a:t>    =&gt; </a:t>
            </a:r>
            <a:r>
              <a:rPr lang="nb-NO" sz="1600" dirty="0" err="1" smtClean="0"/>
              <a:t>BookitLab</a:t>
            </a:r>
            <a:r>
              <a:rPr lang="nb-NO" sz="1600" dirty="0" smtClean="0"/>
              <a:t> BDM is not </a:t>
            </a:r>
            <a:r>
              <a:rPr lang="nb-NO" sz="1600" dirty="0" err="1" smtClean="0"/>
              <a:t>necessary</a:t>
            </a:r>
            <a:endParaRPr lang="nb-NO" sz="1600" dirty="0" smtClean="0"/>
          </a:p>
        </p:txBody>
      </p:sp>
      <p:grpSp>
        <p:nvGrpSpPr>
          <p:cNvPr id="71" name="Group 70"/>
          <p:cNvGrpSpPr/>
          <p:nvPr/>
        </p:nvGrpSpPr>
        <p:grpSpPr>
          <a:xfrm>
            <a:off x="555309" y="3053277"/>
            <a:ext cx="11208816" cy="1807322"/>
            <a:chOff x="88261" y="1809326"/>
            <a:chExt cx="7015712" cy="1807322"/>
          </a:xfrm>
        </p:grpSpPr>
        <p:sp>
          <p:nvSpPr>
            <p:cNvPr id="10" name="TextBox 9"/>
            <p:cNvSpPr txBox="1"/>
            <p:nvPr/>
          </p:nvSpPr>
          <p:spPr>
            <a:xfrm>
              <a:off x="1855316" y="2148208"/>
              <a:ext cx="897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err="1" smtClean="0"/>
                <a:t>core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admin</a:t>
              </a:r>
              <a:r>
                <a:rPr lang="nb-NO" sz="1600" dirty="0" smtClean="0"/>
                <a:t>(s)</a:t>
              </a:r>
              <a:endParaRPr lang="nb-NO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261" y="2148665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/>
                <a:t>user</a:t>
              </a:r>
              <a:endParaRPr lang="nb-NO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2390" y="2150414"/>
              <a:ext cx="4938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/>
                <a:t>UiO PI</a:t>
              </a:r>
              <a:endParaRPr lang="nb-NO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4119" y="1809326"/>
              <a:ext cx="34198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 err="1" smtClean="0"/>
                <a:t>project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admin</a:t>
              </a:r>
              <a:r>
                <a:rPr lang="nb-NO" sz="1600" dirty="0" smtClean="0"/>
                <a:t> (= prosjekt økonom </a:t>
              </a:r>
              <a:r>
                <a:rPr lang="nb-NO" sz="1600" dirty="0" err="1" smtClean="0"/>
                <a:t>if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contribution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projects</a:t>
              </a:r>
              <a:r>
                <a:rPr lang="nb-NO" sz="1600" dirty="0" smtClean="0"/>
                <a:t> and instituttøkonom </a:t>
              </a:r>
              <a:r>
                <a:rPr lang="nb-NO" sz="1600" dirty="0" err="1" smtClean="0"/>
                <a:t>if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internal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budgets</a:t>
              </a:r>
              <a:r>
                <a:rPr lang="nb-NO" sz="1600" dirty="0" smtClean="0"/>
                <a:t> from basis)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 err="1" smtClean="0"/>
                <a:t>add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project</a:t>
              </a:r>
              <a:r>
                <a:rPr lang="nb-NO" sz="1600" dirty="0" smtClean="0"/>
                <a:t> and </a:t>
              </a:r>
              <a:r>
                <a:rPr lang="nb-NO" sz="1600" dirty="0" err="1" smtClean="0"/>
                <a:t>budget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if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necessary</a:t>
              </a:r>
              <a:endParaRPr lang="nb-NO" sz="16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 smtClean="0"/>
                <a:t>import </a:t>
              </a:r>
              <a:r>
                <a:rPr lang="nb-NO" sz="1600" dirty="0" err="1" smtClean="0"/>
                <a:t>users</a:t>
              </a:r>
              <a:r>
                <a:rPr lang="nb-NO" sz="1600" dirty="0" smtClean="0"/>
                <a:t> from </a:t>
              </a:r>
              <a:r>
                <a:rPr lang="nb-NO" sz="1600" dirty="0" err="1" smtClean="0"/>
                <a:t>excel</a:t>
              </a:r>
              <a:r>
                <a:rPr lang="nb-NO" sz="1600" dirty="0" smtClean="0"/>
                <a:t> list </a:t>
              </a:r>
              <a:r>
                <a:rPr lang="nb-NO" sz="1600" dirty="0" err="1" smtClean="0"/>
                <a:t>into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project</a:t>
              </a:r>
              <a:endParaRPr lang="nb-NO" sz="16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02450" y="2315515"/>
              <a:ext cx="291907" cy="24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25552" y="2359298"/>
              <a:ext cx="252250" cy="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98232" y="3339649"/>
              <a:ext cx="1733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err="1" smtClean="0">
                  <a:solidFill>
                    <a:srgbClr val="00B050"/>
                  </a:solidFill>
                </a:rPr>
                <a:t>automatic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confirmation</a:t>
              </a:r>
              <a:r>
                <a:rPr lang="nb-NO" sz="1200" dirty="0" smtClean="0">
                  <a:solidFill>
                    <a:srgbClr val="00B050"/>
                  </a:solidFill>
                </a:rPr>
                <a:t> email to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user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4711535" y="2933559"/>
              <a:ext cx="681" cy="314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977570" y="3245617"/>
              <a:ext cx="273464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780897" y="2617927"/>
              <a:ext cx="1208433" cy="6312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5060198" y="3603249"/>
            <a:ext cx="441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85214" y="2610723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00B050"/>
                </a:solidFill>
              </a:rPr>
              <a:t>FEIDE </a:t>
            </a:r>
            <a:r>
              <a:rPr lang="nb-NO" sz="1200" dirty="0" err="1" smtClean="0">
                <a:solidFill>
                  <a:srgbClr val="00B050"/>
                </a:solidFill>
              </a:rPr>
              <a:t>user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name</a:t>
            </a:r>
            <a:endParaRPr lang="nb-NO" sz="1200" dirty="0" smtClean="0">
              <a:solidFill>
                <a:srgbClr val="00B050"/>
              </a:solidFill>
            </a:endParaRPr>
          </a:p>
          <a:p>
            <a:r>
              <a:rPr lang="nb-NO" sz="1200" dirty="0" err="1" smtClean="0">
                <a:solidFill>
                  <a:srgbClr val="00B050"/>
                </a:solidFill>
              </a:rPr>
              <a:t>project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number</a:t>
            </a:r>
            <a:endParaRPr lang="nb-NO" sz="1200" dirty="0" smtClean="0">
              <a:solidFill>
                <a:srgbClr val="00B050"/>
              </a:solidFill>
            </a:endParaRPr>
          </a:p>
          <a:p>
            <a:r>
              <a:rPr lang="nb-NO" sz="1200" dirty="0" err="1" smtClean="0">
                <a:solidFill>
                  <a:srgbClr val="00B050"/>
                </a:solidFill>
              </a:rPr>
              <a:t>project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budget</a:t>
            </a:r>
            <a:endParaRPr lang="nb-NO" sz="1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5881" y="2557589"/>
            <a:ext cx="1686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00B050"/>
                </a:solidFill>
              </a:rPr>
              <a:t>FEIDE </a:t>
            </a:r>
            <a:r>
              <a:rPr lang="nb-NO" sz="1200" dirty="0" err="1" smtClean="0">
                <a:solidFill>
                  <a:srgbClr val="00B050"/>
                </a:solidFill>
              </a:rPr>
              <a:t>user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names</a:t>
            </a:r>
            <a:endParaRPr lang="nb-NO" sz="1200" dirty="0" smtClean="0">
              <a:solidFill>
                <a:srgbClr val="00B050"/>
              </a:solidFill>
            </a:endParaRPr>
          </a:p>
          <a:p>
            <a:r>
              <a:rPr lang="nb-NO" sz="1200" dirty="0" err="1" smtClean="0">
                <a:solidFill>
                  <a:srgbClr val="00B050"/>
                </a:solidFill>
              </a:rPr>
              <a:t>project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numbers</a:t>
            </a:r>
            <a:endParaRPr lang="nb-NO" sz="1200" dirty="0" smtClean="0">
              <a:solidFill>
                <a:srgbClr val="00B050"/>
              </a:solidFill>
            </a:endParaRPr>
          </a:p>
          <a:p>
            <a:r>
              <a:rPr lang="nb-NO" sz="1200" dirty="0" err="1" smtClean="0">
                <a:solidFill>
                  <a:srgbClr val="00B050"/>
                </a:solidFill>
              </a:rPr>
              <a:t>project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budgets</a:t>
            </a:r>
            <a:endParaRPr lang="nb-NO" sz="1200" dirty="0" smtClean="0">
              <a:solidFill>
                <a:srgbClr val="00B050"/>
              </a:solidFill>
            </a:endParaRPr>
          </a:p>
          <a:p>
            <a:r>
              <a:rPr lang="nb-NO" sz="1200" dirty="0" smtClean="0">
                <a:solidFill>
                  <a:srgbClr val="00B050"/>
                </a:solidFill>
              </a:rPr>
              <a:t>(</a:t>
            </a:r>
            <a:r>
              <a:rPr lang="nb-NO" sz="1200" dirty="0" err="1" smtClean="0">
                <a:solidFill>
                  <a:srgbClr val="00B050"/>
                </a:solidFill>
              </a:rPr>
              <a:t>excel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user</a:t>
            </a:r>
            <a:r>
              <a:rPr lang="nb-NO" sz="1200" dirty="0" smtClean="0">
                <a:solidFill>
                  <a:srgbClr val="00B050"/>
                </a:solidFill>
              </a:rPr>
              <a:t> import list)</a:t>
            </a:r>
            <a:endParaRPr lang="nb-NO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0168" y="161943"/>
            <a:ext cx="11431664" cy="517561"/>
          </a:xfrm>
        </p:spPr>
        <p:txBody>
          <a:bodyPr/>
          <a:lstStyle/>
          <a:p>
            <a:pPr algn="ctr"/>
            <a:r>
              <a:rPr lang="en-GB" sz="2400" dirty="0" smtClean="0"/>
              <a:t>work flow – new external user / not FEIDE (</a:t>
            </a:r>
            <a:r>
              <a:rPr lang="en-GB" sz="2400" dirty="0" err="1" smtClean="0"/>
              <a:t>bidrag</a:t>
            </a:r>
            <a:r>
              <a:rPr lang="en-GB" sz="2400" dirty="0" smtClean="0"/>
              <a:t> / </a:t>
            </a:r>
            <a:r>
              <a:rPr lang="en-GB" sz="2400" dirty="0" err="1" smtClean="0"/>
              <a:t>UiO</a:t>
            </a:r>
            <a:r>
              <a:rPr lang="en-GB" sz="2400" dirty="0" smtClean="0"/>
              <a:t> collaboration project)</a:t>
            </a: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0945" y="575589"/>
            <a:ext cx="9797925" cy="5910310"/>
            <a:chOff x="170945" y="575589"/>
            <a:chExt cx="9797925" cy="5910310"/>
          </a:xfrm>
        </p:grpSpPr>
        <p:sp>
          <p:nvSpPr>
            <p:cNvPr id="9" name="TextBox 8"/>
            <p:cNvSpPr txBox="1"/>
            <p:nvPr/>
          </p:nvSpPr>
          <p:spPr>
            <a:xfrm>
              <a:off x="5850740" y="4489999"/>
              <a:ext cx="39773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/>
                <a:t>project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admin</a:t>
              </a:r>
              <a:r>
                <a:rPr lang="nb-NO" sz="1600" dirty="0" smtClean="0"/>
                <a:t> (= prosjekt økonom)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 err="1" smtClean="0"/>
                <a:t>add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project</a:t>
              </a:r>
              <a:r>
                <a:rPr lang="nb-NO" sz="1600" dirty="0" smtClean="0"/>
                <a:t> and </a:t>
              </a:r>
              <a:r>
                <a:rPr lang="nb-NO" sz="1600" dirty="0" err="1" smtClean="0"/>
                <a:t>budget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if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necassary</a:t>
              </a:r>
              <a:endParaRPr lang="nb-NO" sz="16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 smtClean="0"/>
                <a:t>import </a:t>
              </a:r>
              <a:r>
                <a:rPr lang="nb-NO" sz="1600" dirty="0" err="1" smtClean="0"/>
                <a:t>users</a:t>
              </a:r>
              <a:r>
                <a:rPr lang="nb-NO" sz="1600" dirty="0" smtClean="0"/>
                <a:t> from </a:t>
              </a:r>
              <a:r>
                <a:rPr lang="nb-NO" sz="1600" dirty="0" err="1" smtClean="0"/>
                <a:t>excel</a:t>
              </a:r>
              <a:r>
                <a:rPr lang="nb-NO" sz="1600" dirty="0" smtClean="0"/>
                <a:t> list </a:t>
              </a:r>
              <a:r>
                <a:rPr lang="nb-NO" sz="1600" dirty="0" err="1" smtClean="0"/>
                <a:t>into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project</a:t>
              </a:r>
              <a:endParaRPr lang="nb-NO" sz="16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021690" y="2557498"/>
              <a:ext cx="264620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511206" y="2264362"/>
              <a:ext cx="1457664" cy="508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/>
                <a:t>main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admin</a:t>
              </a:r>
              <a:endParaRPr lang="nb-NO" sz="16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600" dirty="0" err="1" smtClean="0"/>
                <a:t>approve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user</a:t>
              </a:r>
              <a:endParaRPr lang="nb-NO" sz="16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79353" y="2396194"/>
              <a:ext cx="788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/>
                <a:t>UiO PI</a:t>
              </a:r>
              <a:endParaRPr lang="nb-NO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0168" y="2245105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/>
                <a:t>user</a:t>
              </a:r>
              <a:r>
                <a:rPr lang="nb-NO" sz="1600" dirty="0" smtClean="0"/>
                <a:t> </a:t>
              </a:r>
              <a:endParaRPr lang="nb-NO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0945" y="575589"/>
              <a:ext cx="1190326" cy="320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rgbClr val="FF0000"/>
                  </a:solidFill>
                </a:rPr>
                <a:t>RT </a:t>
              </a:r>
              <a:r>
                <a:rPr lang="nb-NO" sz="1600" dirty="0" err="1" smtClean="0">
                  <a:solidFill>
                    <a:srgbClr val="FF0000"/>
                  </a:solidFill>
                </a:rPr>
                <a:t>queue</a:t>
              </a:r>
              <a:r>
                <a:rPr lang="nb-NO" sz="1600" dirty="0" smtClean="0">
                  <a:solidFill>
                    <a:srgbClr val="FF0000"/>
                  </a:solidFill>
                </a:rPr>
                <a:t>?</a:t>
              </a:r>
              <a:endParaRPr lang="nb-NO" sz="16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95894" y="2367371"/>
              <a:ext cx="1439818" cy="320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/>
                <a:t>core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admin</a:t>
              </a:r>
              <a:r>
                <a:rPr lang="nb-NO" sz="1600" dirty="0" smtClean="0"/>
                <a:t>(s)</a:t>
              </a:r>
              <a:endParaRPr lang="nb-NO" sz="16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4961563" y="2574426"/>
              <a:ext cx="938088" cy="80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455502" y="2582452"/>
              <a:ext cx="706902" cy="9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862348" y="2695299"/>
              <a:ext cx="9340" cy="16986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5677" y="1263196"/>
              <a:ext cx="1531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 smtClean="0">
                  <a:solidFill>
                    <a:srgbClr val="00B050"/>
                  </a:solidFill>
                </a:rPr>
                <a:t>fills</a:t>
              </a:r>
              <a:r>
                <a:rPr lang="nb-NO" sz="1200" dirty="0" smtClean="0">
                  <a:solidFill>
                    <a:srgbClr val="00B050"/>
                  </a:solidFill>
                </a:rPr>
                <a:t> in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template</a:t>
              </a:r>
              <a:r>
                <a:rPr lang="nb-NO" sz="1200" dirty="0" smtClean="0">
                  <a:solidFill>
                    <a:srgbClr val="00B050"/>
                  </a:solidFill>
                </a:rPr>
                <a:t> for </a:t>
              </a:r>
            </a:p>
            <a:p>
              <a:r>
                <a:rPr lang="nb-NO" sz="1200" dirty="0" err="1" smtClean="0">
                  <a:solidFill>
                    <a:srgbClr val="00B050"/>
                  </a:solidFill>
                </a:rPr>
                <a:t>new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BookitLab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user</a:t>
              </a:r>
              <a:endParaRPr lang="nb-NO" sz="1200" dirty="0" smtClean="0">
                <a:solidFill>
                  <a:srgbClr val="00B05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88444" y="1766307"/>
              <a:ext cx="1284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 smtClean="0">
                  <a:solidFill>
                    <a:srgbClr val="00B050"/>
                  </a:solidFill>
                </a:rPr>
                <a:t>user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name</a:t>
              </a:r>
              <a:endParaRPr lang="nb-NO" sz="1200" dirty="0" smtClean="0">
                <a:solidFill>
                  <a:srgbClr val="00B050"/>
                </a:solidFill>
              </a:endParaRPr>
            </a:p>
            <a:p>
              <a:r>
                <a:rPr lang="nb-NO" sz="1200" dirty="0" err="1" smtClean="0">
                  <a:solidFill>
                    <a:srgbClr val="00B050"/>
                  </a:solidFill>
                </a:rPr>
                <a:t>project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numbers</a:t>
              </a:r>
              <a:endParaRPr lang="nb-NO" sz="1200" dirty="0" smtClean="0">
                <a:solidFill>
                  <a:srgbClr val="00B050"/>
                </a:solidFill>
              </a:endParaRPr>
            </a:p>
            <a:p>
              <a:r>
                <a:rPr lang="nb-NO" sz="1200" dirty="0" err="1" smtClean="0">
                  <a:solidFill>
                    <a:srgbClr val="00B050"/>
                  </a:solidFill>
                </a:rPr>
                <a:t>project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budgets</a:t>
              </a:r>
              <a:endParaRPr lang="nb-NO" sz="1200" dirty="0" smtClean="0">
                <a:solidFill>
                  <a:srgbClr val="00B05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25803" y="2190037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 smtClean="0">
                  <a:solidFill>
                    <a:srgbClr val="00B050"/>
                  </a:solidFill>
                </a:rPr>
                <a:t>user</a:t>
              </a:r>
              <a:r>
                <a:rPr lang="nb-NO" sz="1200" dirty="0" smtClean="0">
                  <a:solidFill>
                    <a:srgbClr val="00B050"/>
                  </a:solidFill>
                </a:rPr>
                <a:t> info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62348" y="3217686"/>
              <a:ext cx="16866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 smtClean="0">
                  <a:solidFill>
                    <a:srgbClr val="00B050"/>
                  </a:solidFill>
                </a:rPr>
                <a:t>user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name</a:t>
              </a:r>
              <a:endParaRPr lang="nb-NO" sz="1200" dirty="0" smtClean="0">
                <a:solidFill>
                  <a:srgbClr val="00B050"/>
                </a:solidFill>
              </a:endParaRPr>
            </a:p>
            <a:p>
              <a:r>
                <a:rPr lang="nb-NO" sz="1200" dirty="0" err="1" smtClean="0">
                  <a:solidFill>
                    <a:srgbClr val="00B050"/>
                  </a:solidFill>
                </a:rPr>
                <a:t>project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numbers</a:t>
              </a:r>
              <a:endParaRPr lang="nb-NO" sz="1200" dirty="0" smtClean="0">
                <a:solidFill>
                  <a:srgbClr val="00B050"/>
                </a:solidFill>
              </a:endParaRPr>
            </a:p>
            <a:p>
              <a:r>
                <a:rPr lang="nb-NO" sz="1200" dirty="0" err="1" smtClean="0">
                  <a:solidFill>
                    <a:srgbClr val="00B050"/>
                  </a:solidFill>
                </a:rPr>
                <a:t>project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budgets</a:t>
              </a:r>
              <a:endParaRPr lang="nb-NO" sz="1200" dirty="0" smtClean="0">
                <a:solidFill>
                  <a:srgbClr val="00B050"/>
                </a:solidFill>
              </a:endParaRPr>
            </a:p>
            <a:p>
              <a:r>
                <a:rPr lang="nb-NO" sz="1200" dirty="0" smtClean="0">
                  <a:solidFill>
                    <a:srgbClr val="00B050"/>
                  </a:solidFill>
                </a:rPr>
                <a:t>(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excel</a:t>
              </a:r>
              <a:r>
                <a:rPr lang="nb-NO" sz="1200" dirty="0" smtClean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user</a:t>
              </a:r>
              <a:r>
                <a:rPr lang="nb-NO" sz="1200" dirty="0" smtClean="0">
                  <a:solidFill>
                    <a:srgbClr val="00B050"/>
                  </a:solidFill>
                </a:rPr>
                <a:t> import list)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871688" y="5446574"/>
              <a:ext cx="0" cy="6379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2838" y="6095160"/>
              <a:ext cx="6339510" cy="10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22838" y="2557498"/>
              <a:ext cx="0" cy="3527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446195" y="6208900"/>
              <a:ext cx="2650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 smtClean="0">
                  <a:solidFill>
                    <a:srgbClr val="00B050"/>
                  </a:solidFill>
                </a:rPr>
                <a:t>automatic</a:t>
              </a:r>
              <a:r>
                <a:rPr lang="nb-NO" sz="1200" dirty="0">
                  <a:solidFill>
                    <a:srgbClr val="00B050"/>
                  </a:solidFill>
                </a:rPr>
                <a:t>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confirmation</a:t>
              </a:r>
              <a:r>
                <a:rPr lang="nb-NO" sz="1200" dirty="0" smtClean="0">
                  <a:solidFill>
                    <a:srgbClr val="00B050"/>
                  </a:solidFill>
                </a:rPr>
                <a:t> email to </a:t>
              </a:r>
              <a:r>
                <a:rPr lang="nb-NO" sz="1200" dirty="0" err="1" smtClean="0">
                  <a:solidFill>
                    <a:srgbClr val="00B050"/>
                  </a:solidFill>
                </a:rPr>
                <a:t>user</a:t>
              </a:r>
              <a:endParaRPr lang="nb-NO" sz="1200" dirty="0">
                <a:solidFill>
                  <a:srgbClr val="00B05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522838" y="1123627"/>
              <a:ext cx="0" cy="11407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123" y="2131894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err="1" smtClean="0">
                  <a:solidFill>
                    <a:srgbClr val="00B050"/>
                  </a:solidFill>
                </a:rPr>
                <a:t>user</a:t>
              </a:r>
              <a:r>
                <a:rPr lang="nb-NO" sz="1200" dirty="0" smtClean="0">
                  <a:solidFill>
                    <a:srgbClr val="00B050"/>
                  </a:solidFill>
                </a:rPr>
                <a:t>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1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work flow – new external / not FEIDE user (short term contract research without project / </a:t>
            </a:r>
            <a:r>
              <a:rPr lang="en-GB" sz="2400" dirty="0" err="1" smtClean="0"/>
              <a:t>oppdrag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234037" y="1238350"/>
            <a:ext cx="444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UiO </a:t>
            </a:r>
            <a:r>
              <a:rPr lang="nb-NO" sz="1600" dirty="0" err="1" smtClean="0"/>
              <a:t>accounting</a:t>
            </a:r>
            <a:r>
              <a:rPr lang="nb-NO" sz="1600" dirty="0"/>
              <a:t> </a:t>
            </a:r>
            <a:r>
              <a:rPr lang="nb-NO" sz="1600" dirty="0" err="1" smtClean="0"/>
              <a:t>section</a:t>
            </a:r>
            <a:r>
              <a:rPr lang="nb-NO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add</a:t>
            </a:r>
            <a:r>
              <a:rPr lang="nb-NO" sz="1600" dirty="0" smtClean="0"/>
              <a:t> </a:t>
            </a:r>
            <a:r>
              <a:rPr lang="nb-NO" sz="1600" dirty="0" err="1" smtClean="0"/>
              <a:t>customer</a:t>
            </a:r>
            <a:r>
              <a:rPr lang="nb-NO" sz="1600" dirty="0" smtClean="0"/>
              <a:t> </a:t>
            </a:r>
            <a:r>
              <a:rPr lang="nb-NO" sz="1600" dirty="0" err="1" smtClean="0"/>
              <a:t>information</a:t>
            </a:r>
            <a:r>
              <a:rPr lang="nb-NO" sz="1600" dirty="0" smtClean="0"/>
              <a:t> in unit 4 -</a:t>
            </a:r>
          </a:p>
          <a:p>
            <a:r>
              <a:rPr lang="nb-NO" sz="1600" dirty="0"/>
              <a:t> </a:t>
            </a:r>
            <a:r>
              <a:rPr lang="nb-NO" sz="1600" dirty="0" smtClean="0"/>
              <a:t>    </a:t>
            </a:r>
            <a:r>
              <a:rPr lang="nb-NO" sz="1600" dirty="0" err="1" smtClean="0"/>
              <a:t>including</a:t>
            </a:r>
            <a:r>
              <a:rPr lang="nb-NO" sz="1600" dirty="0" smtClean="0"/>
              <a:t> </a:t>
            </a:r>
            <a:r>
              <a:rPr lang="nb-NO" sz="1600" dirty="0" err="1" smtClean="0"/>
              <a:t>customer</a:t>
            </a:r>
            <a:r>
              <a:rPr lang="nb-NO" sz="1600" dirty="0"/>
              <a:t> </a:t>
            </a:r>
            <a:r>
              <a:rPr lang="nb-NO" sz="1600" dirty="0" err="1" smtClean="0"/>
              <a:t>number</a:t>
            </a:r>
            <a:endParaRPr lang="nb-NO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13263" y="1628097"/>
            <a:ext cx="2214068" cy="553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user</a:t>
            </a:r>
            <a:r>
              <a:rPr lang="nb-NO" sz="1600" dirty="0" smtClean="0"/>
              <a:t> </a:t>
            </a:r>
            <a:r>
              <a:rPr lang="nb-NO" sz="1600" dirty="0" err="1" smtClean="0"/>
              <a:t>fills</a:t>
            </a:r>
            <a:r>
              <a:rPr lang="nb-NO" sz="1600" dirty="0" smtClean="0"/>
              <a:t> in </a:t>
            </a:r>
            <a:r>
              <a:rPr lang="nb-NO" sz="1600" dirty="0" err="1" smtClean="0"/>
              <a:t>template</a:t>
            </a:r>
            <a:r>
              <a:rPr lang="nb-NO" sz="1600" dirty="0" smtClean="0"/>
              <a:t> </a:t>
            </a:r>
          </a:p>
          <a:p>
            <a:r>
              <a:rPr lang="nb-NO" sz="1600" dirty="0" smtClean="0"/>
              <a:t>for </a:t>
            </a:r>
            <a:r>
              <a:rPr lang="nb-NO" sz="1600" dirty="0" err="1" smtClean="0"/>
              <a:t>new</a:t>
            </a:r>
            <a:r>
              <a:rPr lang="nb-NO" sz="1600" dirty="0" smtClean="0"/>
              <a:t> Bookitlab </a:t>
            </a:r>
            <a:r>
              <a:rPr lang="nb-NO" sz="1600" dirty="0" err="1" smtClean="0"/>
              <a:t>user</a:t>
            </a:r>
            <a:endParaRPr lang="nb-NO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243313" y="1281656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rgbClr val="00B050"/>
                </a:solidFill>
              </a:rPr>
              <a:t>customer</a:t>
            </a:r>
            <a:r>
              <a:rPr lang="nb-NO" sz="1200" dirty="0" smtClean="0">
                <a:solidFill>
                  <a:srgbClr val="00B050"/>
                </a:solidFill>
              </a:rPr>
              <a:t> info</a:t>
            </a:r>
          </a:p>
          <a:p>
            <a:r>
              <a:rPr lang="nb-NO" sz="1200" dirty="0" err="1" smtClean="0">
                <a:solidFill>
                  <a:srgbClr val="00B050"/>
                </a:solidFill>
              </a:rPr>
              <a:t>preferred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core</a:t>
            </a:r>
            <a:r>
              <a:rPr lang="nb-NO" sz="1200" dirty="0" smtClean="0">
                <a:solidFill>
                  <a:srgbClr val="00B050"/>
                </a:solidFill>
              </a:rPr>
              <a:t>(s)</a:t>
            </a:r>
            <a:endParaRPr lang="nb-NO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5272" y="1734366"/>
            <a:ext cx="1190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rgbClr val="FF0000"/>
                </a:solidFill>
              </a:rPr>
              <a:t>RT </a:t>
            </a:r>
            <a:r>
              <a:rPr lang="nb-NO" sz="1600" dirty="0" err="1" smtClean="0">
                <a:solidFill>
                  <a:srgbClr val="FF0000"/>
                </a:solidFill>
              </a:rPr>
              <a:t>queue</a:t>
            </a:r>
            <a:r>
              <a:rPr lang="nb-NO" sz="1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0367" y="1741123"/>
            <a:ext cx="1439818" cy="320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core</a:t>
            </a:r>
            <a:r>
              <a:rPr lang="nb-NO" sz="1600" dirty="0" smtClean="0"/>
              <a:t> </a:t>
            </a:r>
            <a:r>
              <a:rPr lang="nb-NO" sz="1600" dirty="0" err="1" smtClean="0"/>
              <a:t>admin</a:t>
            </a:r>
            <a:r>
              <a:rPr lang="nb-NO" sz="1600" dirty="0" smtClean="0"/>
              <a:t>(s)</a:t>
            </a:r>
            <a:endParaRPr lang="nb-NO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458284" y="2979813"/>
            <a:ext cx="34964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main</a:t>
            </a:r>
            <a:r>
              <a:rPr lang="nb-NO" sz="1600" dirty="0" smtClean="0"/>
              <a:t> </a:t>
            </a:r>
            <a:r>
              <a:rPr lang="nb-NO" sz="1600" dirty="0" err="1" smtClean="0"/>
              <a:t>admin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add</a:t>
            </a:r>
            <a:r>
              <a:rPr lang="nb-NO" sz="1600" dirty="0"/>
              <a:t> org unit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company</a:t>
            </a:r>
            <a:r>
              <a:rPr lang="nb-NO" sz="1600" dirty="0"/>
              <a:t> </a:t>
            </a:r>
            <a:r>
              <a:rPr lang="nb-NO" sz="1600" dirty="0" err="1"/>
              <a:t>name</a:t>
            </a:r>
            <a:r>
              <a:rPr lang="nb-NO" sz="1600" dirty="0"/>
              <a:t> </a:t>
            </a:r>
          </a:p>
          <a:p>
            <a:r>
              <a:rPr lang="nb-NO" sz="1600" dirty="0"/>
              <a:t>     and </a:t>
            </a:r>
            <a:r>
              <a:rPr lang="nb-NO" sz="1600" dirty="0" err="1"/>
              <a:t>customer</a:t>
            </a:r>
            <a:r>
              <a:rPr lang="nb-NO" sz="1600" dirty="0"/>
              <a:t> </a:t>
            </a:r>
            <a:r>
              <a:rPr lang="nb-NO" sz="1600" dirty="0" err="1" smtClean="0"/>
              <a:t>number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approve</a:t>
            </a:r>
            <a:r>
              <a:rPr lang="nb-NO" sz="1600" dirty="0" smtClean="0"/>
              <a:t> </a:t>
            </a:r>
            <a:r>
              <a:rPr lang="nb-NO" sz="1600" dirty="0" err="1" smtClean="0"/>
              <a:t>user</a:t>
            </a:r>
            <a:endParaRPr lang="nb-NO" sz="16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23389" y="1904754"/>
            <a:ext cx="1016869" cy="2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404156" y="2288077"/>
            <a:ext cx="4095" cy="72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491296" y="4177277"/>
            <a:ext cx="9787" cy="68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977458" y="1901445"/>
            <a:ext cx="757686" cy="2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40185" y="1964912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</a:t>
            </a:r>
            <a:r>
              <a:rPr lang="nb-NO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company</a:t>
            </a:r>
            <a:r>
              <a:rPr lang="nb-NO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/ </a:t>
            </a:r>
          </a:p>
          <a:p>
            <a:r>
              <a:rPr lang="nb-NO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 unit </a:t>
            </a:r>
            <a:r>
              <a:rPr lang="nb-NO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</a:p>
          <a:p>
            <a:r>
              <a:rPr lang="nb-NO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customer</a:t>
            </a:r>
            <a:r>
              <a:rPr lang="nb-NO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number</a:t>
            </a:r>
            <a:endParaRPr lang="nb-NO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15539" y="2513379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existing</a:t>
            </a:r>
            <a:r>
              <a:rPr lang="nb-NO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company</a:t>
            </a:r>
            <a:r>
              <a:rPr lang="nb-NO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/</a:t>
            </a:r>
          </a:p>
          <a:p>
            <a:r>
              <a:rPr lang="nb-NO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 unit / </a:t>
            </a:r>
          </a:p>
          <a:p>
            <a:r>
              <a:rPr lang="nb-NO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customer</a:t>
            </a:r>
            <a:r>
              <a:rPr lang="nb-NO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b-NO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number</a:t>
            </a:r>
            <a:r>
              <a:rPr lang="nb-NO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55829" y="4962168"/>
            <a:ext cx="3238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project</a:t>
            </a:r>
            <a:r>
              <a:rPr lang="nb-NO" sz="1600" dirty="0" smtClean="0"/>
              <a:t> </a:t>
            </a:r>
            <a:r>
              <a:rPr lang="nb-NO" sz="1600" dirty="0" err="1" smtClean="0"/>
              <a:t>admin</a:t>
            </a:r>
            <a:r>
              <a:rPr lang="nb-NO" sz="1600" dirty="0" smtClean="0"/>
              <a:t> (= institutt økonom)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add</a:t>
            </a:r>
            <a:r>
              <a:rPr lang="nb-NO" sz="1600" dirty="0" smtClean="0"/>
              <a:t> dummy </a:t>
            </a:r>
            <a:r>
              <a:rPr lang="nb-NO" sz="1600" dirty="0" err="1" smtClean="0"/>
              <a:t>project</a:t>
            </a:r>
            <a:r>
              <a:rPr lang="nb-NO" sz="1600" dirty="0" smtClean="0"/>
              <a:t> </a:t>
            </a:r>
            <a:r>
              <a:rPr lang="nb-NO" sz="1600" dirty="0" err="1" smtClean="0"/>
              <a:t>if</a:t>
            </a:r>
            <a:r>
              <a:rPr lang="nb-NO" sz="1600" dirty="0" smtClean="0"/>
              <a:t> </a:t>
            </a:r>
            <a:r>
              <a:rPr lang="nb-NO" sz="1600" dirty="0" err="1" smtClean="0"/>
              <a:t>necassry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add</a:t>
            </a:r>
            <a:r>
              <a:rPr lang="nb-NO" sz="1600" dirty="0" smtClean="0"/>
              <a:t> </a:t>
            </a:r>
            <a:r>
              <a:rPr lang="nb-NO" sz="1600" dirty="0" err="1" smtClean="0"/>
              <a:t>user</a:t>
            </a:r>
            <a:r>
              <a:rPr lang="nb-NO" sz="1600" dirty="0" smtClean="0"/>
              <a:t> to dummy </a:t>
            </a:r>
            <a:r>
              <a:rPr lang="nb-NO" sz="1600" dirty="0" err="1" smtClean="0"/>
              <a:t>project</a:t>
            </a:r>
            <a:endParaRPr lang="nb-NO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96612" y="1461036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rgbClr val="00B050"/>
                </a:solidFill>
              </a:rPr>
              <a:t>customer</a:t>
            </a:r>
            <a:r>
              <a:rPr lang="nb-NO" sz="1200" dirty="0" smtClean="0">
                <a:solidFill>
                  <a:srgbClr val="00B050"/>
                </a:solidFill>
              </a:rPr>
              <a:t> info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24238" y="1091748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rgbClr val="00B050"/>
                </a:solidFill>
              </a:rPr>
              <a:t>customer</a:t>
            </a:r>
            <a:r>
              <a:rPr lang="nb-NO" sz="1200" dirty="0" smtClean="0">
                <a:solidFill>
                  <a:srgbClr val="00B050"/>
                </a:solidFill>
              </a:rPr>
              <a:t> info</a:t>
            </a:r>
          </a:p>
          <a:p>
            <a:r>
              <a:rPr lang="nb-NO" sz="1200" dirty="0" smtClean="0">
                <a:solidFill>
                  <a:srgbClr val="00B050"/>
                </a:solidFill>
              </a:rPr>
              <a:t>(</a:t>
            </a:r>
            <a:r>
              <a:rPr lang="nb-NO" sz="1200" dirty="0" err="1" smtClean="0">
                <a:solidFill>
                  <a:srgbClr val="00B050"/>
                </a:solidFill>
              </a:rPr>
              <a:t>excel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user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endParaRPr lang="nb-NO" sz="1200" dirty="0" smtClean="0">
              <a:solidFill>
                <a:srgbClr val="00B050"/>
              </a:solidFill>
            </a:endParaRPr>
          </a:p>
          <a:p>
            <a:r>
              <a:rPr lang="nb-NO" sz="1200" dirty="0" smtClean="0">
                <a:solidFill>
                  <a:srgbClr val="00B050"/>
                </a:solidFill>
              </a:rPr>
              <a:t>import </a:t>
            </a:r>
            <a:r>
              <a:rPr lang="nb-NO" sz="1200" dirty="0" smtClean="0">
                <a:solidFill>
                  <a:srgbClr val="00B050"/>
                </a:solidFill>
              </a:rPr>
              <a:t>list)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10829" y="2373665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rgbClr val="00B050"/>
                </a:solidFill>
              </a:rPr>
              <a:t>customer</a:t>
            </a:r>
            <a:r>
              <a:rPr lang="nb-NO" sz="1200" dirty="0" smtClean="0">
                <a:solidFill>
                  <a:srgbClr val="00B050"/>
                </a:solidFill>
              </a:rPr>
              <a:t> info</a:t>
            </a:r>
          </a:p>
          <a:p>
            <a:r>
              <a:rPr lang="nb-NO" sz="1200" dirty="0" smtClean="0">
                <a:solidFill>
                  <a:srgbClr val="00B050"/>
                </a:solidFill>
              </a:rPr>
              <a:t>(</a:t>
            </a:r>
            <a:r>
              <a:rPr lang="nb-NO" sz="1200" dirty="0" err="1" smtClean="0">
                <a:solidFill>
                  <a:srgbClr val="00B050"/>
                </a:solidFill>
              </a:rPr>
              <a:t>excel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user</a:t>
            </a:r>
            <a:r>
              <a:rPr lang="nb-NO" sz="1200" dirty="0" smtClean="0">
                <a:solidFill>
                  <a:srgbClr val="00B050"/>
                </a:solidFill>
              </a:rPr>
              <a:t> import list)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20276" y="3917553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rgbClr val="00B050"/>
                </a:solidFill>
              </a:rPr>
              <a:t>customer</a:t>
            </a:r>
            <a:r>
              <a:rPr lang="nb-NO" sz="1200" dirty="0" smtClean="0">
                <a:solidFill>
                  <a:srgbClr val="00B050"/>
                </a:solidFill>
              </a:rPr>
              <a:t> info</a:t>
            </a:r>
          </a:p>
          <a:p>
            <a:r>
              <a:rPr lang="nb-NO" sz="1200" dirty="0" smtClean="0">
                <a:solidFill>
                  <a:srgbClr val="00B050"/>
                </a:solidFill>
              </a:rPr>
              <a:t>(</a:t>
            </a:r>
            <a:r>
              <a:rPr lang="nb-NO" sz="1200" dirty="0" err="1" smtClean="0">
                <a:solidFill>
                  <a:srgbClr val="00B050"/>
                </a:solidFill>
              </a:rPr>
              <a:t>excel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user</a:t>
            </a:r>
            <a:r>
              <a:rPr lang="nb-NO" sz="1200" dirty="0" smtClean="0">
                <a:solidFill>
                  <a:srgbClr val="00B050"/>
                </a:solidFill>
              </a:rPr>
              <a:t> import list)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31682" y="4194768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solidFill>
                  <a:srgbClr val="00B050"/>
                </a:solidFill>
              </a:rPr>
              <a:t>customer</a:t>
            </a:r>
            <a:r>
              <a:rPr lang="nb-NO" sz="1200" dirty="0" smtClean="0">
                <a:solidFill>
                  <a:srgbClr val="00B050"/>
                </a:solidFill>
              </a:rPr>
              <a:t> info</a:t>
            </a:r>
          </a:p>
          <a:p>
            <a:r>
              <a:rPr lang="nb-NO" sz="1200" dirty="0" smtClean="0">
                <a:solidFill>
                  <a:srgbClr val="00B050"/>
                </a:solidFill>
              </a:rPr>
              <a:t>(</a:t>
            </a:r>
            <a:r>
              <a:rPr lang="nb-NO" sz="1200" dirty="0" err="1" smtClean="0">
                <a:solidFill>
                  <a:srgbClr val="00B050"/>
                </a:solidFill>
              </a:rPr>
              <a:t>excel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user</a:t>
            </a:r>
            <a:r>
              <a:rPr lang="nb-NO" sz="1200" dirty="0" smtClean="0">
                <a:solidFill>
                  <a:srgbClr val="00B050"/>
                </a:solidFill>
              </a:rPr>
              <a:t> import list)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3898596" y="6106332"/>
            <a:ext cx="56024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501083" y="5875922"/>
            <a:ext cx="1" cy="230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220297" y="2326294"/>
            <a:ext cx="2678298" cy="37800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292977" y="6198270"/>
            <a:ext cx="276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>
                <a:solidFill>
                  <a:srgbClr val="00B050"/>
                </a:solidFill>
              </a:rPr>
              <a:t>automatic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  <a:r>
              <a:rPr lang="nb-NO" sz="1200" dirty="0" err="1" smtClean="0">
                <a:solidFill>
                  <a:srgbClr val="00B050"/>
                </a:solidFill>
              </a:rPr>
              <a:t>confirmation</a:t>
            </a:r>
            <a:r>
              <a:rPr lang="nb-NO" sz="1200" dirty="0" smtClean="0">
                <a:solidFill>
                  <a:srgbClr val="00B050"/>
                </a:solidFill>
              </a:rPr>
              <a:t> email to </a:t>
            </a:r>
            <a:r>
              <a:rPr lang="nb-NO" sz="1200" dirty="0" err="1" smtClean="0">
                <a:solidFill>
                  <a:srgbClr val="00B050"/>
                </a:solidFill>
              </a:rPr>
              <a:t>user</a:t>
            </a:r>
            <a:r>
              <a:rPr lang="nb-NO" sz="1200" dirty="0" smtClean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7358190" y="1911411"/>
            <a:ext cx="757686" cy="2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20276" y="2256942"/>
            <a:ext cx="0" cy="1594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20276" y="3851328"/>
            <a:ext cx="1916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ENG" id="{ECDA1C7A-B1F5-4BA3-9699-1C7975CBBA30}" vid="{62A3892F-3258-40C7-A157-01FB85EBD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B134EC5FE0734390DD6840D983BE7F" ma:contentTypeVersion="4" ma:contentTypeDescription="Create a new document." ma:contentTypeScope="" ma:versionID="d249fa612a2a8a8f0c90e047f2cd1983">
  <xsd:schema xmlns:xsd="http://www.w3.org/2001/XMLSchema" xmlns:xs="http://www.w3.org/2001/XMLSchema" xmlns:p="http://schemas.microsoft.com/office/2006/metadata/properties" xmlns:ns2="0d617ab0-0f95-4742-87c6-932886785350" targetNamespace="http://schemas.microsoft.com/office/2006/metadata/properties" ma:root="true" ma:fieldsID="c6a63ae43f1d1519da1ff7efe4c30018" ns2:_="">
    <xsd:import namespace="0d617ab0-0f95-4742-87c6-9328867853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17ab0-0f95-4742-87c6-932886785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4C1986-3FD1-479E-9188-A9E879311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617ab0-0f95-4742-87c6-9328867853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0d617ab0-0f95-4742-87c6-93288678535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</Template>
  <TotalTime>1405</TotalTime>
  <Words>337</Words>
  <Application>Microsoft Office PowerPoint</Application>
  <PresentationFormat>Widescreen</PresentationFormat>
  <Paragraphs>79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BookitLab  work flow - add users </vt:lpstr>
      <vt:lpstr>work flow – new UiO FEIDE user with project (intern / bidrag)</vt:lpstr>
      <vt:lpstr>work flow – new external user / not FEIDE (bidrag / UiO collaboration project)</vt:lpstr>
      <vt:lpstr>work flow – new external / not FEIDE user (short term contract research without project / oppdrag)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Egil Bakken</dc:creator>
  <cp:lastModifiedBy>Egil Bakken</cp:lastModifiedBy>
  <cp:revision>131</cp:revision>
  <dcterms:created xsi:type="dcterms:W3CDTF">2021-08-30T06:21:26Z</dcterms:created>
  <dcterms:modified xsi:type="dcterms:W3CDTF">2021-11-22T08:07:50Z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0x01010051B134EC5FE0734390DD6840D983BE7F</vt:lpwstr>
  </property>
  <property fmtid="{D5CDD505-2E9C-101B-9397-08002B2CF9AE}" pid="3" name="_dlc_DocIdItemGuid">
    <vt:lpwstr>27bb76fe-fa39-4ddb-b8e4-3a1233c00101</vt:lpwstr>
  </property>
</Properties>
</file>